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6" r:id="rId2"/>
    <p:sldId id="257" r:id="rId3"/>
    <p:sldId id="258" r:id="rId4"/>
    <p:sldId id="314" r:id="rId5"/>
    <p:sldId id="259" r:id="rId6"/>
    <p:sldId id="260" r:id="rId7"/>
    <p:sldId id="324" r:id="rId8"/>
    <p:sldId id="325" r:id="rId9"/>
    <p:sldId id="327" r:id="rId10"/>
    <p:sldId id="333" r:id="rId11"/>
    <p:sldId id="358" r:id="rId12"/>
    <p:sldId id="352" r:id="rId13"/>
    <p:sldId id="353" r:id="rId14"/>
    <p:sldId id="356" r:id="rId15"/>
    <p:sldId id="348" r:id="rId16"/>
    <p:sldId id="349" r:id="rId17"/>
    <p:sldId id="350" r:id="rId18"/>
    <p:sldId id="351" r:id="rId19"/>
    <p:sldId id="292" r:id="rId20"/>
    <p:sldId id="291" r:id="rId21"/>
    <p:sldId id="294" r:id="rId22"/>
    <p:sldId id="293" r:id="rId23"/>
    <p:sldId id="296" r:id="rId24"/>
    <p:sldId id="295" r:id="rId25"/>
    <p:sldId id="298" r:id="rId26"/>
    <p:sldId id="297" r:id="rId27"/>
    <p:sldId id="299" r:id="rId28"/>
    <p:sldId id="300" r:id="rId29"/>
    <p:sldId id="301" r:id="rId30"/>
    <p:sldId id="261" r:id="rId31"/>
    <p:sldId id="306" r:id="rId32"/>
    <p:sldId id="357" r:id="rId33"/>
    <p:sldId id="303" r:id="rId34"/>
    <p:sldId id="304" r:id="rId35"/>
    <p:sldId id="305" r:id="rId36"/>
    <p:sldId id="316" r:id="rId37"/>
    <p:sldId id="317" r:id="rId38"/>
    <p:sldId id="318" r:id="rId39"/>
    <p:sldId id="319" r:id="rId40"/>
    <p:sldId id="320" r:id="rId41"/>
    <p:sldId id="307" r:id="rId42"/>
    <p:sldId id="308" r:id="rId43"/>
    <p:sldId id="309" r:id="rId44"/>
    <p:sldId id="310" r:id="rId45"/>
    <p:sldId id="311" r:id="rId46"/>
    <p:sldId id="355" r:id="rId47"/>
    <p:sldId id="313" r:id="rId48"/>
    <p:sldId id="359" r:id="rId49"/>
    <p:sldId id="360" r:id="rId5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368" autoAdjust="0"/>
    <p:restoredTop sz="94660"/>
  </p:normalViewPr>
  <p:slideViewPr>
    <p:cSldViewPr>
      <p:cViewPr>
        <p:scale>
          <a:sx n="80" d="100"/>
          <a:sy n="80" d="100"/>
        </p:scale>
        <p:origin x="-12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8F7B8-594B-4DDC-A6C5-8CA817985A31}" type="datetimeFigureOut">
              <a:rPr lang="es-CO" smtClean="0"/>
              <a:t>27/05/2016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9CD3F-7EC2-4BC4-A699-67D1257BDCB4}" type="slidenum">
              <a:rPr lang="es-CO" smtClean="0"/>
              <a:t>‹Nº›</a:t>
            </a:fld>
            <a:endParaRPr lang="es-CO"/>
          </a:p>
        </p:txBody>
      </p:sp>
    </p:spTree>
    <p:extLst>
      <p:ext uri="{BB962C8B-B14F-4D97-AF65-F5344CB8AC3E}">
        <p14:creationId xmlns:p14="http://schemas.microsoft.com/office/powerpoint/2010/main" val="1093345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EC9CD3F-7EC2-4BC4-A699-67D1257BDCB4}" type="slidenum">
              <a:rPr lang="es-CO" smtClean="0"/>
              <a:t>6</a:t>
            </a:fld>
            <a:endParaRPr lang="es-CO"/>
          </a:p>
        </p:txBody>
      </p:sp>
    </p:spTree>
    <p:extLst>
      <p:ext uri="{BB962C8B-B14F-4D97-AF65-F5344CB8AC3E}">
        <p14:creationId xmlns:p14="http://schemas.microsoft.com/office/powerpoint/2010/main" val="384997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EC9CD3F-7EC2-4BC4-A699-67D1257BDCB4}" type="slidenum">
              <a:rPr lang="es-CO" smtClean="0">
                <a:solidFill>
                  <a:prstClr val="black"/>
                </a:solidFill>
              </a:rPr>
              <a:pPr/>
              <a:t>11</a:t>
            </a:fld>
            <a:endParaRPr lang="es-CO">
              <a:solidFill>
                <a:prstClr val="black"/>
              </a:solidFill>
            </a:endParaRPr>
          </a:p>
        </p:txBody>
      </p:sp>
    </p:spTree>
    <p:extLst>
      <p:ext uri="{BB962C8B-B14F-4D97-AF65-F5344CB8AC3E}">
        <p14:creationId xmlns:p14="http://schemas.microsoft.com/office/powerpoint/2010/main" val="3166324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EC9CD3F-7EC2-4BC4-A699-67D1257BDCB4}" type="slidenum">
              <a:rPr lang="es-CO" smtClean="0"/>
              <a:t>49</a:t>
            </a:fld>
            <a:endParaRPr lang="es-CO"/>
          </a:p>
        </p:txBody>
      </p:sp>
    </p:spTree>
    <p:extLst>
      <p:ext uri="{BB962C8B-B14F-4D97-AF65-F5344CB8AC3E}">
        <p14:creationId xmlns:p14="http://schemas.microsoft.com/office/powerpoint/2010/main" val="187149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3" y="3307357"/>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3"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3B994C59-BD0C-4B1B-8D43-170FB2A7510E}"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994C59-BD0C-4B1B-8D43-170FB2A7510E}"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3"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675725"/>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994C59-BD0C-4B1B-8D43-170FB2A7510E}"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B994C59-BD0C-4B1B-8D43-170FB2A7510E}"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4" y="3308581"/>
            <a:ext cx="7117179"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4" y="4777381"/>
            <a:ext cx="7117179"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B994C59-BD0C-4B1B-8D43-170FB2A7510E}"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6"/>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4" y="1809750"/>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3"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994C59-BD0C-4B1B-8D43-170FB2A7510E}"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4" y="2389190"/>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84079"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1" y="2389190"/>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B994C59-BD0C-4B1B-8D43-170FB2A7510E}" type="datetimeFigureOut">
              <a:rPr lang="es-CO" smtClean="0"/>
              <a:t>27/05/2016</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B994C59-BD0C-4B1B-8D43-170FB2A7510E}" type="datetimeFigureOut">
              <a:rPr lang="es-CO" smtClean="0"/>
              <a:t>27/05/2016</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94C59-BD0C-4B1B-8D43-170FB2A7510E}" type="datetimeFigureOut">
              <a:rPr lang="es-CO" smtClean="0"/>
              <a:t>27/05/2016</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1" y="446087"/>
            <a:ext cx="2660651"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6" y="446089"/>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1" y="1631951"/>
            <a:ext cx="2660651"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994C59-BD0C-4B1B-8D43-170FB2A7510E}"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C82E7-5C2B-41BD-ADBC-BD8C971C4E40}"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4" y="1387059"/>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4"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994C59-BD0C-4B1B-8D43-170FB2A7510E}"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C82E7-5C2B-41BD-ADBC-BD8C971C4E40}" type="slidenum">
              <a:rPr lang="es-CO" smtClean="0"/>
              <a:t>‹Nº›</a:t>
            </a:fld>
            <a:endParaRPr lang="es-CO"/>
          </a:p>
        </p:txBody>
      </p:sp>
      <p:sp>
        <p:nvSpPr>
          <p:cNvPr id="32" name="Oval 31"/>
          <p:cNvSpPr/>
          <p:nvPr/>
        </p:nvSpPr>
        <p:spPr>
          <a:xfrm>
            <a:off x="5479248" y="1436863"/>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3" y="1411793"/>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6"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7"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3" y="2083428"/>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4" y="993077"/>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8"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3" y="1060595"/>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5" y="675726"/>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2"/>
            <a:ext cx="2133600" cy="365125"/>
          </a:xfrm>
          <a:prstGeom prst="rect">
            <a:avLst/>
          </a:prstGeom>
        </p:spPr>
        <p:txBody>
          <a:bodyPr vert="horz" lIns="91440" tIns="45720" rIns="91440" bIns="45720" rtlCol="0" anchor="b"/>
          <a:lstStyle>
            <a:lvl1pPr algn="r">
              <a:defRPr sz="900">
                <a:solidFill>
                  <a:schemeClr val="tx2"/>
                </a:solidFill>
              </a:defRPr>
            </a:lvl1pPr>
          </a:lstStyle>
          <a:p>
            <a:fld id="{3B994C59-BD0C-4B1B-8D43-170FB2A7510E}" type="datetimeFigureOut">
              <a:rPr lang="es-CO" smtClean="0"/>
              <a:t>27/05/2016</a:t>
            </a:fld>
            <a:endParaRPr lang="es-CO"/>
          </a:p>
        </p:txBody>
      </p:sp>
      <p:sp>
        <p:nvSpPr>
          <p:cNvPr id="5" name="Footer Placeholder 4"/>
          <p:cNvSpPr>
            <a:spLocks noGrp="1"/>
          </p:cNvSpPr>
          <p:nvPr>
            <p:ph type="ftr" sz="quarter" idx="3"/>
          </p:nvPr>
        </p:nvSpPr>
        <p:spPr>
          <a:xfrm>
            <a:off x="1180947" y="5951812"/>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s-CO"/>
          </a:p>
        </p:txBody>
      </p:sp>
      <p:sp>
        <p:nvSpPr>
          <p:cNvPr id="6" name="Slide Number Placeholder 5"/>
          <p:cNvSpPr>
            <a:spLocks noGrp="1"/>
          </p:cNvSpPr>
          <p:nvPr>
            <p:ph type="sldNum" sz="quarter" idx="4"/>
          </p:nvPr>
        </p:nvSpPr>
        <p:spPr>
          <a:xfrm>
            <a:off x="572661" y="5951812"/>
            <a:ext cx="608287" cy="365125"/>
          </a:xfrm>
          <a:prstGeom prst="rect">
            <a:avLst/>
          </a:prstGeom>
        </p:spPr>
        <p:txBody>
          <a:bodyPr vert="horz" lIns="91440" tIns="45720" rIns="91440" bIns="45720" rtlCol="0" anchor="b"/>
          <a:lstStyle>
            <a:lvl1pPr algn="l">
              <a:defRPr sz="1800">
                <a:solidFill>
                  <a:schemeClr val="tx2"/>
                </a:solidFill>
              </a:defRPr>
            </a:lvl1pPr>
          </a:lstStyle>
          <a:p>
            <a:fld id="{818C82E7-5C2B-41BD-ADBC-BD8C971C4E40}" type="slidenum">
              <a:rPr lang="es-CO" smtClean="0"/>
              <a:t>‹Nº›</a:t>
            </a:fld>
            <a:endParaRPr lang="es-CO"/>
          </a:p>
        </p:txBody>
      </p:sp>
      <p:grpSp>
        <p:nvGrpSpPr>
          <p:cNvPr id="61" name="Group 60"/>
          <p:cNvGrpSpPr/>
          <p:nvPr/>
        </p:nvGrpSpPr>
        <p:grpSpPr>
          <a:xfrm>
            <a:off x="-33595" y="2"/>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6" y="692696"/>
            <a:ext cx="7045172" cy="4608512"/>
          </a:xfrm>
        </p:spPr>
        <p:txBody>
          <a:bodyPr/>
          <a:lstStyle/>
          <a:p>
            <a:r>
              <a:rPr lang="es-CO" dirty="0" smtClean="0"/>
              <a:t>Análisis de Informes:</a:t>
            </a:r>
            <a:br>
              <a:rPr lang="es-CO" dirty="0" smtClean="0"/>
            </a:br>
            <a:r>
              <a:rPr lang="es-CO" dirty="0" smtClean="0"/>
              <a:t/>
            </a:r>
            <a:br>
              <a:rPr lang="es-CO" dirty="0" smtClean="0"/>
            </a:br>
            <a:r>
              <a:rPr lang="es-CO" sz="2800" dirty="0" smtClean="0"/>
              <a:t>1. Atención al ciudadano</a:t>
            </a:r>
            <a:br>
              <a:rPr lang="es-CO" sz="2800" dirty="0" smtClean="0"/>
            </a:br>
            <a:r>
              <a:rPr lang="es-CO" sz="2800" dirty="0"/>
              <a:t/>
            </a:r>
            <a:br>
              <a:rPr lang="es-CO" sz="2800" dirty="0"/>
            </a:br>
            <a:r>
              <a:rPr lang="es-CO" sz="2800" dirty="0" smtClean="0"/>
              <a:t>2.Análisis </a:t>
            </a:r>
            <a:r>
              <a:rPr lang="es-CO" sz="2800" dirty="0"/>
              <a:t>de </a:t>
            </a:r>
            <a:r>
              <a:rPr lang="es-CO" sz="2800" dirty="0" smtClean="0"/>
              <a:t>Indicadores</a:t>
            </a:r>
            <a:br>
              <a:rPr lang="es-CO" sz="2800" dirty="0" smtClean="0"/>
            </a:br>
            <a:r>
              <a:rPr lang="es-CO" sz="2800" dirty="0" smtClean="0"/>
              <a:t/>
            </a:r>
            <a:br>
              <a:rPr lang="es-CO" sz="2800" dirty="0" smtClean="0"/>
            </a:br>
            <a:r>
              <a:rPr lang="es-CO" sz="2800" dirty="0" smtClean="0"/>
              <a:t>3. Análisis Comparativo de encuestas de los dos últimos trimestres (2015-2016)</a:t>
            </a:r>
            <a:endParaRPr lang="es-CO" sz="2800" dirty="0"/>
          </a:p>
        </p:txBody>
      </p:sp>
      <p:sp>
        <p:nvSpPr>
          <p:cNvPr id="3" name="2 CuadroTexto"/>
          <p:cNvSpPr txBox="1"/>
          <p:nvPr/>
        </p:nvSpPr>
        <p:spPr>
          <a:xfrm>
            <a:off x="5148064" y="6021289"/>
            <a:ext cx="3312368" cy="369332"/>
          </a:xfrm>
          <a:prstGeom prst="rect">
            <a:avLst/>
          </a:prstGeom>
          <a:noFill/>
        </p:spPr>
        <p:txBody>
          <a:bodyPr wrap="square" rtlCol="0">
            <a:spAutoFit/>
          </a:bodyPr>
          <a:lstStyle/>
          <a:p>
            <a:r>
              <a:rPr lang="es-CO" dirty="0" smtClean="0"/>
              <a:t>Por Sandra Correa Velasco</a:t>
            </a:r>
            <a:endParaRPr lang="es-CO" dirty="0"/>
          </a:p>
        </p:txBody>
      </p:sp>
    </p:spTree>
    <p:extLst>
      <p:ext uri="{BB962C8B-B14F-4D97-AF65-F5344CB8AC3E}">
        <p14:creationId xmlns:p14="http://schemas.microsoft.com/office/powerpoint/2010/main" val="545872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6" y="404666"/>
            <a:ext cx="7045172" cy="1109985"/>
          </a:xfrm>
        </p:spPr>
        <p:txBody>
          <a:bodyPr/>
          <a:lstStyle/>
          <a:p>
            <a:r>
              <a:rPr lang="es-CO" dirty="0" smtClean="0">
                <a:hlinkClick r:id="rId2" action="ppaction://hlinksldjump"/>
              </a:rPr>
              <a:t>4. Vencidos </a:t>
            </a:r>
            <a:endParaRPr lang="es-CO" dirty="0"/>
          </a:p>
        </p:txBody>
      </p:sp>
      <p:sp>
        <p:nvSpPr>
          <p:cNvPr id="3" name="2 Subtítulo"/>
          <p:cNvSpPr>
            <a:spLocks noGrp="1"/>
          </p:cNvSpPr>
          <p:nvPr>
            <p:ph type="subTitle" idx="1"/>
          </p:nvPr>
        </p:nvSpPr>
        <p:spPr>
          <a:xfrm>
            <a:off x="539552" y="1772818"/>
            <a:ext cx="8064896" cy="4608512"/>
          </a:xfrm>
        </p:spPr>
        <p:txBody>
          <a:bodyPr>
            <a:normAutofit/>
          </a:bodyPr>
          <a:lstStyle/>
          <a:p>
            <a:pPr algn="just"/>
            <a:r>
              <a:rPr lang="es-CO" sz="2400" dirty="0" smtClean="0"/>
              <a:t>Se les llama vencidos a los requerimientos que no se responden y pasan de un mes a otro.</a:t>
            </a:r>
          </a:p>
          <a:p>
            <a:pPr algn="just"/>
            <a:r>
              <a:rPr lang="es-CO" sz="2400" dirty="0" smtClean="0"/>
              <a:t>Jamás deben dejarse vencer, puesto que esto acarrea serios problemas. Si dentro del mismo mes se hace la corrección, se convierten en respondidos fuera de tiempo, que es una falta menor a mantenerlos vencidos. </a:t>
            </a:r>
          </a:p>
          <a:p>
            <a:pPr algn="just"/>
            <a:r>
              <a:rPr lang="es-CO" sz="2400" dirty="0" smtClean="0"/>
              <a:t>Nota: Bajan sustancialmente el puntaje, generan insatisfacción al cliente y se convierten en causal de mala conducta. </a:t>
            </a:r>
          </a:p>
        </p:txBody>
      </p:sp>
    </p:spTree>
    <p:extLst>
      <p:ext uri="{BB962C8B-B14F-4D97-AF65-F5344CB8AC3E}">
        <p14:creationId xmlns:p14="http://schemas.microsoft.com/office/powerpoint/2010/main" val="2067694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70" y="476672"/>
            <a:ext cx="7731087" cy="916332"/>
          </a:xfrm>
        </p:spPr>
        <p:txBody>
          <a:bodyPr/>
          <a:lstStyle/>
          <a:p>
            <a:r>
              <a:rPr lang="es-CO" dirty="0" smtClean="0"/>
              <a:t>Oportunidad en la respuesta</a:t>
            </a:r>
            <a:endParaRPr lang="es-CO" dirty="0"/>
          </a:p>
        </p:txBody>
      </p:sp>
      <p:sp>
        <p:nvSpPr>
          <p:cNvPr id="3" name="2 Subtítulo"/>
          <p:cNvSpPr>
            <a:spLocks noGrp="1"/>
          </p:cNvSpPr>
          <p:nvPr>
            <p:ph type="subTitle" idx="1"/>
          </p:nvPr>
        </p:nvSpPr>
        <p:spPr>
          <a:xfrm>
            <a:off x="539552" y="1556793"/>
            <a:ext cx="7992888" cy="4680520"/>
          </a:xfrm>
        </p:spPr>
        <p:txBody>
          <a:bodyPr>
            <a:normAutofit/>
          </a:bodyPr>
          <a:lstStyle/>
          <a:p>
            <a:pPr algn="just"/>
            <a:r>
              <a:rPr lang="es-CO" sz="2400" dirty="0" smtClean="0"/>
              <a:t>Indicador de alta importancia con el que nos miden para obtener un buen puntaje y posición en el ranking a nivel nacional; una respuesta oportuna a un usuario genera conformidad y respeto hacia nosotros. </a:t>
            </a:r>
          </a:p>
          <a:p>
            <a:pPr algn="just"/>
            <a:r>
              <a:rPr lang="es-CO" sz="2400" dirty="0" smtClean="0"/>
              <a:t>Constitucionalmente por el derecho de acceso a la información se hace necesario responder oportunamente los requerimientos ya que por medio de esos el usuario hace uso de otros derechos (art 5 del código contencioso administrativo. Art 23 de la constitución nacional). </a:t>
            </a:r>
            <a:endParaRPr lang="es-CO" sz="2400" dirty="0"/>
          </a:p>
        </p:txBody>
      </p:sp>
    </p:spTree>
    <p:extLst>
      <p:ext uri="{BB962C8B-B14F-4D97-AF65-F5344CB8AC3E}">
        <p14:creationId xmlns:p14="http://schemas.microsoft.com/office/powerpoint/2010/main" val="2458932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564904"/>
            <a:ext cx="7125113" cy="924475"/>
          </a:xfrm>
        </p:spPr>
        <p:txBody>
          <a:bodyPr/>
          <a:lstStyle/>
          <a:p>
            <a:r>
              <a:rPr lang="es-CO" dirty="0" smtClean="0"/>
              <a:t>PQRs  CONTESTADOS FUERA DE TIEMPO</a:t>
            </a:r>
            <a:br>
              <a:rPr lang="es-CO" dirty="0" smtClean="0"/>
            </a:br>
            <a:r>
              <a:rPr lang="es-CO" dirty="0"/>
              <a:t/>
            </a:r>
            <a:br>
              <a:rPr lang="es-CO" dirty="0"/>
            </a:br>
            <a:r>
              <a:rPr lang="es-CO" dirty="0" smtClean="0"/>
              <a:t>- ULTIMO TRIMESTRE 2015</a:t>
            </a:r>
            <a:br>
              <a:rPr lang="es-CO" dirty="0" smtClean="0"/>
            </a:br>
            <a:r>
              <a:rPr lang="es-CO" dirty="0" smtClean="0"/>
              <a:t>- PRIMER TRIMESTRE 2016 </a:t>
            </a:r>
            <a:endParaRPr lang="es-CO" dirty="0"/>
          </a:p>
        </p:txBody>
      </p:sp>
    </p:spTree>
    <p:extLst>
      <p:ext uri="{BB962C8B-B14F-4D97-AF65-F5344CB8AC3E}">
        <p14:creationId xmlns:p14="http://schemas.microsoft.com/office/powerpoint/2010/main" val="1206105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823076869"/>
              </p:ext>
            </p:extLst>
          </p:nvPr>
        </p:nvGraphicFramePr>
        <p:xfrm>
          <a:off x="395536" y="476672"/>
          <a:ext cx="8496944" cy="1990013"/>
        </p:xfrm>
        <a:graphic>
          <a:graphicData uri="http://schemas.openxmlformats.org/drawingml/2006/table">
            <a:tbl>
              <a:tblPr firstRow="1" firstCol="1" bandRow="1">
                <a:tableStyleId>{5C22544A-7EE6-4342-B048-85BDC9FD1C3A}</a:tableStyleId>
              </a:tblPr>
              <a:tblGrid>
                <a:gridCol w="2145317"/>
                <a:gridCol w="2146412"/>
                <a:gridCol w="2114654"/>
                <a:gridCol w="2090561"/>
              </a:tblGrid>
              <a:tr h="412673">
                <a:tc>
                  <a:txBody>
                    <a:bodyPr/>
                    <a:lstStyle/>
                    <a:p>
                      <a:pPr algn="ctr">
                        <a:lnSpc>
                          <a:spcPct val="115000"/>
                        </a:lnSpc>
                        <a:spcAft>
                          <a:spcPts val="0"/>
                        </a:spcAft>
                      </a:pPr>
                      <a:r>
                        <a:rPr lang="es-CO" sz="900" dirty="0">
                          <a:effectLst/>
                        </a:rPr>
                        <a:t>Dependencias                         </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CANTDAD                                             DE PQR</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N° de PQR fuera de Tiempo</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 de Oportunidad de la respuesta alcanzado</a:t>
                      </a:r>
                      <a:endParaRPr lang="es-CO" sz="900" dirty="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900" dirty="0" err="1">
                          <a:effectLst/>
                        </a:rPr>
                        <a:t>Adm</a:t>
                      </a:r>
                      <a:r>
                        <a:rPr lang="es-CO" sz="900" dirty="0">
                          <a:effectLst/>
                        </a:rPr>
                        <a:t>. De Nómina</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48</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98.94%</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Jurídica</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16</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2</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87.50%</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Rec. Humano</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77</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8</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89.33%</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dirty="0">
                          <a:effectLst/>
                        </a:rPr>
                        <a:t> financiera</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11</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2</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90.00%</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dirty="0">
                          <a:effectLst/>
                        </a:rPr>
                        <a:t>Despacho</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46</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99.12%</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Adva. Y financiera</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14</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3</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76.92%</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Calidad</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78</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99.33%</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Evaluación</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2</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2</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00.00%</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Planeación</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3</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2</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33.33%</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U. desconcentradas</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34</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97.06%</a:t>
                      </a:r>
                      <a:endParaRPr lang="es-CO" sz="900" dirty="0">
                        <a:effectLst/>
                        <a:latin typeface="Calibri"/>
                        <a:ea typeface="Calibri"/>
                        <a:cs typeface="Times New Roman"/>
                      </a:endParaRPr>
                    </a:p>
                  </a:txBody>
                  <a:tcPr marL="68580" marR="68580"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456009356"/>
              </p:ext>
            </p:extLst>
          </p:nvPr>
        </p:nvGraphicFramePr>
        <p:xfrm>
          <a:off x="395536" y="2636912"/>
          <a:ext cx="8496943" cy="2026220"/>
        </p:xfrm>
        <a:graphic>
          <a:graphicData uri="http://schemas.openxmlformats.org/drawingml/2006/table">
            <a:tbl>
              <a:tblPr firstRow="1" firstCol="1" bandRow="1">
                <a:tableStyleId>{5C22544A-7EE6-4342-B048-85BDC9FD1C3A}</a:tableStyleId>
              </a:tblPr>
              <a:tblGrid>
                <a:gridCol w="2757482"/>
                <a:gridCol w="1534246"/>
                <a:gridCol w="2114654"/>
                <a:gridCol w="2090561"/>
              </a:tblGrid>
              <a:tr h="448880">
                <a:tc>
                  <a:txBody>
                    <a:bodyPr/>
                    <a:lstStyle/>
                    <a:p>
                      <a:pPr algn="ctr">
                        <a:lnSpc>
                          <a:spcPct val="115000"/>
                        </a:lnSpc>
                        <a:spcAft>
                          <a:spcPts val="0"/>
                        </a:spcAft>
                      </a:pPr>
                      <a:r>
                        <a:rPr lang="es-CO" sz="900" dirty="0">
                          <a:effectLst/>
                        </a:rPr>
                        <a:t>Dependencias</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CANTDAD                                             DE PQR</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N° de PQR fuera de Tiempo</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 de Oportunidad de la respuesta alcanzado</a:t>
                      </a:r>
                      <a:endParaRPr lang="es-CO" sz="90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900" dirty="0">
                          <a:effectLst/>
                        </a:rPr>
                        <a:t>Acceso</a:t>
                      </a:r>
                      <a:endParaRPr lang="es-CO" sz="9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dirty="0">
                          <a:effectLst/>
                        </a:rPr>
                        <a:t>2</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50.00%</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dirty="0" err="1">
                          <a:effectLst/>
                        </a:rPr>
                        <a:t>Adm</a:t>
                      </a:r>
                      <a:r>
                        <a:rPr lang="es-CO" sz="900" dirty="0">
                          <a:effectLst/>
                        </a:rPr>
                        <a:t>. Y Financiera</a:t>
                      </a:r>
                      <a:endParaRPr lang="es-CO" sz="9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dirty="0">
                          <a:effectLst/>
                        </a:rPr>
                        <a:t>18</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6</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66.67%</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Calidad</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dirty="0">
                          <a:effectLst/>
                        </a:rPr>
                        <a:t>8</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87.50%</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 Cobertura</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62</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11</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90.98%</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Despacho</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30</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3</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93.18%</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Evaluación</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4</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2</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50.00%</a:t>
                      </a:r>
                      <a:endParaRPr lang="es-CO" sz="90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Jurídica</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24</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14</a:t>
                      </a:r>
                      <a:endParaRPr lang="es-CO" sz="9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41.67%</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Permanencia</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18</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1</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94.44%</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Recurso Humano</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58</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4</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96.49%</a:t>
                      </a:r>
                      <a:endParaRPr lang="es-CO" sz="900" dirty="0">
                        <a:effectLst/>
                        <a:latin typeface="Calibri"/>
                        <a:ea typeface="Calibri"/>
                        <a:cs typeface="Times New Roman"/>
                      </a:endParaRPr>
                    </a:p>
                  </a:txBody>
                  <a:tcPr marL="68580" marR="68580" marT="0" marB="0" anchor="ctr"/>
                </a:tc>
              </a:tr>
              <a:tr h="36000">
                <a:tc>
                  <a:txBody>
                    <a:bodyPr/>
                    <a:lstStyle/>
                    <a:p>
                      <a:pPr>
                        <a:lnSpc>
                          <a:spcPct val="115000"/>
                        </a:lnSpc>
                        <a:spcAft>
                          <a:spcPts val="0"/>
                        </a:spcAft>
                      </a:pPr>
                      <a:r>
                        <a:rPr lang="es-CO" sz="900">
                          <a:effectLst/>
                        </a:rPr>
                        <a:t>Servicios informáticos</a:t>
                      </a:r>
                      <a:endParaRPr lang="es-CO" sz="9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900">
                          <a:effectLst/>
                        </a:rPr>
                        <a:t>3</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a:effectLst/>
                        </a:rPr>
                        <a:t>1</a:t>
                      </a:r>
                      <a:endParaRPr lang="es-CO" sz="9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900" dirty="0">
                          <a:effectLst/>
                        </a:rPr>
                        <a:t>75.00%</a:t>
                      </a:r>
                      <a:endParaRPr lang="es-CO" sz="900" dirty="0">
                        <a:effectLst/>
                        <a:latin typeface="Calibri"/>
                        <a:ea typeface="Calibri"/>
                        <a:cs typeface="Times New Roman"/>
                      </a:endParaRPr>
                    </a:p>
                  </a:txBody>
                  <a:tcPr marL="68580" marR="68580" marT="0" marB="0" anchor="ct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288173373"/>
              </p:ext>
            </p:extLst>
          </p:nvPr>
        </p:nvGraphicFramePr>
        <p:xfrm>
          <a:off x="395536" y="4941168"/>
          <a:ext cx="8496944" cy="1577340"/>
        </p:xfrm>
        <a:graphic>
          <a:graphicData uri="http://schemas.openxmlformats.org/drawingml/2006/table">
            <a:tbl>
              <a:tblPr firstRow="1" firstCol="1" bandRow="1">
                <a:tableStyleId>{5C22544A-7EE6-4342-B048-85BDC9FD1C3A}</a:tableStyleId>
              </a:tblPr>
              <a:tblGrid>
                <a:gridCol w="2145317"/>
                <a:gridCol w="2146412"/>
                <a:gridCol w="2114654"/>
                <a:gridCol w="2090561"/>
              </a:tblGrid>
              <a:tr h="36000">
                <a:tc>
                  <a:txBody>
                    <a:bodyPr/>
                    <a:lstStyle/>
                    <a:p>
                      <a:pPr algn="just">
                        <a:lnSpc>
                          <a:spcPct val="115000"/>
                        </a:lnSpc>
                        <a:spcAft>
                          <a:spcPts val="0"/>
                        </a:spcAft>
                      </a:pPr>
                      <a:r>
                        <a:rPr lang="es-CO" sz="1000" dirty="0">
                          <a:effectLst/>
                        </a:rPr>
                        <a:t>Dependencias                         </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Cantidad de                                              PQR</a:t>
                      </a:r>
                      <a:endParaRPr lang="es-CO"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CO" sz="1000">
                          <a:effectLst/>
                        </a:rPr>
                        <a:t>N° de PQR fuera de Tiempo</a:t>
                      </a:r>
                      <a:endParaRPr lang="es-CO" sz="1100">
                        <a:effectLst/>
                        <a:latin typeface="Calibri"/>
                        <a:ea typeface="Calibri"/>
                        <a:cs typeface="Times New Roman"/>
                      </a:endParaRPr>
                    </a:p>
                  </a:txBody>
                  <a:tcPr marL="68580" marR="68580" marT="0" marB="0"/>
                </a:tc>
                <a:tc>
                  <a:txBody>
                    <a:bodyPr/>
                    <a:lstStyle/>
                    <a:p>
                      <a:pPr>
                        <a:lnSpc>
                          <a:spcPct val="115000"/>
                        </a:lnSpc>
                        <a:spcAft>
                          <a:spcPts val="0"/>
                        </a:spcAft>
                      </a:pPr>
                      <a:r>
                        <a:rPr lang="es-CO" sz="1000">
                          <a:effectLst/>
                        </a:rPr>
                        <a:t>% de Oportunidad de la respuesta alcanzado</a:t>
                      </a:r>
                      <a:endParaRPr lang="es-CO" sz="1100">
                        <a:effectLst/>
                        <a:latin typeface="Calibri"/>
                        <a:ea typeface="Calibri"/>
                        <a:cs typeface="Times New Roman"/>
                      </a:endParaRPr>
                    </a:p>
                  </a:txBody>
                  <a:tcPr marL="68580" marR="68580" marT="0" marB="0"/>
                </a:tc>
              </a:tr>
              <a:tr h="36000">
                <a:tc>
                  <a:txBody>
                    <a:bodyPr/>
                    <a:lstStyle/>
                    <a:p>
                      <a:pPr>
                        <a:lnSpc>
                          <a:spcPct val="115000"/>
                        </a:lnSpc>
                        <a:spcAft>
                          <a:spcPts val="0"/>
                        </a:spcAft>
                      </a:pPr>
                      <a:r>
                        <a:rPr lang="es-CO" sz="1000">
                          <a:effectLst/>
                        </a:rPr>
                        <a:t>Adm. De nómina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64</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42.06%</a:t>
                      </a:r>
                      <a:endParaRPr lang="es-CO" sz="110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Evaluación</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38</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8</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78.95%</a:t>
                      </a:r>
                      <a:endParaRPr lang="es-CO" sz="110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Infraestructura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1</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00.00%</a:t>
                      </a:r>
                      <a:endParaRPr lang="es-CO" sz="110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Jurídica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13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1</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92.31%</a:t>
                      </a:r>
                      <a:endParaRPr lang="es-CO" sz="1100" dirty="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Mejoramiento</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2</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50.00%</a:t>
                      </a:r>
                      <a:endParaRPr lang="es-CO" sz="1100" dirty="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Planeación</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2</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50.00%</a:t>
                      </a:r>
                      <a:endParaRPr lang="es-CO" sz="1100" dirty="0">
                        <a:effectLst/>
                        <a:latin typeface="Calibri"/>
                        <a:ea typeface="Calibri"/>
                        <a:cs typeface="Times New Roman"/>
                      </a:endParaRPr>
                    </a:p>
                  </a:txBody>
                  <a:tcPr marL="68580" marR="68580" marT="0" marB="0" anchor="ctr"/>
                </a:tc>
              </a:tr>
              <a:tr h="36000">
                <a:tc>
                  <a:txBody>
                    <a:bodyPr/>
                    <a:lstStyle/>
                    <a:p>
                      <a:pPr algn="just">
                        <a:lnSpc>
                          <a:spcPct val="115000"/>
                        </a:lnSpc>
                        <a:spcAft>
                          <a:spcPts val="0"/>
                        </a:spcAft>
                      </a:pPr>
                      <a:r>
                        <a:rPr lang="es-CO" sz="1000">
                          <a:effectLst/>
                        </a:rPr>
                        <a:t>R. Humano</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57</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2</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96.43%</a:t>
                      </a:r>
                      <a:endParaRPr lang="es-CO" sz="1100" dirty="0">
                        <a:effectLst/>
                        <a:latin typeface="Calibri"/>
                        <a:ea typeface="Calibri"/>
                        <a:cs typeface="Times New Roman"/>
                      </a:endParaRPr>
                    </a:p>
                  </a:txBody>
                  <a:tcPr marL="68580" marR="68580" marT="0" marB="0" anchor="ctr"/>
                </a:tc>
              </a:tr>
            </a:tbl>
          </a:graphicData>
        </a:graphic>
      </p:graphicFrame>
      <p:sp>
        <p:nvSpPr>
          <p:cNvPr id="7" name="6 Rectángulo"/>
          <p:cNvSpPr/>
          <p:nvPr/>
        </p:nvSpPr>
        <p:spPr>
          <a:xfrm>
            <a:off x="3676058" y="81499"/>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OCTUBRE 2015</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7 Rectángulo"/>
          <p:cNvSpPr/>
          <p:nvPr/>
        </p:nvSpPr>
        <p:spPr>
          <a:xfrm>
            <a:off x="3563888" y="2348880"/>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NOVIEMBRE 2015</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8 Rectángulo"/>
          <p:cNvSpPr/>
          <p:nvPr/>
        </p:nvSpPr>
        <p:spPr>
          <a:xfrm>
            <a:off x="3347864" y="4581128"/>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DICIEMBRE 2015</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38155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09917650"/>
              </p:ext>
            </p:extLst>
          </p:nvPr>
        </p:nvGraphicFramePr>
        <p:xfrm>
          <a:off x="758403" y="764704"/>
          <a:ext cx="7848872" cy="1236300"/>
        </p:xfrm>
        <a:graphic>
          <a:graphicData uri="http://schemas.openxmlformats.org/drawingml/2006/table">
            <a:tbl>
              <a:tblPr firstRow="1" firstCol="1" bandRow="1">
                <a:tableStyleId>{5C22544A-7EE6-4342-B048-85BDC9FD1C3A}</a:tableStyleId>
              </a:tblPr>
              <a:tblGrid>
                <a:gridCol w="2517453"/>
                <a:gridCol w="1512168"/>
                <a:gridCol w="1800200"/>
                <a:gridCol w="2019051"/>
              </a:tblGrid>
              <a:tr h="360000">
                <a:tc>
                  <a:txBody>
                    <a:bodyPr/>
                    <a:lstStyle/>
                    <a:p>
                      <a:pPr algn="ctr">
                        <a:lnSpc>
                          <a:spcPct val="115000"/>
                        </a:lnSpc>
                        <a:spcAft>
                          <a:spcPts val="0"/>
                        </a:spcAft>
                      </a:pPr>
                      <a:r>
                        <a:rPr lang="es-CO" sz="1000" dirty="0">
                          <a:effectLst/>
                        </a:rPr>
                        <a:t>Dependencias</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Cantidad de                                              PQR ingresados</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N° de PQR fuera de Tiempo</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 de Oportunidad de la respuesta alcanzado</a:t>
                      </a:r>
                      <a:endParaRPr lang="es-CO" sz="1100" dirty="0">
                        <a:effectLst/>
                        <a:latin typeface="Calibri"/>
                        <a:ea typeface="Calibri"/>
                        <a:cs typeface="Times New Roman"/>
                      </a:endParaRPr>
                    </a:p>
                  </a:txBody>
                  <a:tcPr marL="68580" marR="68580" marT="0" marB="0" anchor="ctr"/>
                </a:tc>
              </a:tr>
              <a:tr h="0">
                <a:tc>
                  <a:txBody>
                    <a:bodyPr/>
                    <a:lstStyle/>
                    <a:p>
                      <a:pPr algn="l">
                        <a:lnSpc>
                          <a:spcPct val="115000"/>
                        </a:lnSpc>
                        <a:spcAft>
                          <a:spcPts val="0"/>
                        </a:spcAft>
                      </a:pPr>
                      <a:r>
                        <a:rPr lang="es-CO" sz="1000" dirty="0">
                          <a:effectLst/>
                        </a:rPr>
                        <a:t>Acceso</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11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90.91%</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dirty="0">
                          <a:effectLst/>
                        </a:rPr>
                        <a:t>Administración de nómina</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54</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5</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94.66%</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Jurídica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7</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87.71%</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Unidades informáticas</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7</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1</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98.00%</a:t>
                      </a:r>
                      <a:endParaRPr lang="es-CO" sz="1100" dirty="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Recurso Humano</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78</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83.33%</a:t>
                      </a:r>
                      <a:endParaRPr lang="es-CO" sz="1100" dirty="0">
                        <a:effectLst/>
                        <a:latin typeface="Calibri"/>
                        <a:ea typeface="Calibri"/>
                        <a:cs typeface="Times New Roman"/>
                      </a:endParaRPr>
                    </a:p>
                  </a:txBody>
                  <a:tcPr marL="68580" marR="68580"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383256539"/>
              </p:ext>
            </p:extLst>
          </p:nvPr>
        </p:nvGraphicFramePr>
        <p:xfrm>
          <a:off x="650391" y="2564904"/>
          <a:ext cx="7920879" cy="1754003"/>
        </p:xfrm>
        <a:graphic>
          <a:graphicData uri="http://schemas.openxmlformats.org/drawingml/2006/table">
            <a:tbl>
              <a:tblPr firstRow="1" firstCol="1" bandRow="1">
                <a:tableStyleId>{5C22544A-7EE6-4342-B048-85BDC9FD1C3A}</a:tableStyleId>
              </a:tblPr>
              <a:tblGrid>
                <a:gridCol w="2595656"/>
                <a:gridCol w="1554642"/>
                <a:gridCol w="1820629"/>
                <a:gridCol w="1949952"/>
              </a:tblGrid>
              <a:tr h="351923">
                <a:tc>
                  <a:txBody>
                    <a:bodyPr/>
                    <a:lstStyle/>
                    <a:p>
                      <a:pPr algn="ctr">
                        <a:lnSpc>
                          <a:spcPct val="115000"/>
                        </a:lnSpc>
                        <a:spcAft>
                          <a:spcPts val="0"/>
                        </a:spcAft>
                      </a:pPr>
                      <a:r>
                        <a:rPr lang="es-CO" sz="1000" dirty="0">
                          <a:effectLst/>
                        </a:rPr>
                        <a:t>Dependencias</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Cantidad de                                              PQR ingresados</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N° de PQR fuera de Tiempo</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 de Oportunidad de la respuesta alcanzado</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Acceso</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36</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91.67%</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Administración de  nómina.</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73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4</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94.52%</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Calidad educativa</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90.91%</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Unidades informáticas</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7</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98.00%</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financiera</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23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86.96%</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infraestructura</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5</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80.00%</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planeación</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15</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6</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78.57%</a:t>
                      </a:r>
                      <a:endParaRPr lang="es-CO" sz="110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a:effectLst/>
                        </a:rPr>
                        <a:t>Unidades desconcentradas</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26</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3</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88.46%</a:t>
                      </a:r>
                      <a:endParaRPr lang="es-CO" sz="1100" dirty="0">
                        <a:effectLst/>
                        <a:latin typeface="Calibri"/>
                        <a:ea typeface="Calibri"/>
                        <a:cs typeface="Times New Roman"/>
                      </a:endParaRPr>
                    </a:p>
                  </a:txBody>
                  <a:tcPr marL="68580" marR="68580" marT="0" marB="0" anchor="ctr"/>
                </a:tc>
              </a:tr>
            </a:tbl>
          </a:graphicData>
        </a:graphic>
      </p:graphicFrame>
      <p:sp>
        <p:nvSpPr>
          <p:cNvPr id="6" name="5 Rectángulo"/>
          <p:cNvSpPr/>
          <p:nvPr/>
        </p:nvSpPr>
        <p:spPr>
          <a:xfrm>
            <a:off x="3707904" y="332656"/>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ENERO 2016</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Rectángulo"/>
          <p:cNvSpPr/>
          <p:nvPr/>
        </p:nvSpPr>
        <p:spPr>
          <a:xfrm>
            <a:off x="3635896" y="2132856"/>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FEBRERO 2016</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8" name="7 Tabla"/>
          <p:cNvGraphicFramePr>
            <a:graphicFrameLocks noGrp="1"/>
          </p:cNvGraphicFramePr>
          <p:nvPr>
            <p:extLst>
              <p:ext uri="{D42A27DB-BD31-4B8C-83A1-F6EECF244321}">
                <p14:modId xmlns:p14="http://schemas.microsoft.com/office/powerpoint/2010/main" val="2128788268"/>
              </p:ext>
            </p:extLst>
          </p:nvPr>
        </p:nvGraphicFramePr>
        <p:xfrm>
          <a:off x="578383" y="4869160"/>
          <a:ext cx="8064896" cy="1344300"/>
        </p:xfrm>
        <a:graphic>
          <a:graphicData uri="http://schemas.openxmlformats.org/drawingml/2006/table">
            <a:tbl>
              <a:tblPr firstRow="1" firstCol="1" bandRow="1">
                <a:tableStyleId>{5C22544A-7EE6-4342-B048-85BDC9FD1C3A}</a:tableStyleId>
              </a:tblPr>
              <a:tblGrid>
                <a:gridCol w="2625518"/>
                <a:gridCol w="1588242"/>
                <a:gridCol w="1859039"/>
                <a:gridCol w="1992097"/>
              </a:tblGrid>
              <a:tr h="468000">
                <a:tc>
                  <a:txBody>
                    <a:bodyPr/>
                    <a:lstStyle/>
                    <a:p>
                      <a:pPr algn="ctr">
                        <a:lnSpc>
                          <a:spcPct val="115000"/>
                        </a:lnSpc>
                        <a:spcAft>
                          <a:spcPts val="0"/>
                        </a:spcAft>
                      </a:pPr>
                      <a:r>
                        <a:rPr lang="es-CO" sz="1000" dirty="0">
                          <a:effectLst/>
                        </a:rPr>
                        <a:t>Dependencias</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Cantidad de                                              PQR ingresados</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N° de PQR fuera de Tiempo</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 de Oportunidad de la respuesta alcanzado</a:t>
                      </a:r>
                      <a:endParaRPr lang="es-CO" sz="11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000" dirty="0">
                          <a:effectLst/>
                        </a:rPr>
                        <a:t>Administrativa y financiera</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62</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7</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88.71%</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Financiera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12</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1</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91.67%</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Jurídica</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19</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2</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94.44%</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Recurso Humano</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76</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8</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a:effectLst/>
                        </a:rPr>
                        <a:t>89.47%</a:t>
                      </a:r>
                      <a:endParaRPr lang="es-CO" sz="1100">
                        <a:effectLst/>
                        <a:latin typeface="Calibri"/>
                        <a:ea typeface="Calibri"/>
                        <a:cs typeface="Times New Roman"/>
                      </a:endParaRPr>
                    </a:p>
                  </a:txBody>
                  <a:tcPr marL="68580" marR="68580" marT="0" marB="0" anchor="ctr"/>
                </a:tc>
              </a:tr>
              <a:tr h="0">
                <a:tc>
                  <a:txBody>
                    <a:bodyPr/>
                    <a:lstStyle/>
                    <a:p>
                      <a:pPr algn="just">
                        <a:lnSpc>
                          <a:spcPct val="115000"/>
                        </a:lnSpc>
                        <a:spcAft>
                          <a:spcPts val="0"/>
                        </a:spcAft>
                      </a:pPr>
                      <a:r>
                        <a:rPr lang="es-CO" sz="1000">
                          <a:effectLst/>
                        </a:rPr>
                        <a:t>Unidades desconcentradas</a:t>
                      </a:r>
                      <a:endParaRPr lang="es-CO"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a:effectLst/>
                        </a:rPr>
                        <a:t>48</a:t>
                      </a:r>
                      <a:endParaRPr lang="es-CO"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2</a:t>
                      </a:r>
                      <a:endParaRPr lang="es-C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000" dirty="0">
                          <a:effectLst/>
                        </a:rPr>
                        <a:t>95.83%</a:t>
                      </a:r>
                      <a:endParaRPr lang="es-CO" sz="1100" dirty="0">
                        <a:effectLst/>
                        <a:latin typeface="Calibri"/>
                        <a:ea typeface="Calibri"/>
                        <a:cs typeface="Times New Roman"/>
                      </a:endParaRPr>
                    </a:p>
                  </a:txBody>
                  <a:tcPr marL="68580" marR="68580" marT="0" marB="0" anchor="ctr"/>
                </a:tc>
              </a:tr>
            </a:tbl>
          </a:graphicData>
        </a:graphic>
      </p:graphicFrame>
      <p:sp>
        <p:nvSpPr>
          <p:cNvPr id="10" name="9 Rectángulo"/>
          <p:cNvSpPr/>
          <p:nvPr/>
        </p:nvSpPr>
        <p:spPr>
          <a:xfrm>
            <a:off x="3347864" y="4509120"/>
            <a:ext cx="1949870" cy="323165"/>
          </a:xfrm>
          <a:prstGeom prst="rect">
            <a:avLst/>
          </a:prstGeom>
          <a:noFill/>
        </p:spPr>
        <p:txBody>
          <a:bodyPr wrap="square" lIns="91440" tIns="45720" rIns="91440" bIns="45720">
            <a:spAutoFit/>
          </a:bodyPr>
          <a:lstStyle/>
          <a:p>
            <a:pPr algn="ctr"/>
            <a:r>
              <a:rPr lang="es-CO"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MARZO 2016</a:t>
            </a:r>
            <a:endParaRPr lang="es-CO" sz="15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59667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1340768"/>
            <a:ext cx="7344816" cy="2232248"/>
          </a:xfrm>
        </p:spPr>
        <p:txBody>
          <a:bodyPr/>
          <a:lstStyle/>
          <a:p>
            <a:pPr algn="ctr"/>
            <a:r>
              <a:rPr lang="es-CO" sz="4800" dirty="0" smtClean="0"/>
              <a:t>Conclusiones </a:t>
            </a:r>
            <a:endParaRPr lang="es-CO" sz="4800" dirty="0"/>
          </a:p>
        </p:txBody>
      </p:sp>
    </p:spTree>
    <p:extLst>
      <p:ext uri="{BB962C8B-B14F-4D97-AF65-F5344CB8AC3E}">
        <p14:creationId xmlns:p14="http://schemas.microsoft.com/office/powerpoint/2010/main" val="2101472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692696"/>
            <a:ext cx="7848872" cy="5688632"/>
          </a:xfrm>
        </p:spPr>
        <p:txBody>
          <a:bodyPr>
            <a:normAutofit/>
          </a:bodyPr>
          <a:lstStyle/>
          <a:p>
            <a:pPr algn="just"/>
            <a:r>
              <a:rPr lang="es-CO" sz="2400" dirty="0" smtClean="0"/>
              <a:t>*El puesto en el ranking es muy cambiante. La causa posible; falta de trabajo en  equipo SAC. falta de cultura de revisión SAC. </a:t>
            </a:r>
          </a:p>
          <a:p>
            <a:pPr algn="just"/>
            <a:r>
              <a:rPr lang="es-CO" sz="2400" dirty="0" smtClean="0"/>
              <a:t>*Los requerimientos web son una buena opción, se esta trabajando para elevar su ingreso al SAC </a:t>
            </a:r>
          </a:p>
          <a:p>
            <a:pPr algn="just"/>
            <a:r>
              <a:rPr lang="es-CO" sz="2400" dirty="0" smtClean="0"/>
              <a:t>*La oportunidad de las respuestas a tiempo y con calidad nos aporta el porcentaje más alto en la calificación. </a:t>
            </a:r>
          </a:p>
          <a:p>
            <a:pPr algn="just"/>
            <a:r>
              <a:rPr lang="es-CO" sz="2400" dirty="0" smtClean="0"/>
              <a:t>*Responder a destiempo los </a:t>
            </a:r>
            <a:r>
              <a:rPr lang="es-CO" sz="2400" dirty="0" err="1" smtClean="0"/>
              <a:t>PQRs</a:t>
            </a:r>
            <a:r>
              <a:rPr lang="es-CO" sz="2400" dirty="0" smtClean="0"/>
              <a:t>, baja notablemente el puntaje. </a:t>
            </a:r>
          </a:p>
          <a:p>
            <a:pPr algn="just"/>
            <a:r>
              <a:rPr lang="es-CO" sz="2400" dirty="0" smtClean="0"/>
              <a:t>*Las condiciones físicas de la secretaría perjudican </a:t>
            </a:r>
            <a:r>
              <a:rPr lang="es-CO" sz="2400" dirty="0"/>
              <a:t>e</a:t>
            </a:r>
            <a:r>
              <a:rPr lang="es-CO" sz="2400" dirty="0" smtClean="0"/>
              <a:t>l SAC.  </a:t>
            </a:r>
          </a:p>
        </p:txBody>
      </p:sp>
    </p:spTree>
    <p:extLst>
      <p:ext uri="{BB962C8B-B14F-4D97-AF65-F5344CB8AC3E}">
        <p14:creationId xmlns:p14="http://schemas.microsoft.com/office/powerpoint/2010/main" val="3160076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9672" y="2204864"/>
            <a:ext cx="7117180" cy="1470025"/>
          </a:xfrm>
        </p:spPr>
        <p:txBody>
          <a:bodyPr/>
          <a:lstStyle/>
          <a:p>
            <a:r>
              <a:rPr lang="es-CO" sz="4800" dirty="0" smtClean="0"/>
              <a:t>Recomendaciones </a:t>
            </a:r>
            <a:endParaRPr lang="es-CO" sz="4800" dirty="0"/>
          </a:p>
        </p:txBody>
      </p:sp>
    </p:spTree>
    <p:extLst>
      <p:ext uri="{BB962C8B-B14F-4D97-AF65-F5344CB8AC3E}">
        <p14:creationId xmlns:p14="http://schemas.microsoft.com/office/powerpoint/2010/main" val="1512046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548680"/>
            <a:ext cx="7704856" cy="5832648"/>
          </a:xfrm>
        </p:spPr>
        <p:txBody>
          <a:bodyPr>
            <a:normAutofit lnSpcReduction="10000"/>
          </a:bodyPr>
          <a:lstStyle/>
          <a:p>
            <a:pPr algn="just"/>
            <a:r>
              <a:rPr lang="es-CO" sz="2400" dirty="0" smtClean="0"/>
              <a:t>*Responder a tiempo los PQRs</a:t>
            </a:r>
            <a:r>
              <a:rPr lang="es-CO" sz="2400" dirty="0"/>
              <a:t> </a:t>
            </a:r>
            <a:r>
              <a:rPr lang="es-CO" sz="2400" dirty="0" smtClean="0"/>
              <a:t>con calidad de fondo y forma</a:t>
            </a:r>
            <a:r>
              <a:rPr lang="es-CO" sz="2400" dirty="0"/>
              <a:t>.</a:t>
            </a:r>
            <a:endParaRPr lang="es-CO" sz="2400" dirty="0" smtClean="0"/>
          </a:p>
          <a:p>
            <a:pPr algn="just"/>
            <a:r>
              <a:rPr lang="es-CO" sz="2400" dirty="0" smtClean="0"/>
              <a:t>*Desarrollar estrategias que nos permitan aumentar los requerimientos vía web.</a:t>
            </a:r>
          </a:p>
          <a:p>
            <a:pPr algn="just"/>
            <a:r>
              <a:rPr lang="es-CO" sz="2400" dirty="0" smtClean="0"/>
              <a:t>*Facilitar al SAC las herramientas para la difusión de información.</a:t>
            </a:r>
          </a:p>
          <a:p>
            <a:pPr algn="just"/>
            <a:r>
              <a:rPr lang="es-CO" sz="2400" dirty="0" smtClean="0"/>
              <a:t>*Tomar acciones correctivas en cuanto a la infraestructura como situación de riesgo. </a:t>
            </a:r>
          </a:p>
          <a:p>
            <a:pPr algn="just"/>
            <a:r>
              <a:rPr lang="es-CO" sz="2400" dirty="0" smtClean="0"/>
              <a:t>*Empoderamiento de los líderes de área mediante la herramienta Archivo Exportar, para monitorear respuesta del equipo de área.</a:t>
            </a:r>
          </a:p>
          <a:p>
            <a:pPr algn="just"/>
            <a:r>
              <a:rPr lang="es-CO" sz="2400" dirty="0" smtClean="0"/>
              <a:t>*Capacitación por parte de la Oficina de gestión de calidad y Oficina de bienestar</a:t>
            </a:r>
            <a:r>
              <a:rPr lang="es-CO" sz="2400" dirty="0"/>
              <a:t> </a:t>
            </a:r>
            <a:r>
              <a:rPr lang="es-CO" sz="2400" dirty="0" smtClean="0"/>
              <a:t>y oficina de jurídica.</a:t>
            </a:r>
          </a:p>
          <a:p>
            <a:pPr algn="just"/>
            <a:endParaRPr lang="es-CO" sz="2400" dirty="0"/>
          </a:p>
        </p:txBody>
      </p:sp>
    </p:spTree>
    <p:extLst>
      <p:ext uri="{BB962C8B-B14F-4D97-AF65-F5344CB8AC3E}">
        <p14:creationId xmlns:p14="http://schemas.microsoft.com/office/powerpoint/2010/main" val="1991619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718839695"/>
              </p:ext>
            </p:extLst>
          </p:nvPr>
        </p:nvGraphicFramePr>
        <p:xfrm>
          <a:off x="1475656" y="908720"/>
          <a:ext cx="6288360" cy="5466212"/>
        </p:xfrm>
        <a:graphic>
          <a:graphicData uri="http://schemas.openxmlformats.org/drawingml/2006/table">
            <a:tbl>
              <a:tblPr firstRow="1" bandRow="1">
                <a:tableStyleId>{5C22544A-7EE6-4342-B048-85BDC9FD1C3A}</a:tableStyleId>
              </a:tblPr>
              <a:tblGrid>
                <a:gridCol w="1257672"/>
                <a:gridCol w="1257672"/>
                <a:gridCol w="1257672"/>
                <a:gridCol w="1257672"/>
                <a:gridCol w="1257672"/>
              </a:tblGrid>
              <a:tr h="428353">
                <a:tc gridSpan="5">
                  <a:txBody>
                    <a:bodyPr/>
                    <a:lstStyle/>
                    <a:p>
                      <a:pPr algn="ctr"/>
                      <a:r>
                        <a:rPr lang="es-CO" dirty="0" smtClean="0"/>
                        <a:t>Estadística  del  SAC  -2012</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r>
              <a:tr h="754329">
                <a:tc>
                  <a:txBody>
                    <a:bodyPr/>
                    <a:lstStyle/>
                    <a:p>
                      <a:pPr algn="ctr" fontAlgn="ctr"/>
                      <a:r>
                        <a:rPr lang="es-CO" sz="1000" b="1" i="0" u="none" strike="noStrike">
                          <a:solidFill>
                            <a:srgbClr val="333333"/>
                          </a:solidFill>
                          <a:effectLst/>
                          <a:latin typeface="Verdana"/>
                        </a:rPr>
                        <a:t>Mes</a:t>
                      </a: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 Esperados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Radicados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smtClean="0">
                          <a:solidFill>
                            <a:srgbClr val="333333"/>
                          </a:solidFill>
                          <a:effectLst/>
                          <a:latin typeface="Verdana"/>
                        </a:rPr>
                        <a:t>Oportunidad</a:t>
                      </a:r>
                    </a:p>
                    <a:p>
                      <a:pPr algn="ctr" fontAlgn="ctr"/>
                      <a:r>
                        <a:rPr lang="es-CO" sz="1000" b="1" i="0" u="none" strike="noStrike" dirty="0" smtClean="0">
                          <a:solidFill>
                            <a:srgbClr val="333333"/>
                          </a:solidFill>
                          <a:effectLst/>
                          <a:latin typeface="+mn-lt"/>
                        </a:rPr>
                        <a:t>en la Respuesta</a:t>
                      </a: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Puntaje</a:t>
                      </a:r>
                    </a:p>
                  </a:txBody>
                  <a:tcPr marL="9525" marR="9525" marT="9525" marB="0" anchor="ctr">
                    <a:lnR w="12700" cap="flat" cmpd="sng" algn="ctr">
                      <a:solidFill>
                        <a:schemeClr val="tx1"/>
                      </a:solidFill>
                      <a:prstDash val="solid"/>
                      <a:round/>
                      <a:headEnd type="none" w="med" len="med"/>
                      <a:tailEnd type="none" w="med" len="med"/>
                    </a:lnR>
                  </a:tcPr>
                </a:tc>
              </a:tr>
              <a:tr h="428353">
                <a:tc>
                  <a:txBody>
                    <a:bodyPr/>
                    <a:lstStyle/>
                    <a:p>
                      <a:pPr algn="ctr" fontAlgn="ctr"/>
                      <a:r>
                        <a:rPr lang="es-CO" sz="1000" b="1" i="0" u="none" strike="noStrike" dirty="0">
                          <a:solidFill>
                            <a:srgbClr val="333333"/>
                          </a:solidFill>
                          <a:effectLst/>
                          <a:latin typeface="Verdana"/>
                        </a:rPr>
                        <a:t>Abril</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529</a:t>
                      </a:r>
                    </a:p>
                  </a:txBody>
                  <a:tcPr marL="9525" marR="9525" marT="9525" marB="0" anchor="ctr"/>
                </a:tc>
                <a:tc>
                  <a:txBody>
                    <a:bodyPr/>
                    <a:lstStyle/>
                    <a:p>
                      <a:pPr algn="ctr" fontAlgn="ctr"/>
                      <a:r>
                        <a:rPr lang="es-CO" sz="1000" b="1" i="0" u="none" strike="noStrike">
                          <a:solidFill>
                            <a:srgbClr val="333333"/>
                          </a:solidFill>
                          <a:effectLst/>
                          <a:latin typeface="Verdana"/>
                        </a:rPr>
                        <a:t>95,81%</a:t>
                      </a:r>
                    </a:p>
                  </a:txBody>
                  <a:tcPr marL="9525" marR="9525" marT="9525" marB="0" anchor="ctr"/>
                </a:tc>
                <a:tc>
                  <a:txBody>
                    <a:bodyPr/>
                    <a:lstStyle/>
                    <a:p>
                      <a:pPr algn="ctr" fontAlgn="ctr"/>
                      <a:r>
                        <a:rPr lang="es-CO" sz="1000" b="1" i="0" u="none" strike="noStrike">
                          <a:solidFill>
                            <a:srgbClr val="333333"/>
                          </a:solidFill>
                          <a:effectLst/>
                          <a:latin typeface="Verdana"/>
                        </a:rPr>
                        <a:t>97,77%</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Mayo</a:t>
                      </a:r>
                    </a:p>
                  </a:txBody>
                  <a:tcPr marL="9525" marR="9525" marT="9525" marB="0" anchor="ctr"/>
                </a:tc>
                <a:tc>
                  <a:txBody>
                    <a:bodyPr/>
                    <a:lstStyle/>
                    <a:p>
                      <a:pPr algn="ctr" fontAlgn="ctr"/>
                      <a:r>
                        <a:rPr lang="es-CO" sz="1000" b="1" i="0" u="none" strike="noStrike" dirty="0">
                          <a:solidFill>
                            <a:srgbClr val="333333"/>
                          </a:solidFill>
                          <a:effectLst/>
                          <a:latin typeface="Arial"/>
                        </a:rPr>
                        <a:t>400</a:t>
                      </a:r>
                    </a:p>
                  </a:txBody>
                  <a:tcPr marL="9525" marR="9525" marT="9525" marB="0" anchor="ctr"/>
                </a:tc>
                <a:tc>
                  <a:txBody>
                    <a:bodyPr/>
                    <a:lstStyle/>
                    <a:p>
                      <a:pPr algn="ctr" fontAlgn="ctr"/>
                      <a:r>
                        <a:rPr lang="es-CO" sz="1000" b="1" i="0" u="none" strike="noStrike" dirty="0">
                          <a:solidFill>
                            <a:srgbClr val="333333"/>
                          </a:solidFill>
                          <a:effectLst/>
                          <a:latin typeface="Arial"/>
                        </a:rPr>
                        <a:t>466</a:t>
                      </a:r>
                    </a:p>
                  </a:txBody>
                  <a:tcPr marL="9525" marR="9525" marT="9525" marB="0" anchor="ctr"/>
                </a:tc>
                <a:tc>
                  <a:txBody>
                    <a:bodyPr/>
                    <a:lstStyle/>
                    <a:p>
                      <a:pPr algn="ctr" fontAlgn="ctr"/>
                      <a:r>
                        <a:rPr lang="es-CO" sz="1000" b="1" i="0" u="none" strike="noStrike">
                          <a:solidFill>
                            <a:srgbClr val="333333"/>
                          </a:solidFill>
                          <a:effectLst/>
                          <a:latin typeface="Arial"/>
                        </a:rPr>
                        <a:t>93,48%</a:t>
                      </a:r>
                    </a:p>
                  </a:txBody>
                  <a:tcPr marL="9525" marR="9525" marT="9525" marB="0" anchor="ctr"/>
                </a:tc>
                <a:tc>
                  <a:txBody>
                    <a:bodyPr/>
                    <a:lstStyle/>
                    <a:p>
                      <a:pPr algn="ctr" fontAlgn="ctr"/>
                      <a:r>
                        <a:rPr lang="es-CO" sz="1000" b="1" i="0" u="none" strike="noStrike">
                          <a:solidFill>
                            <a:srgbClr val="333333"/>
                          </a:solidFill>
                          <a:effectLst/>
                          <a:latin typeface="Arial"/>
                        </a:rPr>
                        <a:t>96,46%</a:t>
                      </a:r>
                    </a:p>
                  </a:txBody>
                  <a:tcPr marL="9525" marR="9525" marT="9525" marB="0" anchor="ctr"/>
                </a:tc>
              </a:tr>
              <a:tr h="428353">
                <a:tc>
                  <a:txBody>
                    <a:bodyPr/>
                    <a:lstStyle/>
                    <a:p>
                      <a:pPr algn="ctr" fontAlgn="ctr"/>
                      <a:r>
                        <a:rPr lang="es-CO" sz="1000" b="1" i="0" u="none" strike="noStrike" dirty="0">
                          <a:solidFill>
                            <a:srgbClr val="333333"/>
                          </a:solidFill>
                          <a:effectLst/>
                          <a:latin typeface="Verdana"/>
                        </a:rPr>
                        <a:t>Junio </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476</a:t>
                      </a:r>
                    </a:p>
                  </a:txBody>
                  <a:tcPr marL="9525" marR="9525" marT="9525" marB="0" anchor="ctr"/>
                </a:tc>
                <a:tc>
                  <a:txBody>
                    <a:bodyPr/>
                    <a:lstStyle/>
                    <a:p>
                      <a:pPr algn="ctr" fontAlgn="ctr"/>
                      <a:r>
                        <a:rPr lang="es-CO" sz="1000" b="1" i="0" u="none" strike="noStrike" dirty="0">
                          <a:solidFill>
                            <a:srgbClr val="333333"/>
                          </a:solidFill>
                          <a:effectLst/>
                          <a:latin typeface="Verdana"/>
                        </a:rPr>
                        <a:t>97,49%</a:t>
                      </a:r>
                    </a:p>
                  </a:txBody>
                  <a:tcPr marL="9525" marR="9525" marT="9525" marB="0" anchor="ctr"/>
                </a:tc>
                <a:tc>
                  <a:txBody>
                    <a:bodyPr/>
                    <a:lstStyle/>
                    <a:p>
                      <a:pPr algn="ctr" fontAlgn="ctr"/>
                      <a:r>
                        <a:rPr lang="es-CO" sz="1000" b="1" i="0" u="none" strike="noStrike">
                          <a:solidFill>
                            <a:srgbClr val="333333"/>
                          </a:solidFill>
                          <a:effectLst/>
                          <a:latin typeface="Verdana"/>
                        </a:rPr>
                        <a:t>98,75%</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Julio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dirty="0">
                          <a:solidFill>
                            <a:srgbClr val="333333"/>
                          </a:solidFill>
                          <a:effectLst/>
                          <a:latin typeface="Arial"/>
                        </a:rPr>
                        <a:t>477</a:t>
                      </a:r>
                    </a:p>
                  </a:txBody>
                  <a:tcPr marL="9525" marR="9525" marT="9525" marB="0" anchor="ctr"/>
                </a:tc>
                <a:tc>
                  <a:txBody>
                    <a:bodyPr/>
                    <a:lstStyle/>
                    <a:p>
                      <a:pPr algn="ctr" fontAlgn="ctr"/>
                      <a:r>
                        <a:rPr lang="es-CO" sz="1000" b="1" i="0" u="none" strike="noStrike" dirty="0">
                          <a:solidFill>
                            <a:srgbClr val="333333"/>
                          </a:solidFill>
                          <a:effectLst/>
                          <a:latin typeface="Arial"/>
                        </a:rPr>
                        <a:t>96,44%</a:t>
                      </a:r>
                    </a:p>
                  </a:txBody>
                  <a:tcPr marL="9525" marR="9525" marT="9525" marB="0" anchor="ctr"/>
                </a:tc>
                <a:tc>
                  <a:txBody>
                    <a:bodyPr/>
                    <a:lstStyle/>
                    <a:p>
                      <a:pPr algn="ctr" fontAlgn="ctr"/>
                      <a:r>
                        <a:rPr lang="es-CO" sz="1000" b="1" i="0" u="none" strike="noStrike">
                          <a:solidFill>
                            <a:srgbClr val="333333"/>
                          </a:solidFill>
                          <a:effectLst/>
                          <a:latin typeface="Arial"/>
                        </a:rPr>
                        <a:t>98,22%</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Agosto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539</a:t>
                      </a:r>
                    </a:p>
                  </a:txBody>
                  <a:tcPr marL="9525" marR="9525" marT="9525" marB="0" anchor="ctr"/>
                </a:tc>
                <a:tc>
                  <a:txBody>
                    <a:bodyPr/>
                    <a:lstStyle/>
                    <a:p>
                      <a:pPr algn="ctr" fontAlgn="ctr"/>
                      <a:r>
                        <a:rPr lang="es-CO" sz="1000" b="1" i="0" u="none" strike="noStrike" dirty="0">
                          <a:solidFill>
                            <a:srgbClr val="333333"/>
                          </a:solidFill>
                          <a:effectLst/>
                          <a:latin typeface="Arial"/>
                        </a:rPr>
                        <a:t>97,96%</a:t>
                      </a:r>
                    </a:p>
                  </a:txBody>
                  <a:tcPr marL="9525" marR="9525" marT="9525" marB="0" anchor="ctr"/>
                </a:tc>
                <a:tc>
                  <a:txBody>
                    <a:bodyPr/>
                    <a:lstStyle/>
                    <a:p>
                      <a:pPr algn="ctr" fontAlgn="ctr"/>
                      <a:r>
                        <a:rPr lang="es-CO" sz="1000" b="1" i="0" u="none" strike="noStrike">
                          <a:solidFill>
                            <a:srgbClr val="333333"/>
                          </a:solidFill>
                          <a:effectLst/>
                          <a:latin typeface="Arial"/>
                        </a:rPr>
                        <a:t>98,84%</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Septiembre</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612</a:t>
                      </a:r>
                    </a:p>
                  </a:txBody>
                  <a:tcPr marL="9525" marR="9525" marT="9525" marB="0" anchor="ctr"/>
                </a:tc>
                <a:tc>
                  <a:txBody>
                    <a:bodyPr/>
                    <a:lstStyle/>
                    <a:p>
                      <a:pPr algn="ctr" fontAlgn="ctr"/>
                      <a:r>
                        <a:rPr lang="es-CO" sz="1000" b="1" i="0" u="none" strike="noStrike" dirty="0">
                          <a:solidFill>
                            <a:srgbClr val="333333"/>
                          </a:solidFill>
                          <a:effectLst/>
                          <a:latin typeface="Arial"/>
                        </a:rPr>
                        <a:t>99,04%</a:t>
                      </a:r>
                    </a:p>
                  </a:txBody>
                  <a:tcPr marL="9525" marR="9525" marT="9525" marB="0" anchor="ctr"/>
                </a:tc>
                <a:tc>
                  <a:txBody>
                    <a:bodyPr/>
                    <a:lstStyle/>
                    <a:p>
                      <a:pPr algn="ctr" fontAlgn="ctr"/>
                      <a:r>
                        <a:rPr lang="es-CO" sz="1000" b="1" i="0" u="none" strike="noStrike">
                          <a:solidFill>
                            <a:srgbClr val="333333"/>
                          </a:solidFill>
                          <a:effectLst/>
                          <a:latin typeface="Arial"/>
                        </a:rPr>
                        <a:t>99,52%</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Octubre</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520</a:t>
                      </a:r>
                    </a:p>
                  </a:txBody>
                  <a:tcPr marL="9525" marR="9525" marT="9525" marB="0" anchor="ctr"/>
                </a:tc>
                <a:tc>
                  <a:txBody>
                    <a:bodyPr/>
                    <a:lstStyle/>
                    <a:p>
                      <a:pPr algn="ctr" fontAlgn="ctr"/>
                      <a:r>
                        <a:rPr lang="es-CO" sz="1000" b="1" i="0" u="none" strike="noStrike" dirty="0">
                          <a:solidFill>
                            <a:srgbClr val="333333"/>
                          </a:solidFill>
                          <a:effectLst/>
                          <a:latin typeface="Arial"/>
                        </a:rPr>
                        <a:t>96,95%</a:t>
                      </a:r>
                    </a:p>
                  </a:txBody>
                  <a:tcPr marL="9525" marR="9525" marT="9525" marB="0" anchor="ctr"/>
                </a:tc>
                <a:tc>
                  <a:txBody>
                    <a:bodyPr/>
                    <a:lstStyle/>
                    <a:p>
                      <a:pPr algn="ctr" fontAlgn="ctr"/>
                      <a:r>
                        <a:rPr lang="es-CO" sz="1000" b="1" i="0" u="none" strike="noStrike" dirty="0">
                          <a:solidFill>
                            <a:srgbClr val="333333"/>
                          </a:solidFill>
                          <a:effectLst/>
                          <a:latin typeface="Arial"/>
                        </a:rPr>
                        <a:t>98,48%</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Noviembre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518</a:t>
                      </a:r>
                    </a:p>
                  </a:txBody>
                  <a:tcPr marL="9525" marR="9525" marT="9525" marB="0" anchor="ctr"/>
                </a:tc>
                <a:tc>
                  <a:txBody>
                    <a:bodyPr/>
                    <a:lstStyle/>
                    <a:p>
                      <a:pPr algn="ctr" fontAlgn="ctr"/>
                      <a:r>
                        <a:rPr lang="es-CO" sz="1000" b="1" i="0" u="none" strike="noStrike" dirty="0">
                          <a:solidFill>
                            <a:srgbClr val="333333"/>
                          </a:solidFill>
                          <a:effectLst/>
                          <a:latin typeface="Verdana"/>
                        </a:rPr>
                        <a:t>94,64%</a:t>
                      </a:r>
                    </a:p>
                  </a:txBody>
                  <a:tcPr marL="9525" marR="9525" marT="9525" marB="0" anchor="ctr"/>
                </a:tc>
                <a:tc>
                  <a:txBody>
                    <a:bodyPr/>
                    <a:lstStyle/>
                    <a:p>
                      <a:pPr algn="ctr" fontAlgn="ctr"/>
                      <a:r>
                        <a:rPr lang="es-CO" sz="1000" b="1" i="0" u="none" strike="noStrike" dirty="0">
                          <a:solidFill>
                            <a:srgbClr val="333333"/>
                          </a:solidFill>
                          <a:effectLst/>
                          <a:latin typeface="Verdana"/>
                        </a:rPr>
                        <a:t>97,32%</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Diciembre</a:t>
                      </a:r>
                    </a:p>
                  </a:txBody>
                  <a:tcPr marL="9525" marR="9525" marT="9525" marB="0" anchor="ctr"/>
                </a:tc>
                <a:tc>
                  <a:txBody>
                    <a:bodyPr/>
                    <a:lstStyle/>
                    <a:p>
                      <a:pPr algn="ctr" fontAlgn="ctr"/>
                      <a:r>
                        <a:rPr lang="es-CO" sz="1000" b="1" i="0" u="none" strike="noStrike">
                          <a:solidFill>
                            <a:srgbClr val="0D0D0D"/>
                          </a:solidFill>
                          <a:effectLst/>
                          <a:latin typeface="Verdana"/>
                        </a:rPr>
                        <a:t>400</a:t>
                      </a:r>
                    </a:p>
                  </a:txBody>
                  <a:tcPr marL="9525" marR="9525" marT="9525" marB="0" anchor="ctr"/>
                </a:tc>
                <a:tc>
                  <a:txBody>
                    <a:bodyPr/>
                    <a:lstStyle/>
                    <a:p>
                      <a:pPr algn="ctr" fontAlgn="ctr"/>
                      <a:r>
                        <a:rPr lang="es-CO" sz="1000" b="1" i="0" u="none" strike="noStrike">
                          <a:solidFill>
                            <a:srgbClr val="0D0D0D"/>
                          </a:solidFill>
                          <a:effectLst/>
                          <a:latin typeface="Verdana"/>
                        </a:rPr>
                        <a:t>404</a:t>
                      </a:r>
                    </a:p>
                  </a:txBody>
                  <a:tcPr marL="9525" marR="9525" marT="9525" marB="0" anchor="ctr"/>
                </a:tc>
                <a:tc>
                  <a:txBody>
                    <a:bodyPr/>
                    <a:lstStyle/>
                    <a:p>
                      <a:pPr algn="ctr" fontAlgn="ctr"/>
                      <a:r>
                        <a:rPr lang="es-CO" sz="1000" b="1" i="0" u="none" strike="noStrike">
                          <a:solidFill>
                            <a:srgbClr val="0D0D0D"/>
                          </a:solidFill>
                          <a:effectLst/>
                          <a:latin typeface="Verdana"/>
                        </a:rPr>
                        <a:t>96,58%</a:t>
                      </a:r>
                    </a:p>
                  </a:txBody>
                  <a:tcPr marL="9525" marR="9525" marT="9525" marB="0" anchor="ctr"/>
                </a:tc>
                <a:tc>
                  <a:txBody>
                    <a:bodyPr/>
                    <a:lstStyle/>
                    <a:p>
                      <a:pPr algn="ctr" fontAlgn="ctr"/>
                      <a:r>
                        <a:rPr lang="es-CO" sz="1000" b="1" i="0" u="none" strike="noStrike" dirty="0">
                          <a:solidFill>
                            <a:srgbClr val="0D0D0D"/>
                          </a:solidFill>
                          <a:effectLst/>
                          <a:latin typeface="Verdana"/>
                        </a:rPr>
                        <a:t>98,29%</a:t>
                      </a:r>
                    </a:p>
                  </a:txBody>
                  <a:tcPr marL="9525" marR="9525" marT="9525" marB="0" anchor="ctr"/>
                </a:tc>
              </a:tr>
              <a:tr h="428353">
                <a:tc>
                  <a:txBody>
                    <a:bodyPr/>
                    <a:lstStyle/>
                    <a:p>
                      <a:pPr algn="ctr" fontAlgn="ctr"/>
                      <a:r>
                        <a:rPr lang="es-CO" sz="1000" b="1" i="0" u="none" strike="noStrike" dirty="0">
                          <a:solidFill>
                            <a:srgbClr val="333333"/>
                          </a:solidFill>
                          <a:effectLst/>
                          <a:latin typeface="Arial"/>
                        </a:rPr>
                        <a:t>PROMEDIO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dirty="0">
                          <a:solidFill>
                            <a:srgbClr val="000000"/>
                          </a:solidFill>
                          <a:effectLst/>
                          <a:latin typeface="Calibri"/>
                        </a:rPr>
                        <a:t> </a:t>
                      </a:r>
                    </a:p>
                  </a:txBody>
                  <a:tcPr marL="9525" marR="9525" marT="9525" marB="0" anchor="ctr"/>
                </a:tc>
                <a:tc>
                  <a:txBody>
                    <a:bodyPr/>
                    <a:lstStyle/>
                    <a:p>
                      <a:pPr algn="ctr" fontAlgn="b"/>
                      <a:r>
                        <a:rPr lang="es-CO" sz="1100" b="1" i="0" u="none" strike="noStrike" dirty="0">
                          <a:solidFill>
                            <a:srgbClr val="000000"/>
                          </a:solidFill>
                          <a:effectLst/>
                          <a:latin typeface="Calibri"/>
                        </a:rPr>
                        <a:t>96,49%</a:t>
                      </a:r>
                    </a:p>
                  </a:txBody>
                  <a:tcPr marL="9525" marR="9525" marT="9525" marB="0" anchor="ctr"/>
                </a:tc>
                <a:tc>
                  <a:txBody>
                    <a:bodyPr/>
                    <a:lstStyle/>
                    <a:p>
                      <a:pPr algn="ctr" fontAlgn="b"/>
                      <a:r>
                        <a:rPr lang="es-CO" sz="1100" b="1" i="0" u="none" strike="noStrike" dirty="0">
                          <a:solidFill>
                            <a:srgbClr val="000000"/>
                          </a:solidFill>
                          <a:effectLst/>
                          <a:latin typeface="Calibri"/>
                        </a:rPr>
                        <a:t>98,18%</a:t>
                      </a:r>
                    </a:p>
                  </a:txBody>
                  <a:tcPr marL="9525" marR="9525" marT="9525" marB="0" anchor="ctr"/>
                </a:tc>
              </a:tr>
            </a:tbl>
          </a:graphicData>
        </a:graphic>
      </p:graphicFrame>
    </p:spTree>
    <p:extLst>
      <p:ext uri="{BB962C8B-B14F-4D97-AF65-F5344CB8AC3E}">
        <p14:creationId xmlns:p14="http://schemas.microsoft.com/office/powerpoint/2010/main" val="226418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32657"/>
            <a:ext cx="7920880" cy="6192688"/>
          </a:xfrm>
        </p:spPr>
        <p:txBody>
          <a:bodyPr>
            <a:normAutofit/>
          </a:bodyPr>
          <a:lstStyle/>
          <a:p>
            <a:pPr algn="just"/>
            <a:endParaRPr lang="es-CO" sz="2800" dirty="0" smtClean="0"/>
          </a:p>
          <a:p>
            <a:pPr algn="just"/>
            <a:r>
              <a:rPr lang="es-CO" sz="2800" dirty="0" smtClean="0"/>
              <a:t>El sistema de Atención al Ciudadano, permite mejorar la calidad de atención a los grupos de interés que hacen parte de esta Secretaría, otorgándoles las facilidad de tener dos ventanillas de atención: PRESENCIAL Y VIA WEB, esta última con la mayor agilidad y ahorro de tiempo y dinero permite el ingreso de </a:t>
            </a:r>
            <a:r>
              <a:rPr lang="es-CO" sz="2800" dirty="0" err="1" smtClean="0"/>
              <a:t>PQRs</a:t>
            </a:r>
            <a:r>
              <a:rPr lang="es-CO" sz="2800" dirty="0" smtClean="0"/>
              <a:t> las 24 horas del </a:t>
            </a:r>
            <a:r>
              <a:rPr lang="es-CO" sz="2800" dirty="0" err="1" smtClean="0"/>
              <a:t>dia</a:t>
            </a:r>
            <a:r>
              <a:rPr lang="es-CO" sz="2800" dirty="0" smtClean="0"/>
              <a:t>, teniendo acceso a la información actualizada sobre los servicios que ofrece la Secretaría de Educación. </a:t>
            </a:r>
            <a:endParaRPr lang="es-CO" sz="2800" dirty="0"/>
          </a:p>
        </p:txBody>
      </p:sp>
    </p:spTree>
    <p:extLst>
      <p:ext uri="{BB962C8B-B14F-4D97-AF65-F5344CB8AC3E}">
        <p14:creationId xmlns:p14="http://schemas.microsoft.com/office/powerpoint/2010/main" val="3956879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128" y="1412777"/>
            <a:ext cx="7566304" cy="4539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319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597257075"/>
              </p:ext>
            </p:extLst>
          </p:nvPr>
        </p:nvGraphicFramePr>
        <p:xfrm>
          <a:off x="1475656" y="260648"/>
          <a:ext cx="6288360" cy="5931035"/>
        </p:xfrm>
        <a:graphic>
          <a:graphicData uri="http://schemas.openxmlformats.org/drawingml/2006/table">
            <a:tbl>
              <a:tblPr firstRow="1" bandRow="1">
                <a:tableStyleId>{5C22544A-7EE6-4342-B048-85BDC9FD1C3A}</a:tableStyleId>
              </a:tblPr>
              <a:tblGrid>
                <a:gridCol w="1257672"/>
                <a:gridCol w="1257672"/>
                <a:gridCol w="1257672"/>
                <a:gridCol w="1257672"/>
                <a:gridCol w="1257672"/>
              </a:tblGrid>
              <a:tr h="428353">
                <a:tc gridSpan="5">
                  <a:txBody>
                    <a:bodyPr/>
                    <a:lstStyle/>
                    <a:p>
                      <a:pPr algn="ctr"/>
                      <a:r>
                        <a:rPr lang="es-CO" dirty="0" err="1" smtClean="0"/>
                        <a:t>Estadistica</a:t>
                      </a:r>
                      <a:r>
                        <a:rPr lang="es-CO" dirty="0" smtClean="0"/>
                        <a:t>  del  SAC  -2013</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r>
              <a:tr h="754329">
                <a:tc>
                  <a:txBody>
                    <a:bodyPr/>
                    <a:lstStyle/>
                    <a:p>
                      <a:pPr algn="ctr" fontAlgn="ctr"/>
                      <a:r>
                        <a:rPr lang="es-CO" sz="1000" b="1" i="0" u="none" strike="noStrike">
                          <a:solidFill>
                            <a:srgbClr val="333333"/>
                          </a:solidFill>
                          <a:effectLst/>
                          <a:latin typeface="Verdana"/>
                        </a:rPr>
                        <a:t>Mes</a:t>
                      </a: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 Esperados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Radicados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smtClean="0">
                          <a:solidFill>
                            <a:srgbClr val="333333"/>
                          </a:solidFill>
                          <a:effectLst/>
                          <a:latin typeface="Verdana"/>
                        </a:rPr>
                        <a:t>Oportunidad</a:t>
                      </a:r>
                    </a:p>
                    <a:p>
                      <a:pPr algn="ctr" fontAlgn="ctr"/>
                      <a:r>
                        <a:rPr lang="es-CO" sz="1000" b="1" i="0" u="none" strike="noStrike" dirty="0" smtClean="0">
                          <a:solidFill>
                            <a:srgbClr val="333333"/>
                          </a:solidFill>
                          <a:effectLst/>
                          <a:latin typeface="+mn-lt"/>
                        </a:rPr>
                        <a:t>en la Respuesta</a:t>
                      </a: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Puntaje</a:t>
                      </a:r>
                    </a:p>
                  </a:txBody>
                  <a:tcPr marL="9525" marR="9525" marT="9525" marB="0" anchor="ctr">
                    <a:lnR w="12700" cap="flat" cmpd="sng" algn="ctr">
                      <a:solidFill>
                        <a:schemeClr val="tx1"/>
                      </a:solidFill>
                      <a:prstDash val="solid"/>
                      <a:round/>
                      <a:headEnd type="none" w="med" len="med"/>
                      <a:tailEnd type="none" w="med" len="med"/>
                    </a:lnR>
                  </a:tcPr>
                </a:tc>
              </a:tr>
              <a:tr h="360000">
                <a:tc>
                  <a:txBody>
                    <a:bodyPr/>
                    <a:lstStyle/>
                    <a:p>
                      <a:pPr algn="ctr" fontAlgn="ctr"/>
                      <a:r>
                        <a:rPr lang="es-CO" sz="1000" b="1" i="0" u="none" strike="noStrike" dirty="0">
                          <a:solidFill>
                            <a:srgbClr val="333333"/>
                          </a:solidFill>
                          <a:effectLst/>
                          <a:latin typeface="Verdana"/>
                        </a:rPr>
                        <a:t>ENERO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423</a:t>
                      </a:r>
                    </a:p>
                  </a:txBody>
                  <a:tcPr marL="9525" marR="9525" marT="9525" marB="0" anchor="ctr"/>
                </a:tc>
                <a:tc>
                  <a:txBody>
                    <a:bodyPr/>
                    <a:lstStyle/>
                    <a:p>
                      <a:pPr algn="ctr" fontAlgn="ctr"/>
                      <a:r>
                        <a:rPr lang="es-CO" sz="1000" b="1" i="0" u="none" strike="noStrike">
                          <a:solidFill>
                            <a:srgbClr val="333333"/>
                          </a:solidFill>
                          <a:effectLst/>
                          <a:latin typeface="Arial"/>
                        </a:rPr>
                        <a:t>92,31%</a:t>
                      </a:r>
                    </a:p>
                  </a:txBody>
                  <a:tcPr marL="9525" marR="9525" marT="9525" marB="0" anchor="ctr"/>
                </a:tc>
                <a:tc>
                  <a:txBody>
                    <a:bodyPr/>
                    <a:lstStyle/>
                    <a:p>
                      <a:pPr algn="ctr" fontAlgn="ctr"/>
                      <a:r>
                        <a:rPr lang="es-CO" sz="1000" b="1" i="0" u="none" strike="noStrike">
                          <a:solidFill>
                            <a:srgbClr val="333333"/>
                          </a:solidFill>
                          <a:effectLst/>
                          <a:latin typeface="Arial"/>
                        </a:rPr>
                        <a:t>95,49%</a:t>
                      </a:r>
                    </a:p>
                  </a:txBody>
                  <a:tcPr marL="9525" marR="9525" marT="9525" marB="0" anchor="ctr"/>
                </a:tc>
              </a:tr>
              <a:tr h="360000">
                <a:tc>
                  <a:txBody>
                    <a:bodyPr/>
                    <a:lstStyle/>
                    <a:p>
                      <a:pPr algn="ctr" fontAlgn="ctr"/>
                      <a:r>
                        <a:rPr lang="es-CO" sz="1000" b="1" i="0" u="none" strike="noStrike">
                          <a:solidFill>
                            <a:srgbClr val="333333"/>
                          </a:solidFill>
                          <a:effectLst/>
                          <a:latin typeface="Verdana"/>
                        </a:rPr>
                        <a:t>FEBRERO</a:t>
                      </a:r>
                    </a:p>
                  </a:txBody>
                  <a:tcPr marL="9525" marR="9525" marT="9525" marB="0" anchor="ctr"/>
                </a:tc>
                <a:tc>
                  <a:txBody>
                    <a:bodyPr/>
                    <a:lstStyle/>
                    <a:p>
                      <a:pPr algn="ctr" fontAlgn="ctr"/>
                      <a:r>
                        <a:rPr lang="es-CO" sz="1000" b="1" i="0" u="none" strike="noStrike" dirty="0">
                          <a:solidFill>
                            <a:srgbClr val="333333"/>
                          </a:solidFill>
                          <a:effectLst/>
                          <a:latin typeface="Arial"/>
                        </a:rPr>
                        <a:t>400</a:t>
                      </a:r>
                    </a:p>
                  </a:txBody>
                  <a:tcPr marL="9525" marR="9525" marT="9525" marB="0" anchor="ctr"/>
                </a:tc>
                <a:tc>
                  <a:txBody>
                    <a:bodyPr/>
                    <a:lstStyle/>
                    <a:p>
                      <a:pPr algn="ctr" fontAlgn="ctr"/>
                      <a:r>
                        <a:rPr lang="es-CO" sz="1000" b="1" i="0" u="none" strike="noStrike" dirty="0">
                          <a:solidFill>
                            <a:srgbClr val="333333"/>
                          </a:solidFill>
                          <a:effectLst/>
                          <a:latin typeface="Arial"/>
                        </a:rPr>
                        <a:t>555</a:t>
                      </a:r>
                    </a:p>
                  </a:txBody>
                  <a:tcPr marL="9525" marR="9525" marT="9525" marB="0" anchor="ctr"/>
                </a:tc>
                <a:tc>
                  <a:txBody>
                    <a:bodyPr/>
                    <a:lstStyle/>
                    <a:p>
                      <a:pPr algn="ctr" fontAlgn="ctr"/>
                      <a:r>
                        <a:rPr lang="es-CO" sz="1000" b="1" i="0" u="none" strike="noStrike">
                          <a:solidFill>
                            <a:srgbClr val="333333"/>
                          </a:solidFill>
                          <a:effectLst/>
                          <a:latin typeface="Arial"/>
                        </a:rPr>
                        <a:t>90,57%</a:t>
                      </a:r>
                    </a:p>
                  </a:txBody>
                  <a:tcPr marL="9525" marR="9525" marT="9525" marB="0" anchor="ctr"/>
                </a:tc>
                <a:tc>
                  <a:txBody>
                    <a:bodyPr/>
                    <a:lstStyle/>
                    <a:p>
                      <a:pPr algn="ctr" fontAlgn="ctr"/>
                      <a:r>
                        <a:rPr lang="es-CO" sz="1000" b="1" i="0" u="none" strike="noStrike">
                          <a:solidFill>
                            <a:srgbClr val="333333"/>
                          </a:solidFill>
                          <a:effectLst/>
                          <a:latin typeface="Arial"/>
                        </a:rPr>
                        <a:t>95,11%</a:t>
                      </a:r>
                    </a:p>
                  </a:txBody>
                  <a:tcPr marL="9525" marR="9525" marT="9525" marB="0" anchor="ctr"/>
                </a:tc>
              </a:tr>
              <a:tr h="360000">
                <a:tc>
                  <a:txBody>
                    <a:bodyPr/>
                    <a:lstStyle/>
                    <a:p>
                      <a:pPr algn="ctr" fontAlgn="ctr"/>
                      <a:r>
                        <a:rPr lang="es-CO" sz="1000" b="1" i="0" u="none" strike="noStrike">
                          <a:solidFill>
                            <a:srgbClr val="333333"/>
                          </a:solidFill>
                          <a:effectLst/>
                          <a:latin typeface="Verdana"/>
                        </a:rPr>
                        <a:t>MARZO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dirty="0">
                          <a:solidFill>
                            <a:srgbClr val="333333"/>
                          </a:solidFill>
                          <a:effectLst/>
                          <a:latin typeface="Arial"/>
                        </a:rPr>
                        <a:t>574</a:t>
                      </a:r>
                    </a:p>
                  </a:txBody>
                  <a:tcPr marL="9525" marR="9525" marT="9525" marB="0" anchor="ctr"/>
                </a:tc>
                <a:tc>
                  <a:txBody>
                    <a:bodyPr/>
                    <a:lstStyle/>
                    <a:p>
                      <a:pPr algn="ctr" fontAlgn="ctr"/>
                      <a:r>
                        <a:rPr lang="es-CO" sz="1000" b="1" i="0" u="none" strike="noStrike" dirty="0">
                          <a:solidFill>
                            <a:srgbClr val="333333"/>
                          </a:solidFill>
                          <a:effectLst/>
                          <a:latin typeface="Arial"/>
                        </a:rPr>
                        <a:t>92,97%</a:t>
                      </a:r>
                    </a:p>
                  </a:txBody>
                  <a:tcPr marL="9525" marR="9525" marT="9525" marB="0" anchor="ctr"/>
                </a:tc>
                <a:tc>
                  <a:txBody>
                    <a:bodyPr/>
                    <a:lstStyle/>
                    <a:p>
                      <a:pPr algn="ctr" fontAlgn="ctr"/>
                      <a:r>
                        <a:rPr lang="es-CO" sz="1000" b="1" i="0" u="none" strike="noStrike">
                          <a:solidFill>
                            <a:srgbClr val="333333"/>
                          </a:solidFill>
                          <a:effectLst/>
                          <a:latin typeface="Arial"/>
                        </a:rPr>
                        <a:t>96,32%</a:t>
                      </a:r>
                    </a:p>
                  </a:txBody>
                  <a:tcPr marL="9525" marR="9525" marT="9525" marB="0" anchor="ctr"/>
                </a:tc>
              </a:tr>
              <a:tr h="360000">
                <a:tc>
                  <a:txBody>
                    <a:bodyPr/>
                    <a:lstStyle/>
                    <a:p>
                      <a:pPr algn="ctr" fontAlgn="ctr"/>
                      <a:r>
                        <a:rPr lang="es-CO" sz="1000" b="1" i="0" u="none" strike="noStrike">
                          <a:solidFill>
                            <a:srgbClr val="333333"/>
                          </a:solidFill>
                          <a:effectLst/>
                          <a:latin typeface="Verdana"/>
                        </a:rPr>
                        <a:t>ABRIL</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642</a:t>
                      </a:r>
                    </a:p>
                  </a:txBody>
                  <a:tcPr marL="9525" marR="9525" marT="9525" marB="0" anchor="ctr"/>
                </a:tc>
                <a:tc>
                  <a:txBody>
                    <a:bodyPr/>
                    <a:lstStyle/>
                    <a:p>
                      <a:pPr algn="ctr" fontAlgn="ctr"/>
                      <a:r>
                        <a:rPr lang="es-CO" sz="1000" b="1" i="0" u="none" strike="noStrike" dirty="0">
                          <a:solidFill>
                            <a:srgbClr val="333333"/>
                          </a:solidFill>
                          <a:effectLst/>
                          <a:latin typeface="Arial"/>
                        </a:rPr>
                        <a:t>92,32%</a:t>
                      </a:r>
                    </a:p>
                  </a:txBody>
                  <a:tcPr marL="9525" marR="9525" marT="9525" marB="0" anchor="ctr"/>
                </a:tc>
                <a:tc>
                  <a:txBody>
                    <a:bodyPr/>
                    <a:lstStyle/>
                    <a:p>
                      <a:pPr algn="ctr" fontAlgn="ctr"/>
                      <a:r>
                        <a:rPr lang="es-CO" sz="1000" b="1" i="0" u="none" strike="noStrike">
                          <a:solidFill>
                            <a:srgbClr val="333333"/>
                          </a:solidFill>
                          <a:effectLst/>
                          <a:latin typeface="Arial"/>
                        </a:rPr>
                        <a:t>95,76%</a:t>
                      </a:r>
                    </a:p>
                  </a:txBody>
                  <a:tcPr marL="9525" marR="9525" marT="9525" marB="0" anchor="ctr"/>
                </a:tc>
              </a:tr>
              <a:tr h="360000">
                <a:tc>
                  <a:txBody>
                    <a:bodyPr/>
                    <a:lstStyle/>
                    <a:p>
                      <a:pPr algn="ctr" fontAlgn="ctr"/>
                      <a:r>
                        <a:rPr lang="es-CO" sz="1000" b="1" i="0" u="none" strike="noStrike">
                          <a:solidFill>
                            <a:srgbClr val="333333"/>
                          </a:solidFill>
                          <a:effectLst/>
                          <a:latin typeface="Verdana"/>
                        </a:rPr>
                        <a:t>MAYO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dirty="0">
                          <a:solidFill>
                            <a:srgbClr val="333333"/>
                          </a:solidFill>
                          <a:effectLst/>
                          <a:latin typeface="Arial"/>
                        </a:rPr>
                        <a:t>588</a:t>
                      </a:r>
                    </a:p>
                  </a:txBody>
                  <a:tcPr marL="9525" marR="9525" marT="9525" marB="0" anchor="ctr"/>
                </a:tc>
                <a:tc>
                  <a:txBody>
                    <a:bodyPr/>
                    <a:lstStyle/>
                    <a:p>
                      <a:pPr algn="ctr" fontAlgn="ctr"/>
                      <a:r>
                        <a:rPr lang="es-CO" sz="1000" b="1" i="0" u="none" strike="noStrike" dirty="0">
                          <a:solidFill>
                            <a:srgbClr val="333333"/>
                          </a:solidFill>
                          <a:effectLst/>
                          <a:latin typeface="Arial"/>
                        </a:rPr>
                        <a:t>87,62%</a:t>
                      </a:r>
                    </a:p>
                  </a:txBody>
                  <a:tcPr marL="9525" marR="9525" marT="9525" marB="0" anchor="ctr"/>
                </a:tc>
                <a:tc>
                  <a:txBody>
                    <a:bodyPr/>
                    <a:lstStyle/>
                    <a:p>
                      <a:pPr algn="ctr" fontAlgn="ctr"/>
                      <a:r>
                        <a:rPr lang="es-CO" sz="1000" b="1" i="0" u="none" strike="noStrike">
                          <a:solidFill>
                            <a:srgbClr val="333333"/>
                          </a:solidFill>
                          <a:effectLst/>
                          <a:latin typeface="Arial"/>
                        </a:rPr>
                        <a:t>93,62%</a:t>
                      </a:r>
                    </a:p>
                  </a:txBody>
                  <a:tcPr marL="9525" marR="9525" marT="9525" marB="0" anchor="ctr"/>
                </a:tc>
              </a:tr>
              <a:tr h="360000">
                <a:tc>
                  <a:txBody>
                    <a:bodyPr/>
                    <a:lstStyle/>
                    <a:p>
                      <a:pPr algn="ctr" fontAlgn="ctr"/>
                      <a:r>
                        <a:rPr lang="es-CO" sz="1000" b="1" i="0" u="none" strike="noStrike">
                          <a:solidFill>
                            <a:srgbClr val="333333"/>
                          </a:solidFill>
                          <a:effectLst/>
                          <a:latin typeface="Verdana"/>
                        </a:rPr>
                        <a:t>JUNIO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451</a:t>
                      </a:r>
                    </a:p>
                  </a:txBody>
                  <a:tcPr marL="9525" marR="9525" marT="9525" marB="0" anchor="ctr"/>
                </a:tc>
                <a:tc>
                  <a:txBody>
                    <a:bodyPr/>
                    <a:lstStyle/>
                    <a:p>
                      <a:pPr algn="ctr" fontAlgn="ctr"/>
                      <a:r>
                        <a:rPr lang="es-CO" sz="1000" b="1" i="0" u="none" strike="noStrike" dirty="0">
                          <a:solidFill>
                            <a:srgbClr val="333333"/>
                          </a:solidFill>
                          <a:effectLst/>
                          <a:latin typeface="Arial"/>
                        </a:rPr>
                        <a:t>98,11%</a:t>
                      </a:r>
                    </a:p>
                  </a:txBody>
                  <a:tcPr marL="9525" marR="9525" marT="9525" marB="0" anchor="ctr"/>
                </a:tc>
                <a:tc>
                  <a:txBody>
                    <a:bodyPr/>
                    <a:lstStyle/>
                    <a:p>
                      <a:pPr algn="ctr" fontAlgn="ctr"/>
                      <a:r>
                        <a:rPr lang="es-CO" sz="1000" b="1" i="0" u="none" strike="noStrike">
                          <a:solidFill>
                            <a:srgbClr val="333333"/>
                          </a:solidFill>
                          <a:effectLst/>
                          <a:latin typeface="Arial"/>
                        </a:rPr>
                        <a:t>99,06%</a:t>
                      </a:r>
                    </a:p>
                  </a:txBody>
                  <a:tcPr marL="9525" marR="9525" marT="9525" marB="0" anchor="ctr"/>
                </a:tc>
              </a:tr>
              <a:tr h="360000">
                <a:tc>
                  <a:txBody>
                    <a:bodyPr/>
                    <a:lstStyle/>
                    <a:p>
                      <a:pPr algn="ctr" fontAlgn="ctr"/>
                      <a:r>
                        <a:rPr lang="es-CO" sz="1000" b="1" i="0" u="none" strike="noStrike">
                          <a:solidFill>
                            <a:srgbClr val="333333"/>
                          </a:solidFill>
                          <a:effectLst/>
                          <a:latin typeface="Verdana"/>
                        </a:rPr>
                        <a:t>JULIO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499</a:t>
                      </a:r>
                    </a:p>
                  </a:txBody>
                  <a:tcPr marL="9525" marR="9525" marT="9525" marB="0" anchor="ctr"/>
                </a:tc>
                <a:tc>
                  <a:txBody>
                    <a:bodyPr/>
                    <a:lstStyle/>
                    <a:p>
                      <a:pPr algn="ctr" fontAlgn="ctr"/>
                      <a:r>
                        <a:rPr lang="es-CO" sz="1000" b="1" i="0" u="none" strike="noStrike" dirty="0">
                          <a:solidFill>
                            <a:srgbClr val="333333"/>
                          </a:solidFill>
                          <a:effectLst/>
                          <a:latin typeface="Arial"/>
                        </a:rPr>
                        <a:t>99,63%</a:t>
                      </a:r>
                    </a:p>
                  </a:txBody>
                  <a:tcPr marL="9525" marR="9525" marT="9525" marB="0" anchor="ctr"/>
                </a:tc>
                <a:tc>
                  <a:txBody>
                    <a:bodyPr/>
                    <a:lstStyle/>
                    <a:p>
                      <a:pPr algn="ctr" fontAlgn="ctr"/>
                      <a:r>
                        <a:rPr lang="es-CO" sz="1000" b="1" i="0" u="none" strike="noStrike">
                          <a:solidFill>
                            <a:srgbClr val="333333"/>
                          </a:solidFill>
                          <a:effectLst/>
                          <a:latin typeface="Arial"/>
                        </a:rPr>
                        <a:t>99,82%</a:t>
                      </a:r>
                    </a:p>
                  </a:txBody>
                  <a:tcPr marL="9525" marR="9525" marT="9525" marB="0" anchor="ctr"/>
                </a:tc>
              </a:tr>
              <a:tr h="360000">
                <a:tc>
                  <a:txBody>
                    <a:bodyPr/>
                    <a:lstStyle/>
                    <a:p>
                      <a:pPr algn="ctr" fontAlgn="ctr"/>
                      <a:r>
                        <a:rPr lang="es-CO" sz="1000" b="1" i="0" u="none" strike="noStrike">
                          <a:solidFill>
                            <a:srgbClr val="333333"/>
                          </a:solidFill>
                          <a:effectLst/>
                          <a:latin typeface="Verdana"/>
                        </a:rPr>
                        <a:t>AGOSTO</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494</a:t>
                      </a:r>
                    </a:p>
                  </a:txBody>
                  <a:tcPr marL="9525" marR="9525" marT="9525" marB="0" anchor="ctr"/>
                </a:tc>
                <a:tc>
                  <a:txBody>
                    <a:bodyPr/>
                    <a:lstStyle/>
                    <a:p>
                      <a:pPr algn="ctr" fontAlgn="ctr"/>
                      <a:r>
                        <a:rPr lang="es-CO" sz="1000" b="1" i="0" u="none" strike="noStrike" dirty="0">
                          <a:solidFill>
                            <a:srgbClr val="333333"/>
                          </a:solidFill>
                          <a:effectLst/>
                          <a:latin typeface="Arial"/>
                        </a:rPr>
                        <a:t>97,35%</a:t>
                      </a:r>
                    </a:p>
                  </a:txBody>
                  <a:tcPr marL="9525" marR="9525" marT="9525" marB="0" anchor="ctr"/>
                </a:tc>
                <a:tc>
                  <a:txBody>
                    <a:bodyPr/>
                    <a:lstStyle/>
                    <a:p>
                      <a:pPr algn="ctr" fontAlgn="ctr"/>
                      <a:r>
                        <a:rPr lang="es-CO" sz="1000" b="1" i="0" u="none" strike="noStrike">
                          <a:solidFill>
                            <a:srgbClr val="333333"/>
                          </a:solidFill>
                          <a:effectLst/>
                          <a:latin typeface="Arial"/>
                        </a:rPr>
                        <a:t>98,68%</a:t>
                      </a:r>
                    </a:p>
                  </a:txBody>
                  <a:tcPr marL="9525" marR="9525" marT="9525" marB="0" anchor="ctr"/>
                </a:tc>
              </a:tr>
              <a:tr h="360000">
                <a:tc>
                  <a:txBody>
                    <a:bodyPr/>
                    <a:lstStyle/>
                    <a:p>
                      <a:pPr algn="ctr" fontAlgn="ctr"/>
                      <a:r>
                        <a:rPr lang="es-CO" sz="1000" b="1" i="0" u="none" strike="noStrike">
                          <a:solidFill>
                            <a:srgbClr val="333333"/>
                          </a:solidFill>
                          <a:effectLst/>
                          <a:latin typeface="Verdana"/>
                        </a:rPr>
                        <a:t>SEPTIEMBRE</a:t>
                      </a:r>
                    </a:p>
                  </a:txBody>
                  <a:tcPr marL="9525" marR="9525" marT="9525" marB="0" anchor="ctr"/>
                </a:tc>
                <a:tc>
                  <a:txBody>
                    <a:bodyPr/>
                    <a:lstStyle/>
                    <a:p>
                      <a:pPr algn="ctr" fontAlgn="ctr"/>
                      <a:r>
                        <a:rPr lang="es-CO" sz="1000" b="1" i="0" u="none" strike="noStrike">
                          <a:solidFill>
                            <a:srgbClr val="333333"/>
                          </a:solidFill>
                          <a:effectLst/>
                          <a:latin typeface="Arial"/>
                        </a:rPr>
                        <a:t>400</a:t>
                      </a:r>
                    </a:p>
                  </a:txBody>
                  <a:tcPr marL="9525" marR="9525" marT="9525" marB="0" anchor="ctr"/>
                </a:tc>
                <a:tc>
                  <a:txBody>
                    <a:bodyPr/>
                    <a:lstStyle/>
                    <a:p>
                      <a:pPr algn="ctr" fontAlgn="ctr"/>
                      <a:r>
                        <a:rPr lang="es-CO" sz="1000" b="1" i="0" u="none" strike="noStrike">
                          <a:solidFill>
                            <a:srgbClr val="333333"/>
                          </a:solidFill>
                          <a:effectLst/>
                          <a:latin typeface="Arial"/>
                        </a:rPr>
                        <a:t>458</a:t>
                      </a:r>
                    </a:p>
                  </a:txBody>
                  <a:tcPr marL="9525" marR="9525" marT="9525" marB="0" anchor="ctr"/>
                </a:tc>
                <a:tc>
                  <a:txBody>
                    <a:bodyPr/>
                    <a:lstStyle/>
                    <a:p>
                      <a:pPr algn="ctr" fontAlgn="ctr"/>
                      <a:r>
                        <a:rPr lang="es-CO" sz="1000" b="1" i="0" u="none" strike="noStrike" dirty="0">
                          <a:solidFill>
                            <a:srgbClr val="333333"/>
                          </a:solidFill>
                          <a:effectLst/>
                          <a:latin typeface="Arial"/>
                        </a:rPr>
                        <a:t>95,80%</a:t>
                      </a:r>
                    </a:p>
                  </a:txBody>
                  <a:tcPr marL="9525" marR="9525" marT="9525" marB="0" anchor="ctr"/>
                </a:tc>
                <a:tc>
                  <a:txBody>
                    <a:bodyPr/>
                    <a:lstStyle/>
                    <a:p>
                      <a:pPr algn="ctr" fontAlgn="ctr"/>
                      <a:r>
                        <a:rPr lang="es-CO" sz="1000" b="1" i="0" u="none" strike="noStrike" dirty="0">
                          <a:solidFill>
                            <a:srgbClr val="333333"/>
                          </a:solidFill>
                          <a:effectLst/>
                          <a:latin typeface="Arial"/>
                        </a:rPr>
                        <a:t>97,83%</a:t>
                      </a:r>
                    </a:p>
                  </a:txBody>
                  <a:tcPr marL="9525" marR="9525" marT="9525" marB="0" anchor="ctr"/>
                </a:tc>
              </a:tr>
              <a:tr h="360000">
                <a:tc>
                  <a:txBody>
                    <a:bodyPr/>
                    <a:lstStyle/>
                    <a:p>
                      <a:pPr algn="ctr" fontAlgn="ctr"/>
                      <a:r>
                        <a:rPr lang="es-CO" sz="1000" b="1" i="0" u="none" strike="noStrike">
                          <a:solidFill>
                            <a:srgbClr val="333333"/>
                          </a:solidFill>
                          <a:effectLst/>
                          <a:latin typeface="Verdana"/>
                        </a:rPr>
                        <a:t>OCTUBRE</a:t>
                      </a:r>
                    </a:p>
                  </a:txBody>
                  <a:tcPr marL="9525" marR="9525" marT="9525" marB="0" anchor="ctr"/>
                </a:tc>
                <a:tc>
                  <a:txBody>
                    <a:bodyPr/>
                    <a:lstStyle/>
                    <a:p>
                      <a:pPr algn="ctr" fontAlgn="ctr"/>
                      <a:r>
                        <a:rPr lang="es-CO" sz="1000" b="1" i="0" u="none" strike="noStrike">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497</a:t>
                      </a:r>
                    </a:p>
                  </a:txBody>
                  <a:tcPr marL="9525" marR="9525" marT="9525" marB="0" anchor="ctr"/>
                </a:tc>
                <a:tc>
                  <a:txBody>
                    <a:bodyPr/>
                    <a:lstStyle/>
                    <a:p>
                      <a:pPr algn="ctr" fontAlgn="ctr"/>
                      <a:r>
                        <a:rPr lang="es-CO" sz="1000" b="1" i="0" u="none" strike="noStrike" dirty="0">
                          <a:solidFill>
                            <a:srgbClr val="000000"/>
                          </a:solidFill>
                          <a:effectLst/>
                          <a:latin typeface="Verdana"/>
                        </a:rPr>
                        <a:t>97,76%</a:t>
                      </a:r>
                    </a:p>
                  </a:txBody>
                  <a:tcPr marL="9525" marR="9525" marT="9525" marB="0" anchor="ctr"/>
                </a:tc>
                <a:tc>
                  <a:txBody>
                    <a:bodyPr/>
                    <a:lstStyle/>
                    <a:p>
                      <a:pPr algn="ctr" fontAlgn="ctr"/>
                      <a:r>
                        <a:rPr lang="es-CO" sz="1000" b="1" i="0" u="none" strike="noStrike" dirty="0">
                          <a:solidFill>
                            <a:srgbClr val="000000"/>
                          </a:solidFill>
                          <a:effectLst/>
                          <a:latin typeface="Verdana"/>
                        </a:rPr>
                        <a:t>98,70%</a:t>
                      </a:r>
                    </a:p>
                  </a:txBody>
                  <a:tcPr marL="9525" marR="9525" marT="9525" marB="0" anchor="ctr"/>
                </a:tc>
              </a:tr>
              <a:tr h="360000">
                <a:tc>
                  <a:txBody>
                    <a:bodyPr/>
                    <a:lstStyle/>
                    <a:p>
                      <a:pPr algn="ctr" fontAlgn="ctr"/>
                      <a:r>
                        <a:rPr lang="es-CO" sz="1000" b="1" i="0" u="none" strike="noStrike">
                          <a:solidFill>
                            <a:srgbClr val="333333"/>
                          </a:solidFill>
                          <a:effectLst/>
                          <a:latin typeface="Verdana"/>
                        </a:rPr>
                        <a:t>NOVIEMBRE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426</a:t>
                      </a:r>
                    </a:p>
                  </a:txBody>
                  <a:tcPr marL="9525" marR="9525" marT="9525" marB="0" anchor="ctr"/>
                </a:tc>
                <a:tc>
                  <a:txBody>
                    <a:bodyPr/>
                    <a:lstStyle/>
                    <a:p>
                      <a:pPr algn="ctr" fontAlgn="ctr"/>
                      <a:r>
                        <a:rPr lang="es-CO" sz="1000" b="1" i="0" u="none" strike="noStrike" dirty="0">
                          <a:solidFill>
                            <a:srgbClr val="333333"/>
                          </a:solidFill>
                          <a:effectLst/>
                          <a:latin typeface="Verdana"/>
                        </a:rPr>
                        <a:t>94,10%</a:t>
                      </a:r>
                    </a:p>
                  </a:txBody>
                  <a:tcPr marL="9525" marR="9525" marT="9525" marB="0" anchor="ctr"/>
                </a:tc>
                <a:tc>
                  <a:txBody>
                    <a:bodyPr/>
                    <a:lstStyle/>
                    <a:p>
                      <a:pPr algn="ctr" fontAlgn="ctr"/>
                      <a:r>
                        <a:rPr lang="es-CO" sz="1000" b="1" i="0" u="none" strike="noStrike" dirty="0">
                          <a:solidFill>
                            <a:srgbClr val="333333"/>
                          </a:solidFill>
                          <a:effectLst/>
                          <a:latin typeface="Verdana"/>
                        </a:rPr>
                        <a:t>97,05%</a:t>
                      </a:r>
                    </a:p>
                  </a:txBody>
                  <a:tcPr marL="9525" marR="9525" marT="9525" marB="0" anchor="ctr"/>
                </a:tc>
              </a:tr>
              <a:tr h="360000">
                <a:tc>
                  <a:txBody>
                    <a:bodyPr/>
                    <a:lstStyle/>
                    <a:p>
                      <a:pPr algn="ctr" fontAlgn="ctr"/>
                      <a:r>
                        <a:rPr lang="es-CO" sz="1000" b="1" i="0" u="none" strike="noStrike">
                          <a:solidFill>
                            <a:srgbClr val="333333"/>
                          </a:solidFill>
                          <a:effectLst/>
                          <a:latin typeface="Verdana"/>
                        </a:rPr>
                        <a:t>DICIEMBRE</a:t>
                      </a:r>
                    </a:p>
                  </a:txBody>
                  <a:tcPr marL="9525" marR="9525" marT="9525" marB="0" anchor="ctr"/>
                </a:tc>
                <a:tc>
                  <a:txBody>
                    <a:bodyPr/>
                    <a:lstStyle/>
                    <a:p>
                      <a:pPr algn="ctr" fontAlgn="ctr"/>
                      <a:r>
                        <a:rPr lang="es-CO" sz="1000" b="1" i="0" u="none" strike="noStrike">
                          <a:solidFill>
                            <a:srgbClr val="000000"/>
                          </a:solidFill>
                          <a:effectLst/>
                          <a:latin typeface="Arial"/>
                        </a:rPr>
                        <a:t>400</a:t>
                      </a:r>
                    </a:p>
                  </a:txBody>
                  <a:tcPr marL="9525" marR="9525" marT="9525" marB="0" anchor="ctr"/>
                </a:tc>
                <a:tc>
                  <a:txBody>
                    <a:bodyPr/>
                    <a:lstStyle/>
                    <a:p>
                      <a:pPr algn="ctr" fontAlgn="ctr"/>
                      <a:r>
                        <a:rPr lang="es-CO" sz="1000" b="1" i="0" u="none" strike="noStrike">
                          <a:solidFill>
                            <a:srgbClr val="000000"/>
                          </a:solidFill>
                          <a:effectLst/>
                          <a:latin typeface="Arial"/>
                        </a:rPr>
                        <a:t>344</a:t>
                      </a:r>
                    </a:p>
                  </a:txBody>
                  <a:tcPr marL="9525" marR="9525" marT="9525" marB="0" anchor="ctr"/>
                </a:tc>
                <a:tc>
                  <a:txBody>
                    <a:bodyPr/>
                    <a:lstStyle/>
                    <a:p>
                      <a:pPr algn="ctr" fontAlgn="ctr"/>
                      <a:r>
                        <a:rPr lang="es-CO" sz="1000" b="1" i="0" u="none" strike="noStrike" dirty="0">
                          <a:solidFill>
                            <a:srgbClr val="000000"/>
                          </a:solidFill>
                          <a:effectLst/>
                          <a:latin typeface="Arial"/>
                        </a:rPr>
                        <a:t>97,41%</a:t>
                      </a:r>
                    </a:p>
                  </a:txBody>
                  <a:tcPr marL="9525" marR="9525" marT="9525" marB="0" anchor="ctr"/>
                </a:tc>
                <a:tc>
                  <a:txBody>
                    <a:bodyPr/>
                    <a:lstStyle/>
                    <a:p>
                      <a:pPr algn="ctr" fontAlgn="ctr"/>
                      <a:r>
                        <a:rPr lang="es-CO" sz="1000" b="1" i="0" u="none" strike="noStrike" dirty="0">
                          <a:solidFill>
                            <a:srgbClr val="000000"/>
                          </a:solidFill>
                          <a:effectLst/>
                          <a:latin typeface="Arial"/>
                        </a:rPr>
                        <a:t>95,35%</a:t>
                      </a:r>
                    </a:p>
                  </a:txBody>
                  <a:tcPr marL="9525" marR="9525" marT="9525" marB="0" anchor="ctr"/>
                </a:tc>
              </a:tr>
              <a:tr h="428353">
                <a:tc>
                  <a:txBody>
                    <a:bodyPr/>
                    <a:lstStyle/>
                    <a:p>
                      <a:pPr algn="ctr" fontAlgn="ctr"/>
                      <a:r>
                        <a:rPr lang="es-CO" sz="1000" b="1" i="0" u="none" strike="noStrike">
                          <a:solidFill>
                            <a:srgbClr val="333333"/>
                          </a:solidFill>
                          <a:effectLst/>
                          <a:latin typeface="Verdana"/>
                        </a:rPr>
                        <a:t>PROMEDIO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94,66%</a:t>
                      </a:r>
                    </a:p>
                  </a:txBody>
                  <a:tcPr marL="9525" marR="9525" marT="9525" marB="0" anchor="ctr"/>
                </a:tc>
                <a:tc>
                  <a:txBody>
                    <a:bodyPr/>
                    <a:lstStyle/>
                    <a:p>
                      <a:pPr algn="ctr" fontAlgn="b"/>
                      <a:r>
                        <a:rPr lang="es-CO" sz="1100" b="1" i="0" u="none" strike="noStrike" dirty="0">
                          <a:solidFill>
                            <a:srgbClr val="000000"/>
                          </a:solidFill>
                          <a:effectLst/>
                          <a:latin typeface="Calibri"/>
                        </a:rPr>
                        <a:t>96,90%</a:t>
                      </a:r>
                    </a:p>
                  </a:txBody>
                  <a:tcPr marL="9525" marR="9525" marT="9525" marB="0" anchor="ctr"/>
                </a:tc>
              </a:tr>
            </a:tbl>
          </a:graphicData>
        </a:graphic>
      </p:graphicFrame>
    </p:spTree>
    <p:extLst>
      <p:ext uri="{BB962C8B-B14F-4D97-AF65-F5344CB8AC3E}">
        <p14:creationId xmlns:p14="http://schemas.microsoft.com/office/powerpoint/2010/main" val="2579780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8223219" cy="493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983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990180117"/>
              </p:ext>
            </p:extLst>
          </p:nvPr>
        </p:nvGraphicFramePr>
        <p:xfrm>
          <a:off x="1475656" y="260648"/>
          <a:ext cx="6288360" cy="5931035"/>
        </p:xfrm>
        <a:graphic>
          <a:graphicData uri="http://schemas.openxmlformats.org/drawingml/2006/table">
            <a:tbl>
              <a:tblPr firstRow="1" bandRow="1">
                <a:tableStyleId>{5C22544A-7EE6-4342-B048-85BDC9FD1C3A}</a:tableStyleId>
              </a:tblPr>
              <a:tblGrid>
                <a:gridCol w="1257672"/>
                <a:gridCol w="1257672"/>
                <a:gridCol w="1257672"/>
                <a:gridCol w="1257672"/>
                <a:gridCol w="1257672"/>
              </a:tblGrid>
              <a:tr h="428353">
                <a:tc gridSpan="5">
                  <a:txBody>
                    <a:bodyPr/>
                    <a:lstStyle/>
                    <a:p>
                      <a:pPr algn="ctr"/>
                      <a:r>
                        <a:rPr lang="es-CO" dirty="0" err="1" smtClean="0"/>
                        <a:t>Estadistica</a:t>
                      </a:r>
                      <a:r>
                        <a:rPr lang="es-CO" dirty="0" smtClean="0"/>
                        <a:t>  del  SAC  -2014</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r>
              <a:tr h="754329">
                <a:tc>
                  <a:txBody>
                    <a:bodyPr/>
                    <a:lstStyle/>
                    <a:p>
                      <a:pPr algn="ctr" fontAlgn="ctr"/>
                      <a:r>
                        <a:rPr lang="es-CO" sz="1000" b="1" i="0" u="none" strike="noStrike">
                          <a:solidFill>
                            <a:srgbClr val="333333"/>
                          </a:solidFill>
                          <a:effectLst/>
                          <a:latin typeface="Verdana"/>
                        </a:rPr>
                        <a:t>Mes</a:t>
                      </a: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 Esperados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Radicados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smtClean="0">
                          <a:solidFill>
                            <a:srgbClr val="333333"/>
                          </a:solidFill>
                          <a:effectLst/>
                          <a:latin typeface="Verdana"/>
                        </a:rPr>
                        <a:t>Oportunidad</a:t>
                      </a:r>
                    </a:p>
                    <a:p>
                      <a:pPr algn="ctr" fontAlgn="ctr"/>
                      <a:r>
                        <a:rPr lang="es-CO" sz="1000" b="1" i="0" u="none" strike="noStrike" dirty="0" smtClean="0">
                          <a:solidFill>
                            <a:srgbClr val="333333"/>
                          </a:solidFill>
                          <a:effectLst/>
                          <a:latin typeface="+mn-lt"/>
                        </a:rPr>
                        <a:t>en la Respuesta</a:t>
                      </a: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Puntaje</a:t>
                      </a:r>
                    </a:p>
                  </a:txBody>
                  <a:tcPr marL="9525" marR="9525" marT="9525" marB="0" anchor="ctr">
                    <a:lnR w="12700" cap="flat" cmpd="sng" algn="ctr">
                      <a:solidFill>
                        <a:schemeClr val="tx1"/>
                      </a:solidFill>
                      <a:prstDash val="solid"/>
                      <a:round/>
                      <a:headEnd type="none" w="med" len="med"/>
                      <a:tailEnd type="none" w="med" len="med"/>
                    </a:lnR>
                  </a:tcPr>
                </a:tc>
              </a:tr>
              <a:tr h="360000">
                <a:tc>
                  <a:txBody>
                    <a:bodyPr/>
                    <a:lstStyle/>
                    <a:p>
                      <a:pPr algn="ctr" fontAlgn="ctr"/>
                      <a:r>
                        <a:rPr lang="es-CO" sz="1000" b="1" i="0" u="none" strike="noStrike" dirty="0">
                          <a:solidFill>
                            <a:srgbClr val="333333"/>
                          </a:solidFill>
                          <a:effectLst/>
                          <a:latin typeface="Verdana"/>
                        </a:rPr>
                        <a:t>ENERO</a:t>
                      </a:r>
                    </a:p>
                  </a:txBody>
                  <a:tcPr marL="9525" marR="9525" marT="9525" marB="0" anchor="ctr"/>
                </a:tc>
                <a:tc>
                  <a:txBody>
                    <a:bodyPr/>
                    <a:lstStyle/>
                    <a:p>
                      <a:pPr algn="ctr" fontAlgn="ctr"/>
                      <a:r>
                        <a:rPr lang="es-CO" sz="1000" b="1" i="0" u="none" strike="noStrike">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445</a:t>
                      </a:r>
                    </a:p>
                  </a:txBody>
                  <a:tcPr marL="9525" marR="9525" marT="9525" marB="0" anchor="ctr"/>
                </a:tc>
                <a:tc>
                  <a:txBody>
                    <a:bodyPr/>
                    <a:lstStyle/>
                    <a:p>
                      <a:pPr algn="ctr" fontAlgn="ctr"/>
                      <a:r>
                        <a:rPr lang="es-CO" sz="1000" b="1" i="0" u="none" strike="noStrike">
                          <a:solidFill>
                            <a:srgbClr val="000000"/>
                          </a:solidFill>
                          <a:effectLst/>
                          <a:latin typeface="Verdana"/>
                        </a:rPr>
                        <a:t>92,39%</a:t>
                      </a:r>
                    </a:p>
                  </a:txBody>
                  <a:tcPr marL="9525" marR="9525" marT="9525" marB="0" anchor="ctr"/>
                </a:tc>
                <a:tc>
                  <a:txBody>
                    <a:bodyPr/>
                    <a:lstStyle/>
                    <a:p>
                      <a:pPr algn="ctr" fontAlgn="ctr"/>
                      <a:r>
                        <a:rPr lang="es-CO" sz="1000" b="1" i="0" u="none" strike="noStrike">
                          <a:solidFill>
                            <a:srgbClr val="000000"/>
                          </a:solidFill>
                          <a:effectLst/>
                          <a:latin typeface="Verdana"/>
                        </a:rPr>
                        <a:t>96,20%</a:t>
                      </a:r>
                    </a:p>
                  </a:txBody>
                  <a:tcPr marL="9525" marR="9525" marT="9525" marB="0" anchor="ctr"/>
                </a:tc>
              </a:tr>
              <a:tr h="360000">
                <a:tc>
                  <a:txBody>
                    <a:bodyPr/>
                    <a:lstStyle/>
                    <a:p>
                      <a:pPr algn="ctr" fontAlgn="ctr"/>
                      <a:r>
                        <a:rPr lang="es-CO" sz="1000" b="1" i="0" u="none" strike="noStrike" dirty="0">
                          <a:solidFill>
                            <a:srgbClr val="333333"/>
                          </a:solidFill>
                          <a:effectLst/>
                          <a:latin typeface="Verdana"/>
                        </a:rPr>
                        <a:t>FEBRERO</a:t>
                      </a:r>
                    </a:p>
                  </a:txBody>
                  <a:tcPr marL="9525" marR="9525" marT="9525" marB="0" anchor="ctr"/>
                </a:tc>
                <a:tc>
                  <a:txBody>
                    <a:bodyPr/>
                    <a:lstStyle/>
                    <a:p>
                      <a:pPr algn="ctr" fontAlgn="ctr"/>
                      <a:r>
                        <a:rPr lang="es-CO" sz="1000" b="1" i="0" u="none" strike="noStrike">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521</a:t>
                      </a:r>
                    </a:p>
                  </a:txBody>
                  <a:tcPr marL="9525" marR="9525" marT="9525" marB="0" anchor="ctr"/>
                </a:tc>
                <a:tc>
                  <a:txBody>
                    <a:bodyPr/>
                    <a:lstStyle/>
                    <a:p>
                      <a:pPr algn="ctr" fontAlgn="ctr"/>
                      <a:r>
                        <a:rPr lang="es-CO" sz="1000" b="1" i="0" u="none" strike="noStrike">
                          <a:solidFill>
                            <a:srgbClr val="000000"/>
                          </a:solidFill>
                          <a:effectLst/>
                          <a:latin typeface="Verdana"/>
                        </a:rPr>
                        <a:t>93,46%</a:t>
                      </a:r>
                    </a:p>
                  </a:txBody>
                  <a:tcPr marL="9525" marR="9525" marT="9525" marB="0" anchor="ctr"/>
                </a:tc>
                <a:tc>
                  <a:txBody>
                    <a:bodyPr/>
                    <a:lstStyle/>
                    <a:p>
                      <a:pPr algn="ctr" fontAlgn="ctr"/>
                      <a:r>
                        <a:rPr lang="es-CO" sz="1000" b="1" i="0" u="none" strike="noStrike">
                          <a:solidFill>
                            <a:srgbClr val="000000"/>
                          </a:solidFill>
                          <a:effectLst/>
                          <a:latin typeface="Verdana"/>
                        </a:rPr>
                        <a:t>96,73%</a:t>
                      </a:r>
                    </a:p>
                  </a:txBody>
                  <a:tcPr marL="9525" marR="9525" marT="9525" marB="0" anchor="ctr"/>
                </a:tc>
              </a:tr>
              <a:tr h="360000">
                <a:tc>
                  <a:txBody>
                    <a:bodyPr/>
                    <a:lstStyle/>
                    <a:p>
                      <a:pPr algn="ctr" fontAlgn="ctr"/>
                      <a:r>
                        <a:rPr lang="es-CO" sz="1000" b="1" i="0" u="none" strike="noStrike" dirty="0">
                          <a:solidFill>
                            <a:srgbClr val="333333"/>
                          </a:solidFill>
                          <a:effectLst/>
                          <a:latin typeface="Verdana"/>
                        </a:rPr>
                        <a:t>MARZO</a:t>
                      </a:r>
                    </a:p>
                  </a:txBody>
                  <a:tcPr marL="9525" marR="9525" marT="9525" marB="0" anchor="ctr"/>
                </a:tc>
                <a:tc>
                  <a:txBody>
                    <a:bodyPr/>
                    <a:lstStyle/>
                    <a:p>
                      <a:pPr algn="ctr" fontAlgn="ctr"/>
                      <a:r>
                        <a:rPr lang="es-CO" sz="1000" b="1" i="0" u="none" strike="noStrike" dirty="0">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510</a:t>
                      </a:r>
                    </a:p>
                  </a:txBody>
                  <a:tcPr marL="9525" marR="9525" marT="9525" marB="0" anchor="ctr"/>
                </a:tc>
                <a:tc>
                  <a:txBody>
                    <a:bodyPr/>
                    <a:lstStyle/>
                    <a:p>
                      <a:pPr algn="ctr" fontAlgn="ctr"/>
                      <a:r>
                        <a:rPr lang="es-CO" sz="1000" b="1" i="0" u="none" strike="noStrike">
                          <a:solidFill>
                            <a:srgbClr val="000000"/>
                          </a:solidFill>
                          <a:effectLst/>
                          <a:latin typeface="Verdana"/>
                        </a:rPr>
                        <a:t>94,99%</a:t>
                      </a:r>
                    </a:p>
                  </a:txBody>
                  <a:tcPr marL="9525" marR="9525" marT="9525" marB="0" anchor="ctr"/>
                </a:tc>
                <a:tc>
                  <a:txBody>
                    <a:bodyPr/>
                    <a:lstStyle/>
                    <a:p>
                      <a:pPr algn="ctr" fontAlgn="ctr"/>
                      <a:r>
                        <a:rPr lang="es-CO" sz="1000" b="1" i="0" u="none" strike="noStrike">
                          <a:solidFill>
                            <a:srgbClr val="000000"/>
                          </a:solidFill>
                          <a:effectLst/>
                          <a:latin typeface="Verdana"/>
                        </a:rPr>
                        <a:t>97,33%</a:t>
                      </a:r>
                    </a:p>
                  </a:txBody>
                  <a:tcPr marL="9525" marR="9525" marT="9525" marB="0" anchor="ctr"/>
                </a:tc>
              </a:tr>
              <a:tr h="360000">
                <a:tc>
                  <a:txBody>
                    <a:bodyPr/>
                    <a:lstStyle/>
                    <a:p>
                      <a:pPr algn="ctr" fontAlgn="ctr"/>
                      <a:r>
                        <a:rPr lang="es-CO" sz="1000" b="1" i="0" u="none" strike="noStrike">
                          <a:solidFill>
                            <a:srgbClr val="333333"/>
                          </a:solidFill>
                          <a:effectLst/>
                          <a:latin typeface="Verdana"/>
                        </a:rPr>
                        <a:t>ABRIL</a:t>
                      </a:r>
                    </a:p>
                  </a:txBody>
                  <a:tcPr marL="9525" marR="9525" marT="9525" marB="0" anchor="ctr"/>
                </a:tc>
                <a:tc>
                  <a:txBody>
                    <a:bodyPr/>
                    <a:lstStyle/>
                    <a:p>
                      <a:pPr algn="ctr" fontAlgn="ctr"/>
                      <a:r>
                        <a:rPr lang="es-CO" sz="1000" b="1" i="0" u="none" strike="noStrike" dirty="0">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448</a:t>
                      </a:r>
                    </a:p>
                  </a:txBody>
                  <a:tcPr marL="9525" marR="9525" marT="9525" marB="0" anchor="ctr"/>
                </a:tc>
                <a:tc>
                  <a:txBody>
                    <a:bodyPr/>
                    <a:lstStyle/>
                    <a:p>
                      <a:pPr algn="ctr" fontAlgn="ctr"/>
                      <a:r>
                        <a:rPr lang="es-CO" sz="1000" b="1" i="0" u="none" strike="noStrike">
                          <a:solidFill>
                            <a:srgbClr val="000000"/>
                          </a:solidFill>
                          <a:effectLst/>
                          <a:latin typeface="Verdana"/>
                        </a:rPr>
                        <a:t>97,39%</a:t>
                      </a:r>
                    </a:p>
                  </a:txBody>
                  <a:tcPr marL="9525" marR="9525" marT="9525" marB="0" anchor="ctr"/>
                </a:tc>
                <a:tc>
                  <a:txBody>
                    <a:bodyPr/>
                    <a:lstStyle/>
                    <a:p>
                      <a:pPr algn="ctr" fontAlgn="ctr"/>
                      <a:r>
                        <a:rPr lang="es-CO" sz="1000" b="1" i="0" u="none" strike="noStrike">
                          <a:solidFill>
                            <a:srgbClr val="000000"/>
                          </a:solidFill>
                          <a:effectLst/>
                          <a:latin typeface="Verdana"/>
                        </a:rPr>
                        <a:t>98,61%</a:t>
                      </a:r>
                    </a:p>
                  </a:txBody>
                  <a:tcPr marL="9525" marR="9525" marT="9525" marB="0" anchor="ctr"/>
                </a:tc>
              </a:tr>
              <a:tr h="360000">
                <a:tc>
                  <a:txBody>
                    <a:bodyPr/>
                    <a:lstStyle/>
                    <a:p>
                      <a:pPr algn="ctr" fontAlgn="ctr"/>
                      <a:r>
                        <a:rPr lang="es-CO" sz="1000" b="1" i="0" u="none" strike="noStrike">
                          <a:solidFill>
                            <a:srgbClr val="333333"/>
                          </a:solidFill>
                          <a:effectLst/>
                          <a:latin typeface="Verdana"/>
                        </a:rPr>
                        <a:t>MAYO</a:t>
                      </a:r>
                    </a:p>
                  </a:txBody>
                  <a:tcPr marL="9525" marR="9525" marT="9525" marB="0" anchor="ctr"/>
                </a:tc>
                <a:tc>
                  <a:txBody>
                    <a:bodyPr/>
                    <a:lstStyle/>
                    <a:p>
                      <a:pPr algn="ctr" fontAlgn="ctr"/>
                      <a:r>
                        <a:rPr lang="es-CO" sz="1000" b="1" i="0" u="none" strike="noStrike" dirty="0">
                          <a:solidFill>
                            <a:srgbClr val="000000"/>
                          </a:solidFill>
                          <a:effectLst/>
                          <a:latin typeface="Verdana"/>
                        </a:rPr>
                        <a:t>400</a:t>
                      </a:r>
                    </a:p>
                  </a:txBody>
                  <a:tcPr marL="9525" marR="9525" marT="9525" marB="0" anchor="ctr"/>
                </a:tc>
                <a:tc>
                  <a:txBody>
                    <a:bodyPr/>
                    <a:lstStyle/>
                    <a:p>
                      <a:pPr algn="ctr" fontAlgn="ctr"/>
                      <a:r>
                        <a:rPr lang="es-CO" sz="1000" b="1" i="0" u="none" strike="noStrike">
                          <a:solidFill>
                            <a:srgbClr val="000000"/>
                          </a:solidFill>
                          <a:effectLst/>
                          <a:latin typeface="Verdana"/>
                        </a:rPr>
                        <a:t>442</a:t>
                      </a:r>
                    </a:p>
                  </a:txBody>
                  <a:tcPr marL="9525" marR="9525" marT="9525" marB="0" anchor="ctr"/>
                </a:tc>
                <a:tc>
                  <a:txBody>
                    <a:bodyPr/>
                    <a:lstStyle/>
                    <a:p>
                      <a:pPr algn="ctr" fontAlgn="ctr"/>
                      <a:r>
                        <a:rPr lang="es-CO" sz="1000" b="1" i="0" u="none" strike="noStrike">
                          <a:solidFill>
                            <a:srgbClr val="000000"/>
                          </a:solidFill>
                          <a:effectLst/>
                          <a:latin typeface="Verdana"/>
                        </a:rPr>
                        <a:t>95,16%</a:t>
                      </a:r>
                    </a:p>
                  </a:txBody>
                  <a:tcPr marL="9525" marR="9525" marT="9525" marB="0" anchor="ctr"/>
                </a:tc>
                <a:tc>
                  <a:txBody>
                    <a:bodyPr/>
                    <a:lstStyle/>
                    <a:p>
                      <a:pPr algn="ctr" fontAlgn="ctr"/>
                      <a:r>
                        <a:rPr lang="es-CO" sz="1000" b="1" i="0" u="none" strike="noStrike">
                          <a:solidFill>
                            <a:srgbClr val="000000"/>
                          </a:solidFill>
                          <a:effectLst/>
                          <a:latin typeface="Verdana"/>
                        </a:rPr>
                        <a:t>97,58%</a:t>
                      </a:r>
                    </a:p>
                  </a:txBody>
                  <a:tcPr marL="9525" marR="9525" marT="9525" marB="0" anchor="ctr"/>
                </a:tc>
              </a:tr>
              <a:tr h="360000">
                <a:tc>
                  <a:txBody>
                    <a:bodyPr/>
                    <a:lstStyle/>
                    <a:p>
                      <a:pPr algn="ctr" fontAlgn="ctr"/>
                      <a:r>
                        <a:rPr lang="es-CO" sz="1000" b="1" i="0" u="none" strike="noStrike">
                          <a:solidFill>
                            <a:srgbClr val="333333"/>
                          </a:solidFill>
                          <a:effectLst/>
                          <a:latin typeface="Verdana"/>
                        </a:rPr>
                        <a:t>JUNIO</a:t>
                      </a:r>
                    </a:p>
                  </a:txBody>
                  <a:tcPr marL="9525" marR="9525" marT="9525" marB="0" anchor="ctr"/>
                </a:tc>
                <a:tc>
                  <a:txBody>
                    <a:bodyPr/>
                    <a:lstStyle/>
                    <a:p>
                      <a:pPr algn="ctr" fontAlgn="ctr"/>
                      <a:r>
                        <a:rPr lang="es-CO" sz="1000" b="1" i="0" u="none" strike="noStrike">
                          <a:solidFill>
                            <a:srgbClr val="000000"/>
                          </a:solidFill>
                          <a:effectLst/>
                          <a:latin typeface="Verdana"/>
                        </a:rPr>
                        <a:t>400</a:t>
                      </a:r>
                    </a:p>
                  </a:txBody>
                  <a:tcPr marL="9525" marR="9525" marT="9525" marB="0" anchor="ctr"/>
                </a:tc>
                <a:tc>
                  <a:txBody>
                    <a:bodyPr/>
                    <a:lstStyle/>
                    <a:p>
                      <a:pPr algn="ctr" fontAlgn="ctr"/>
                      <a:r>
                        <a:rPr lang="es-CO" sz="1000" b="1" i="0" u="none" strike="noStrike" dirty="0">
                          <a:solidFill>
                            <a:srgbClr val="000000"/>
                          </a:solidFill>
                          <a:effectLst/>
                          <a:latin typeface="Verdana"/>
                        </a:rPr>
                        <a:t>440</a:t>
                      </a:r>
                    </a:p>
                  </a:txBody>
                  <a:tcPr marL="9525" marR="9525" marT="9525" marB="0" anchor="ctr"/>
                </a:tc>
                <a:tc>
                  <a:txBody>
                    <a:bodyPr/>
                    <a:lstStyle/>
                    <a:p>
                      <a:pPr algn="ctr" fontAlgn="ctr"/>
                      <a:r>
                        <a:rPr lang="es-CO" sz="1000" b="1" i="0" u="none" strike="noStrike">
                          <a:solidFill>
                            <a:srgbClr val="000000"/>
                          </a:solidFill>
                          <a:effectLst/>
                          <a:latin typeface="Verdana"/>
                        </a:rPr>
                        <a:t>93,11%</a:t>
                      </a:r>
                    </a:p>
                  </a:txBody>
                  <a:tcPr marL="9525" marR="9525" marT="9525" marB="0" anchor="ctr"/>
                </a:tc>
                <a:tc>
                  <a:txBody>
                    <a:bodyPr/>
                    <a:lstStyle/>
                    <a:p>
                      <a:pPr algn="ctr" fontAlgn="ctr"/>
                      <a:r>
                        <a:rPr lang="es-CO" sz="1000" b="1" i="0" u="none" strike="noStrike">
                          <a:solidFill>
                            <a:srgbClr val="000000"/>
                          </a:solidFill>
                          <a:effectLst/>
                          <a:latin typeface="Verdana"/>
                        </a:rPr>
                        <a:t>96,56%</a:t>
                      </a:r>
                    </a:p>
                  </a:txBody>
                  <a:tcPr marL="9525" marR="9525" marT="9525" marB="0" anchor="ctr"/>
                </a:tc>
              </a:tr>
              <a:tr h="360000">
                <a:tc>
                  <a:txBody>
                    <a:bodyPr/>
                    <a:lstStyle/>
                    <a:p>
                      <a:pPr algn="ctr" fontAlgn="ctr"/>
                      <a:r>
                        <a:rPr lang="es-CO" sz="1000" b="1" i="0" u="none" strike="noStrike">
                          <a:solidFill>
                            <a:srgbClr val="333333"/>
                          </a:solidFill>
                          <a:effectLst/>
                          <a:latin typeface="Verdana"/>
                        </a:rPr>
                        <a:t>JULIO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446</a:t>
                      </a:r>
                    </a:p>
                  </a:txBody>
                  <a:tcPr marL="9525" marR="9525" marT="9525" marB="0" anchor="ctr"/>
                </a:tc>
                <a:tc>
                  <a:txBody>
                    <a:bodyPr/>
                    <a:lstStyle/>
                    <a:p>
                      <a:pPr algn="ctr" fontAlgn="ctr"/>
                      <a:r>
                        <a:rPr lang="es-CO" sz="1000" b="1" i="0" u="none" strike="noStrike">
                          <a:solidFill>
                            <a:srgbClr val="333333"/>
                          </a:solidFill>
                          <a:effectLst/>
                          <a:latin typeface="Verdana"/>
                        </a:rPr>
                        <a:t>87,92%</a:t>
                      </a:r>
                    </a:p>
                  </a:txBody>
                  <a:tcPr marL="9525" marR="9525" marT="9525" marB="0" anchor="ctr"/>
                </a:tc>
                <a:tc>
                  <a:txBody>
                    <a:bodyPr/>
                    <a:lstStyle/>
                    <a:p>
                      <a:pPr algn="ctr" fontAlgn="ctr"/>
                      <a:r>
                        <a:rPr lang="es-CO" sz="1000" b="1" i="0" u="none" strike="noStrike">
                          <a:solidFill>
                            <a:srgbClr val="333333"/>
                          </a:solidFill>
                          <a:effectLst/>
                          <a:latin typeface="Verdana"/>
                        </a:rPr>
                        <a:t>90,99%</a:t>
                      </a:r>
                    </a:p>
                  </a:txBody>
                  <a:tcPr marL="9525" marR="9525" marT="9525" marB="0" anchor="ctr"/>
                </a:tc>
              </a:tr>
              <a:tr h="360000">
                <a:tc>
                  <a:txBody>
                    <a:bodyPr/>
                    <a:lstStyle/>
                    <a:p>
                      <a:pPr algn="ctr" fontAlgn="ctr"/>
                      <a:r>
                        <a:rPr lang="es-CO" sz="1000" b="1" i="0" u="none" strike="noStrike">
                          <a:solidFill>
                            <a:srgbClr val="333333"/>
                          </a:solidFill>
                          <a:effectLst/>
                          <a:latin typeface="Verdana"/>
                        </a:rPr>
                        <a:t>AGOSTO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489</a:t>
                      </a:r>
                    </a:p>
                  </a:txBody>
                  <a:tcPr marL="9525" marR="9525" marT="9525" marB="0" anchor="ctr"/>
                </a:tc>
                <a:tc>
                  <a:txBody>
                    <a:bodyPr/>
                    <a:lstStyle/>
                    <a:p>
                      <a:pPr algn="ctr" fontAlgn="ctr"/>
                      <a:r>
                        <a:rPr lang="es-CO" sz="1000" b="1" i="0" u="none" strike="noStrike">
                          <a:solidFill>
                            <a:srgbClr val="333333"/>
                          </a:solidFill>
                          <a:effectLst/>
                          <a:latin typeface="Verdana"/>
                        </a:rPr>
                        <a:t>96,55%</a:t>
                      </a:r>
                    </a:p>
                  </a:txBody>
                  <a:tcPr marL="9525" marR="9525" marT="9525" marB="0" anchor="ctr"/>
                </a:tc>
                <a:tc>
                  <a:txBody>
                    <a:bodyPr/>
                    <a:lstStyle/>
                    <a:p>
                      <a:pPr algn="ctr" fontAlgn="ctr"/>
                      <a:r>
                        <a:rPr lang="es-CO" sz="1000" b="1" i="0" u="none" strike="noStrike">
                          <a:solidFill>
                            <a:srgbClr val="333333"/>
                          </a:solidFill>
                          <a:effectLst/>
                          <a:latin typeface="Verdana"/>
                        </a:rPr>
                        <a:t>98,28%</a:t>
                      </a:r>
                    </a:p>
                  </a:txBody>
                  <a:tcPr marL="9525" marR="9525" marT="9525" marB="0" anchor="ctr"/>
                </a:tc>
              </a:tr>
              <a:tr h="360000">
                <a:tc>
                  <a:txBody>
                    <a:bodyPr/>
                    <a:lstStyle/>
                    <a:p>
                      <a:pPr algn="ctr" fontAlgn="ctr"/>
                      <a:r>
                        <a:rPr lang="es-CO" sz="1000" b="1" i="0" u="none" strike="noStrike">
                          <a:solidFill>
                            <a:srgbClr val="333333"/>
                          </a:solidFill>
                          <a:effectLst/>
                          <a:latin typeface="Verdana"/>
                        </a:rPr>
                        <a:t>SEPTIEMBRE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447</a:t>
                      </a:r>
                    </a:p>
                  </a:txBody>
                  <a:tcPr marL="9525" marR="9525" marT="9525" marB="0" anchor="ctr"/>
                </a:tc>
                <a:tc>
                  <a:txBody>
                    <a:bodyPr/>
                    <a:lstStyle/>
                    <a:p>
                      <a:pPr algn="ctr" fontAlgn="ctr"/>
                      <a:r>
                        <a:rPr lang="es-CO" sz="1000" b="1" i="0" u="none" strike="noStrike" dirty="0">
                          <a:solidFill>
                            <a:srgbClr val="333333"/>
                          </a:solidFill>
                          <a:effectLst/>
                          <a:latin typeface="Verdana"/>
                        </a:rPr>
                        <a:t>95,08%</a:t>
                      </a:r>
                    </a:p>
                  </a:txBody>
                  <a:tcPr marL="9525" marR="9525" marT="9525" marB="0" anchor="ctr"/>
                </a:tc>
                <a:tc>
                  <a:txBody>
                    <a:bodyPr/>
                    <a:lstStyle/>
                    <a:p>
                      <a:pPr algn="ctr" fontAlgn="ctr"/>
                      <a:r>
                        <a:rPr lang="es-CO" sz="1000" b="1" i="0" u="none" strike="noStrike">
                          <a:solidFill>
                            <a:srgbClr val="333333"/>
                          </a:solidFill>
                          <a:effectLst/>
                          <a:latin typeface="Verdana"/>
                        </a:rPr>
                        <a:t>97,54%</a:t>
                      </a:r>
                    </a:p>
                  </a:txBody>
                  <a:tcPr marL="9525" marR="9525" marT="9525" marB="0" anchor="ctr"/>
                </a:tc>
              </a:tr>
              <a:tr h="360000">
                <a:tc>
                  <a:txBody>
                    <a:bodyPr/>
                    <a:lstStyle/>
                    <a:p>
                      <a:pPr algn="ctr" fontAlgn="ctr"/>
                      <a:r>
                        <a:rPr lang="es-CO" sz="1000" b="1" i="0" u="none" strike="noStrike">
                          <a:solidFill>
                            <a:srgbClr val="333333"/>
                          </a:solidFill>
                          <a:effectLst/>
                          <a:latin typeface="Verdana"/>
                        </a:rPr>
                        <a:t>OCTUBRE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493</a:t>
                      </a:r>
                    </a:p>
                  </a:txBody>
                  <a:tcPr marL="9525" marR="9525" marT="9525" marB="0" anchor="ctr"/>
                </a:tc>
                <a:tc>
                  <a:txBody>
                    <a:bodyPr/>
                    <a:lstStyle/>
                    <a:p>
                      <a:pPr algn="ctr" fontAlgn="ctr"/>
                      <a:r>
                        <a:rPr lang="es-CO" sz="1000" b="1" i="0" u="none" strike="noStrike" dirty="0">
                          <a:solidFill>
                            <a:srgbClr val="333333"/>
                          </a:solidFill>
                          <a:effectLst/>
                          <a:latin typeface="Verdana"/>
                        </a:rPr>
                        <a:t>95,88%</a:t>
                      </a:r>
                    </a:p>
                  </a:txBody>
                  <a:tcPr marL="9525" marR="9525" marT="9525" marB="0" anchor="ctr"/>
                </a:tc>
                <a:tc>
                  <a:txBody>
                    <a:bodyPr/>
                    <a:lstStyle/>
                    <a:p>
                      <a:pPr algn="ctr" fontAlgn="ctr"/>
                      <a:r>
                        <a:rPr lang="es-CO" sz="1000" b="1" i="0" u="none" strike="noStrike">
                          <a:solidFill>
                            <a:srgbClr val="333333"/>
                          </a:solidFill>
                          <a:effectLst/>
                          <a:latin typeface="Verdana"/>
                        </a:rPr>
                        <a:t>97,94%</a:t>
                      </a:r>
                    </a:p>
                  </a:txBody>
                  <a:tcPr marL="9525" marR="9525" marT="9525" marB="0" anchor="ctr"/>
                </a:tc>
              </a:tr>
              <a:tr h="360000">
                <a:tc>
                  <a:txBody>
                    <a:bodyPr/>
                    <a:lstStyle/>
                    <a:p>
                      <a:pPr algn="ctr" fontAlgn="ctr"/>
                      <a:r>
                        <a:rPr lang="es-CO" sz="1000" b="1" i="0" u="none" strike="noStrike">
                          <a:solidFill>
                            <a:srgbClr val="333333"/>
                          </a:solidFill>
                          <a:effectLst/>
                          <a:latin typeface="Verdana"/>
                        </a:rPr>
                        <a:t>NOVIEMBRE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510</a:t>
                      </a:r>
                    </a:p>
                  </a:txBody>
                  <a:tcPr marL="9525" marR="9525" marT="9525" marB="0" anchor="ctr"/>
                </a:tc>
                <a:tc>
                  <a:txBody>
                    <a:bodyPr/>
                    <a:lstStyle/>
                    <a:p>
                      <a:pPr algn="ctr" fontAlgn="ctr"/>
                      <a:r>
                        <a:rPr lang="es-CO" sz="1000" b="1" i="0" u="none" strike="noStrike" dirty="0">
                          <a:solidFill>
                            <a:srgbClr val="333333"/>
                          </a:solidFill>
                          <a:effectLst/>
                          <a:latin typeface="Verdana"/>
                        </a:rPr>
                        <a:t>92,51%</a:t>
                      </a:r>
                    </a:p>
                  </a:txBody>
                  <a:tcPr marL="9525" marR="9525" marT="9525" marB="0" anchor="ctr"/>
                </a:tc>
                <a:tc>
                  <a:txBody>
                    <a:bodyPr/>
                    <a:lstStyle/>
                    <a:p>
                      <a:pPr algn="ctr" fontAlgn="ctr"/>
                      <a:r>
                        <a:rPr lang="es-CO" sz="1000" b="1" i="0" u="none" strike="noStrike">
                          <a:solidFill>
                            <a:srgbClr val="333333"/>
                          </a:solidFill>
                          <a:effectLst/>
                          <a:latin typeface="Verdana"/>
                        </a:rPr>
                        <a:t>96,26%</a:t>
                      </a:r>
                    </a:p>
                  </a:txBody>
                  <a:tcPr marL="9525" marR="9525" marT="9525" marB="0" anchor="ctr"/>
                </a:tc>
              </a:tr>
              <a:tr h="360000">
                <a:tc>
                  <a:txBody>
                    <a:bodyPr/>
                    <a:lstStyle/>
                    <a:p>
                      <a:pPr algn="ctr" fontAlgn="ctr"/>
                      <a:r>
                        <a:rPr lang="es-CO" sz="1000" b="1" i="0" u="none" strike="noStrike">
                          <a:solidFill>
                            <a:srgbClr val="333333"/>
                          </a:solidFill>
                          <a:effectLst/>
                          <a:latin typeface="Verdana"/>
                        </a:rPr>
                        <a:t>DICIEMBRE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341</a:t>
                      </a:r>
                    </a:p>
                  </a:txBody>
                  <a:tcPr marL="9525" marR="9525" marT="9525" marB="0" anchor="ctr"/>
                </a:tc>
                <a:tc>
                  <a:txBody>
                    <a:bodyPr/>
                    <a:lstStyle/>
                    <a:p>
                      <a:pPr algn="ctr" fontAlgn="ctr"/>
                      <a:r>
                        <a:rPr lang="es-CO" sz="1000" b="1" i="0" u="none" strike="noStrike" dirty="0">
                          <a:solidFill>
                            <a:srgbClr val="333333"/>
                          </a:solidFill>
                          <a:effectLst/>
                          <a:latin typeface="Verdana"/>
                        </a:rPr>
                        <a:t>91,65%</a:t>
                      </a:r>
                    </a:p>
                  </a:txBody>
                  <a:tcPr marL="9525" marR="9525" marT="9525" marB="0" anchor="ctr"/>
                </a:tc>
                <a:tc>
                  <a:txBody>
                    <a:bodyPr/>
                    <a:lstStyle/>
                    <a:p>
                      <a:pPr algn="ctr" fontAlgn="ctr"/>
                      <a:r>
                        <a:rPr lang="es-CO" sz="1000" b="1" i="0" u="none" strike="noStrike" dirty="0">
                          <a:solidFill>
                            <a:srgbClr val="333333"/>
                          </a:solidFill>
                          <a:effectLst/>
                          <a:latin typeface="Verdana"/>
                        </a:rPr>
                        <a:t>92,88%</a:t>
                      </a:r>
                    </a:p>
                  </a:txBody>
                  <a:tcPr marL="9525" marR="9525" marT="9525" marB="0" anchor="ctr"/>
                </a:tc>
              </a:tr>
              <a:tr h="428353">
                <a:tc>
                  <a:txBody>
                    <a:bodyPr/>
                    <a:lstStyle/>
                    <a:p>
                      <a:pPr algn="ctr" fontAlgn="ctr"/>
                      <a:r>
                        <a:rPr lang="es-CO" sz="1000" b="1" i="0" u="none" strike="noStrike">
                          <a:solidFill>
                            <a:srgbClr val="333333"/>
                          </a:solidFill>
                          <a:effectLst/>
                          <a:latin typeface="Verdana"/>
                        </a:rPr>
                        <a:t>PROMEDIO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93,84%</a:t>
                      </a:r>
                    </a:p>
                  </a:txBody>
                  <a:tcPr marL="9525" marR="9525" marT="9525" marB="0" anchor="ctr"/>
                </a:tc>
                <a:tc>
                  <a:txBody>
                    <a:bodyPr/>
                    <a:lstStyle/>
                    <a:p>
                      <a:pPr algn="ctr" fontAlgn="b"/>
                      <a:r>
                        <a:rPr lang="es-CO" sz="1100" b="1" i="0" u="none" strike="noStrike" dirty="0">
                          <a:solidFill>
                            <a:srgbClr val="000000"/>
                          </a:solidFill>
                          <a:effectLst/>
                          <a:latin typeface="Calibri"/>
                        </a:rPr>
                        <a:t>96;41%</a:t>
                      </a:r>
                    </a:p>
                  </a:txBody>
                  <a:tcPr marL="9525" marR="9525" marT="9525" marB="0" anchor="ctr"/>
                </a:tc>
              </a:tr>
            </a:tbl>
          </a:graphicData>
        </a:graphic>
      </p:graphicFrame>
    </p:spTree>
    <p:extLst>
      <p:ext uri="{BB962C8B-B14F-4D97-AF65-F5344CB8AC3E}">
        <p14:creationId xmlns:p14="http://schemas.microsoft.com/office/powerpoint/2010/main" val="638324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20688"/>
            <a:ext cx="8511114"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898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119726476"/>
              </p:ext>
            </p:extLst>
          </p:nvPr>
        </p:nvGraphicFramePr>
        <p:xfrm>
          <a:off x="1475656" y="260648"/>
          <a:ext cx="6288360" cy="5931035"/>
        </p:xfrm>
        <a:graphic>
          <a:graphicData uri="http://schemas.openxmlformats.org/drawingml/2006/table">
            <a:tbl>
              <a:tblPr firstRow="1" bandRow="1">
                <a:tableStyleId>{5C22544A-7EE6-4342-B048-85BDC9FD1C3A}</a:tableStyleId>
              </a:tblPr>
              <a:tblGrid>
                <a:gridCol w="1257672"/>
                <a:gridCol w="1257672"/>
                <a:gridCol w="1257672"/>
                <a:gridCol w="1257672"/>
                <a:gridCol w="1257672"/>
              </a:tblGrid>
              <a:tr h="428353">
                <a:tc gridSpan="5">
                  <a:txBody>
                    <a:bodyPr/>
                    <a:lstStyle/>
                    <a:p>
                      <a:pPr algn="ctr"/>
                      <a:r>
                        <a:rPr lang="es-CO" dirty="0" err="1" smtClean="0"/>
                        <a:t>Estadistica</a:t>
                      </a:r>
                      <a:r>
                        <a:rPr lang="es-CO" dirty="0" smtClean="0"/>
                        <a:t>  del  SAC  -2015</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r>
              <a:tr h="754329">
                <a:tc>
                  <a:txBody>
                    <a:bodyPr/>
                    <a:lstStyle/>
                    <a:p>
                      <a:pPr algn="ctr" fontAlgn="ctr"/>
                      <a:r>
                        <a:rPr lang="es-CO" sz="1000" b="1" i="0" u="none" strike="noStrike">
                          <a:solidFill>
                            <a:srgbClr val="333333"/>
                          </a:solidFill>
                          <a:effectLst/>
                          <a:latin typeface="Verdana"/>
                        </a:rPr>
                        <a:t>Mes</a:t>
                      </a: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 Esperados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Radicados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smtClean="0">
                          <a:solidFill>
                            <a:srgbClr val="333333"/>
                          </a:solidFill>
                          <a:effectLst/>
                          <a:latin typeface="Verdana"/>
                        </a:rPr>
                        <a:t>Oportunidad</a:t>
                      </a:r>
                    </a:p>
                    <a:p>
                      <a:pPr algn="ctr" fontAlgn="ctr"/>
                      <a:r>
                        <a:rPr lang="es-CO" sz="1000" b="1" i="0" u="none" strike="noStrike" dirty="0" smtClean="0">
                          <a:solidFill>
                            <a:srgbClr val="333333"/>
                          </a:solidFill>
                          <a:effectLst/>
                          <a:latin typeface="+mn-lt"/>
                        </a:rPr>
                        <a:t>en la Respuesta</a:t>
                      </a: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Puntaje</a:t>
                      </a:r>
                    </a:p>
                  </a:txBody>
                  <a:tcPr marL="9525" marR="9525" marT="9525" marB="0" anchor="ctr">
                    <a:lnR w="12700" cap="flat" cmpd="sng" algn="ctr">
                      <a:solidFill>
                        <a:schemeClr val="tx1"/>
                      </a:solidFill>
                      <a:prstDash val="solid"/>
                      <a:round/>
                      <a:headEnd type="none" w="med" len="med"/>
                      <a:tailEnd type="none" w="med" len="med"/>
                    </a:lnR>
                  </a:tcPr>
                </a:tc>
              </a:tr>
              <a:tr h="360000">
                <a:tc>
                  <a:txBody>
                    <a:bodyPr/>
                    <a:lstStyle/>
                    <a:p>
                      <a:pPr algn="ctr" fontAlgn="ctr"/>
                      <a:r>
                        <a:rPr lang="es-CO" sz="1000" b="1" i="0" u="none" strike="noStrike" dirty="0">
                          <a:solidFill>
                            <a:srgbClr val="333333"/>
                          </a:solidFill>
                          <a:effectLst/>
                          <a:latin typeface="Verdana"/>
                        </a:rPr>
                        <a:t>ENERO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401</a:t>
                      </a:r>
                    </a:p>
                  </a:txBody>
                  <a:tcPr marL="9525" marR="9525" marT="9525" marB="0" anchor="ctr"/>
                </a:tc>
                <a:tc>
                  <a:txBody>
                    <a:bodyPr/>
                    <a:lstStyle/>
                    <a:p>
                      <a:pPr algn="ctr" fontAlgn="ctr"/>
                      <a:r>
                        <a:rPr lang="es-CO" sz="1000" b="1" i="0" u="none" strike="noStrike">
                          <a:solidFill>
                            <a:srgbClr val="333333"/>
                          </a:solidFill>
                          <a:effectLst/>
                          <a:latin typeface="Verdana"/>
                        </a:rPr>
                        <a:t>97,76%</a:t>
                      </a:r>
                    </a:p>
                  </a:txBody>
                  <a:tcPr marL="9525" marR="9525" marT="9525" marB="0" anchor="ctr"/>
                </a:tc>
                <a:tc>
                  <a:txBody>
                    <a:bodyPr/>
                    <a:lstStyle/>
                    <a:p>
                      <a:pPr algn="ctr" fontAlgn="ctr"/>
                      <a:r>
                        <a:rPr lang="es-CO" sz="1000" b="1" i="0" u="none" strike="noStrike">
                          <a:solidFill>
                            <a:srgbClr val="333333"/>
                          </a:solidFill>
                          <a:effectLst/>
                          <a:latin typeface="Verdana"/>
                        </a:rPr>
                        <a:t>98,88%</a:t>
                      </a:r>
                    </a:p>
                  </a:txBody>
                  <a:tcPr marL="9525" marR="9525" marT="9525" marB="0" anchor="ctr"/>
                </a:tc>
              </a:tr>
              <a:tr h="360000">
                <a:tc>
                  <a:txBody>
                    <a:bodyPr/>
                    <a:lstStyle/>
                    <a:p>
                      <a:pPr algn="ctr" fontAlgn="ctr"/>
                      <a:r>
                        <a:rPr lang="es-CO" sz="1000" b="1" i="0" u="none" strike="noStrike" dirty="0">
                          <a:solidFill>
                            <a:srgbClr val="333333"/>
                          </a:solidFill>
                          <a:effectLst/>
                          <a:latin typeface="Verdana"/>
                        </a:rPr>
                        <a:t>FEBRERO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590</a:t>
                      </a:r>
                    </a:p>
                  </a:txBody>
                  <a:tcPr marL="9525" marR="9525" marT="9525" marB="0" anchor="ctr"/>
                </a:tc>
                <a:tc>
                  <a:txBody>
                    <a:bodyPr/>
                    <a:lstStyle/>
                    <a:p>
                      <a:pPr algn="ctr" fontAlgn="ctr"/>
                      <a:r>
                        <a:rPr lang="es-CO" sz="1000" b="1" i="0" u="none" strike="noStrike">
                          <a:solidFill>
                            <a:srgbClr val="333333"/>
                          </a:solidFill>
                          <a:effectLst/>
                          <a:latin typeface="Verdana"/>
                        </a:rPr>
                        <a:t>95,32%</a:t>
                      </a:r>
                    </a:p>
                  </a:txBody>
                  <a:tcPr marL="9525" marR="9525" marT="9525" marB="0" anchor="ctr"/>
                </a:tc>
                <a:tc>
                  <a:txBody>
                    <a:bodyPr/>
                    <a:lstStyle/>
                    <a:p>
                      <a:pPr algn="ctr" fontAlgn="ctr"/>
                      <a:r>
                        <a:rPr lang="es-CO" sz="1000" b="1" i="0" u="none" strike="noStrike">
                          <a:solidFill>
                            <a:srgbClr val="333333"/>
                          </a:solidFill>
                          <a:effectLst/>
                          <a:latin typeface="Verdana"/>
                        </a:rPr>
                        <a:t>97,66%</a:t>
                      </a:r>
                    </a:p>
                  </a:txBody>
                  <a:tcPr marL="9525" marR="9525" marT="9525" marB="0" anchor="ctr"/>
                </a:tc>
              </a:tr>
              <a:tr h="360000">
                <a:tc>
                  <a:txBody>
                    <a:bodyPr/>
                    <a:lstStyle/>
                    <a:p>
                      <a:pPr algn="ctr" fontAlgn="ctr"/>
                      <a:r>
                        <a:rPr lang="es-CO" sz="1000" b="1" i="0" u="none" strike="noStrike">
                          <a:solidFill>
                            <a:srgbClr val="333333"/>
                          </a:solidFill>
                          <a:effectLst/>
                          <a:latin typeface="Verdana"/>
                        </a:rPr>
                        <a:t>MARZO</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578</a:t>
                      </a:r>
                    </a:p>
                  </a:txBody>
                  <a:tcPr marL="9525" marR="9525" marT="9525" marB="0" anchor="ctr"/>
                </a:tc>
                <a:tc>
                  <a:txBody>
                    <a:bodyPr/>
                    <a:lstStyle/>
                    <a:p>
                      <a:pPr algn="ctr" fontAlgn="ctr"/>
                      <a:r>
                        <a:rPr lang="es-CO" sz="1000" b="1" i="0" u="none" strike="noStrike">
                          <a:solidFill>
                            <a:srgbClr val="333333"/>
                          </a:solidFill>
                          <a:effectLst/>
                          <a:latin typeface="Verdana"/>
                        </a:rPr>
                        <a:t>92,92%</a:t>
                      </a:r>
                    </a:p>
                  </a:txBody>
                  <a:tcPr marL="9525" marR="9525" marT="9525" marB="0" anchor="ctr"/>
                </a:tc>
                <a:tc>
                  <a:txBody>
                    <a:bodyPr/>
                    <a:lstStyle/>
                    <a:p>
                      <a:pPr algn="ctr" fontAlgn="ctr"/>
                      <a:r>
                        <a:rPr lang="es-CO" sz="1000" b="1" i="0" u="none" strike="noStrike">
                          <a:solidFill>
                            <a:srgbClr val="333333"/>
                          </a:solidFill>
                          <a:effectLst/>
                          <a:latin typeface="Verdana"/>
                        </a:rPr>
                        <a:t>96,46%</a:t>
                      </a:r>
                    </a:p>
                  </a:txBody>
                  <a:tcPr marL="9525" marR="9525" marT="9525" marB="0" anchor="ctr"/>
                </a:tc>
              </a:tr>
              <a:tr h="360000">
                <a:tc>
                  <a:txBody>
                    <a:bodyPr/>
                    <a:lstStyle/>
                    <a:p>
                      <a:pPr algn="ctr" fontAlgn="ctr"/>
                      <a:r>
                        <a:rPr lang="es-CO" sz="1000" b="1" i="0" u="none" strike="noStrike">
                          <a:solidFill>
                            <a:srgbClr val="333333"/>
                          </a:solidFill>
                          <a:effectLst/>
                          <a:latin typeface="Verdana"/>
                        </a:rPr>
                        <a:t>ABRIL</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475</a:t>
                      </a:r>
                    </a:p>
                  </a:txBody>
                  <a:tcPr marL="9525" marR="9525" marT="9525" marB="0" anchor="ctr"/>
                </a:tc>
                <a:tc>
                  <a:txBody>
                    <a:bodyPr/>
                    <a:lstStyle/>
                    <a:p>
                      <a:pPr algn="ctr" fontAlgn="ctr"/>
                      <a:r>
                        <a:rPr lang="es-CO" sz="1000" b="1" i="0" u="none" strike="noStrike">
                          <a:solidFill>
                            <a:srgbClr val="333333"/>
                          </a:solidFill>
                          <a:effectLst/>
                          <a:latin typeface="Verdana"/>
                        </a:rPr>
                        <a:t>97,51%</a:t>
                      </a:r>
                    </a:p>
                  </a:txBody>
                  <a:tcPr marL="9525" marR="9525" marT="9525" marB="0" anchor="ctr"/>
                </a:tc>
                <a:tc>
                  <a:txBody>
                    <a:bodyPr/>
                    <a:lstStyle/>
                    <a:p>
                      <a:pPr algn="ctr" fontAlgn="ctr"/>
                      <a:r>
                        <a:rPr lang="es-CO" sz="1000" b="1" i="0" u="none" strike="noStrike">
                          <a:solidFill>
                            <a:srgbClr val="333333"/>
                          </a:solidFill>
                          <a:effectLst/>
                          <a:latin typeface="Verdana"/>
                        </a:rPr>
                        <a:t>98,76%</a:t>
                      </a:r>
                    </a:p>
                  </a:txBody>
                  <a:tcPr marL="9525" marR="9525" marT="9525" marB="0" anchor="ctr"/>
                </a:tc>
              </a:tr>
              <a:tr h="360000">
                <a:tc>
                  <a:txBody>
                    <a:bodyPr/>
                    <a:lstStyle/>
                    <a:p>
                      <a:pPr algn="ctr" fontAlgn="ctr"/>
                      <a:r>
                        <a:rPr lang="es-CO" sz="1000" b="1" i="0" u="none" strike="noStrike">
                          <a:solidFill>
                            <a:srgbClr val="333333"/>
                          </a:solidFill>
                          <a:effectLst/>
                          <a:latin typeface="Verdana"/>
                        </a:rPr>
                        <a:t>MAYO</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401</a:t>
                      </a:r>
                    </a:p>
                  </a:txBody>
                  <a:tcPr marL="9525" marR="9525" marT="9525" marB="0" anchor="ctr"/>
                </a:tc>
                <a:tc>
                  <a:txBody>
                    <a:bodyPr/>
                    <a:lstStyle/>
                    <a:p>
                      <a:pPr algn="ctr" fontAlgn="ctr"/>
                      <a:r>
                        <a:rPr lang="es-CO" sz="1000" b="1" i="0" u="none" strike="noStrike">
                          <a:solidFill>
                            <a:srgbClr val="333333"/>
                          </a:solidFill>
                          <a:effectLst/>
                          <a:latin typeface="Verdana"/>
                        </a:rPr>
                        <a:t>97,28%</a:t>
                      </a:r>
                    </a:p>
                  </a:txBody>
                  <a:tcPr marL="9525" marR="9525" marT="9525" marB="0" anchor="ctr"/>
                </a:tc>
                <a:tc>
                  <a:txBody>
                    <a:bodyPr/>
                    <a:lstStyle/>
                    <a:p>
                      <a:pPr algn="ctr" fontAlgn="ctr"/>
                      <a:r>
                        <a:rPr lang="es-CO" sz="1000" b="1" i="0" u="none" strike="noStrike">
                          <a:solidFill>
                            <a:srgbClr val="333333"/>
                          </a:solidFill>
                          <a:effectLst/>
                          <a:latin typeface="Verdana"/>
                        </a:rPr>
                        <a:t>98,64%</a:t>
                      </a:r>
                    </a:p>
                  </a:txBody>
                  <a:tcPr marL="9525" marR="9525" marT="9525" marB="0" anchor="ctr"/>
                </a:tc>
              </a:tr>
              <a:tr h="360000">
                <a:tc>
                  <a:txBody>
                    <a:bodyPr/>
                    <a:lstStyle/>
                    <a:p>
                      <a:pPr algn="ctr" fontAlgn="ctr"/>
                      <a:r>
                        <a:rPr lang="es-CO" sz="1000" b="1" i="0" u="none" strike="noStrike">
                          <a:solidFill>
                            <a:srgbClr val="333333"/>
                          </a:solidFill>
                          <a:effectLst/>
                          <a:latin typeface="Verdana"/>
                        </a:rPr>
                        <a:t>JUNIO</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469</a:t>
                      </a:r>
                    </a:p>
                  </a:txBody>
                  <a:tcPr marL="9525" marR="9525" marT="9525" marB="0" anchor="ctr"/>
                </a:tc>
                <a:tc>
                  <a:txBody>
                    <a:bodyPr/>
                    <a:lstStyle/>
                    <a:p>
                      <a:pPr algn="ctr" fontAlgn="ctr"/>
                      <a:r>
                        <a:rPr lang="es-CO" sz="1000" b="1" i="0" u="none" strike="noStrike">
                          <a:solidFill>
                            <a:srgbClr val="333333"/>
                          </a:solidFill>
                          <a:effectLst/>
                          <a:latin typeface="Verdana"/>
                        </a:rPr>
                        <a:t>93,41%</a:t>
                      </a:r>
                    </a:p>
                  </a:txBody>
                  <a:tcPr marL="9525" marR="9525" marT="9525" marB="0" anchor="ctr"/>
                </a:tc>
                <a:tc>
                  <a:txBody>
                    <a:bodyPr/>
                    <a:lstStyle/>
                    <a:p>
                      <a:pPr algn="ctr" fontAlgn="ctr"/>
                      <a:r>
                        <a:rPr lang="es-CO" sz="1000" b="1" i="0" u="none" strike="noStrike">
                          <a:solidFill>
                            <a:srgbClr val="333333"/>
                          </a:solidFill>
                          <a:effectLst/>
                          <a:latin typeface="Verdana"/>
                        </a:rPr>
                        <a:t>95,26%</a:t>
                      </a:r>
                    </a:p>
                  </a:txBody>
                  <a:tcPr marL="9525" marR="9525" marT="9525" marB="0" anchor="ctr"/>
                </a:tc>
              </a:tr>
              <a:tr h="360000">
                <a:tc>
                  <a:txBody>
                    <a:bodyPr/>
                    <a:lstStyle/>
                    <a:p>
                      <a:pPr algn="ctr" fontAlgn="ctr"/>
                      <a:r>
                        <a:rPr lang="es-CO" sz="1000" b="1" i="0" u="none" strike="noStrike">
                          <a:solidFill>
                            <a:srgbClr val="333333"/>
                          </a:solidFill>
                          <a:effectLst/>
                          <a:latin typeface="Verdana"/>
                        </a:rPr>
                        <a:t>JULIO</a:t>
                      </a:r>
                    </a:p>
                  </a:txBody>
                  <a:tcPr marL="9525" marR="9525" marT="9525" marB="0" anchor="ctr"/>
                </a:tc>
                <a:tc>
                  <a:txBody>
                    <a:bodyPr/>
                    <a:lstStyle/>
                    <a:p>
                      <a:pPr algn="ctr" fontAlgn="ctr"/>
                      <a:r>
                        <a:rPr lang="es-CO" sz="1000" b="1" i="0" u="none" strike="noStrike" dirty="0">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446</a:t>
                      </a:r>
                    </a:p>
                  </a:txBody>
                  <a:tcPr marL="9525" marR="9525" marT="9525" marB="0" anchor="ctr"/>
                </a:tc>
                <a:tc>
                  <a:txBody>
                    <a:bodyPr/>
                    <a:lstStyle/>
                    <a:p>
                      <a:pPr algn="ctr" fontAlgn="ctr"/>
                      <a:r>
                        <a:rPr lang="es-CO" sz="1000" b="1" i="0" u="none" strike="noStrike">
                          <a:solidFill>
                            <a:srgbClr val="333333"/>
                          </a:solidFill>
                          <a:effectLst/>
                          <a:latin typeface="Verdana"/>
                        </a:rPr>
                        <a:t>87,92%</a:t>
                      </a:r>
                    </a:p>
                  </a:txBody>
                  <a:tcPr marL="9525" marR="9525" marT="9525" marB="0" anchor="ctr"/>
                </a:tc>
                <a:tc>
                  <a:txBody>
                    <a:bodyPr/>
                    <a:lstStyle/>
                    <a:p>
                      <a:pPr algn="ctr" fontAlgn="ctr"/>
                      <a:r>
                        <a:rPr lang="es-CO" sz="1000" b="1" i="0" u="none" strike="noStrike">
                          <a:solidFill>
                            <a:srgbClr val="333333"/>
                          </a:solidFill>
                          <a:effectLst/>
                          <a:latin typeface="Verdana"/>
                        </a:rPr>
                        <a:t>90,99%</a:t>
                      </a:r>
                    </a:p>
                  </a:txBody>
                  <a:tcPr marL="9525" marR="9525" marT="9525" marB="0" anchor="ctr"/>
                </a:tc>
              </a:tr>
              <a:tr h="360000">
                <a:tc>
                  <a:txBody>
                    <a:bodyPr/>
                    <a:lstStyle/>
                    <a:p>
                      <a:pPr algn="ctr" fontAlgn="ctr"/>
                      <a:r>
                        <a:rPr lang="es-CO" sz="1000" b="1" i="0" u="none" strike="noStrike">
                          <a:solidFill>
                            <a:srgbClr val="333333"/>
                          </a:solidFill>
                          <a:effectLst/>
                          <a:latin typeface="Verdana"/>
                        </a:rPr>
                        <a:t>AGOSTO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423</a:t>
                      </a:r>
                    </a:p>
                  </a:txBody>
                  <a:tcPr marL="9525" marR="9525" marT="9525" marB="0" anchor="ctr"/>
                </a:tc>
                <a:tc>
                  <a:txBody>
                    <a:bodyPr/>
                    <a:lstStyle/>
                    <a:p>
                      <a:pPr algn="ctr" fontAlgn="ctr"/>
                      <a:r>
                        <a:rPr lang="es-CO" sz="1000" b="1" i="0" u="none" strike="noStrike">
                          <a:solidFill>
                            <a:srgbClr val="333333"/>
                          </a:solidFill>
                          <a:effectLst/>
                          <a:latin typeface="Verdana"/>
                        </a:rPr>
                        <a:t>95,22%</a:t>
                      </a:r>
                    </a:p>
                  </a:txBody>
                  <a:tcPr marL="9525" marR="9525" marT="9525" marB="0" anchor="ctr"/>
                </a:tc>
                <a:tc>
                  <a:txBody>
                    <a:bodyPr/>
                    <a:lstStyle/>
                    <a:p>
                      <a:pPr algn="ctr" fontAlgn="ctr"/>
                      <a:r>
                        <a:rPr lang="es-CO" sz="1000" b="1" i="0" u="none" strike="noStrike">
                          <a:solidFill>
                            <a:srgbClr val="333333"/>
                          </a:solidFill>
                          <a:effectLst/>
                          <a:latin typeface="Verdana"/>
                        </a:rPr>
                        <a:t>97,61%</a:t>
                      </a:r>
                    </a:p>
                  </a:txBody>
                  <a:tcPr marL="9525" marR="9525" marT="9525" marB="0" anchor="ctr"/>
                </a:tc>
              </a:tr>
              <a:tr h="360000">
                <a:tc>
                  <a:txBody>
                    <a:bodyPr/>
                    <a:lstStyle/>
                    <a:p>
                      <a:pPr algn="ctr" fontAlgn="ctr"/>
                      <a:r>
                        <a:rPr lang="es-CO" sz="1000" b="1" i="0" u="none" strike="noStrike">
                          <a:solidFill>
                            <a:srgbClr val="333333"/>
                          </a:solidFill>
                          <a:effectLst/>
                          <a:latin typeface="Verdana"/>
                        </a:rPr>
                        <a:t>SEPTIEMBRE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439</a:t>
                      </a:r>
                    </a:p>
                  </a:txBody>
                  <a:tcPr marL="9525" marR="9525" marT="9525" marB="0" anchor="ctr"/>
                </a:tc>
                <a:tc>
                  <a:txBody>
                    <a:bodyPr/>
                    <a:lstStyle/>
                    <a:p>
                      <a:pPr algn="ctr" fontAlgn="ctr"/>
                      <a:r>
                        <a:rPr lang="es-CO" sz="1000" b="1" i="0" u="none" strike="noStrike">
                          <a:solidFill>
                            <a:srgbClr val="333333"/>
                          </a:solidFill>
                          <a:effectLst/>
                          <a:latin typeface="Verdana"/>
                        </a:rPr>
                        <a:t>98,52%</a:t>
                      </a:r>
                    </a:p>
                  </a:txBody>
                  <a:tcPr marL="9525" marR="9525" marT="9525" marB="0" anchor="ctr"/>
                </a:tc>
                <a:tc>
                  <a:txBody>
                    <a:bodyPr/>
                    <a:lstStyle/>
                    <a:p>
                      <a:pPr algn="ctr" fontAlgn="ctr"/>
                      <a:r>
                        <a:rPr lang="es-CO" sz="1000" b="1" i="0" u="none" strike="noStrike">
                          <a:solidFill>
                            <a:srgbClr val="333333"/>
                          </a:solidFill>
                          <a:effectLst/>
                          <a:latin typeface="Verdana"/>
                        </a:rPr>
                        <a:t>99,16%</a:t>
                      </a:r>
                    </a:p>
                  </a:txBody>
                  <a:tcPr marL="9525" marR="9525" marT="9525" marB="0" anchor="ctr"/>
                </a:tc>
              </a:tr>
              <a:tr h="360000">
                <a:tc>
                  <a:txBody>
                    <a:bodyPr/>
                    <a:lstStyle/>
                    <a:p>
                      <a:pPr algn="ctr" fontAlgn="ctr"/>
                      <a:r>
                        <a:rPr lang="es-CO" sz="1000" b="1" i="0" u="none" strike="noStrike">
                          <a:solidFill>
                            <a:srgbClr val="333333"/>
                          </a:solidFill>
                          <a:effectLst/>
                          <a:latin typeface="Verdana"/>
                        </a:rPr>
                        <a:t>OCTUBRE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484</a:t>
                      </a:r>
                    </a:p>
                  </a:txBody>
                  <a:tcPr marL="9525" marR="9525" marT="9525" marB="0" anchor="ctr"/>
                </a:tc>
                <a:tc>
                  <a:txBody>
                    <a:bodyPr/>
                    <a:lstStyle/>
                    <a:p>
                      <a:pPr algn="ctr" fontAlgn="ctr"/>
                      <a:r>
                        <a:rPr lang="es-CO" sz="1000" b="1" i="0" u="none" strike="noStrike">
                          <a:solidFill>
                            <a:srgbClr val="333333"/>
                          </a:solidFill>
                          <a:effectLst/>
                          <a:latin typeface="Verdana"/>
                        </a:rPr>
                        <a:t>98,08%</a:t>
                      </a:r>
                    </a:p>
                  </a:txBody>
                  <a:tcPr marL="9525" marR="9525" marT="9525" marB="0" anchor="ctr"/>
                </a:tc>
                <a:tc>
                  <a:txBody>
                    <a:bodyPr/>
                    <a:lstStyle/>
                    <a:p>
                      <a:pPr algn="ctr" fontAlgn="ctr"/>
                      <a:r>
                        <a:rPr lang="es-CO" sz="1000" b="1" i="0" u="none" strike="noStrike">
                          <a:solidFill>
                            <a:srgbClr val="333333"/>
                          </a:solidFill>
                          <a:effectLst/>
                          <a:latin typeface="Verdana"/>
                        </a:rPr>
                        <a:t>98,96%</a:t>
                      </a:r>
                    </a:p>
                  </a:txBody>
                  <a:tcPr marL="9525" marR="9525" marT="9525" marB="0" anchor="ctr"/>
                </a:tc>
              </a:tr>
              <a:tr h="360000">
                <a:tc>
                  <a:txBody>
                    <a:bodyPr/>
                    <a:lstStyle/>
                    <a:p>
                      <a:pPr algn="ctr" fontAlgn="ctr"/>
                      <a:r>
                        <a:rPr lang="es-CO" sz="1000" b="1" i="0" u="none" strike="noStrike">
                          <a:solidFill>
                            <a:srgbClr val="333333"/>
                          </a:solidFill>
                          <a:effectLst/>
                          <a:latin typeface="Verdana"/>
                        </a:rPr>
                        <a:t>NOVIEMBRE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dirty="0">
                          <a:solidFill>
                            <a:srgbClr val="333333"/>
                          </a:solidFill>
                          <a:effectLst/>
                          <a:latin typeface="Verdana"/>
                        </a:rPr>
                        <a:t>418</a:t>
                      </a:r>
                    </a:p>
                  </a:txBody>
                  <a:tcPr marL="9525" marR="9525" marT="9525" marB="0" anchor="ctr"/>
                </a:tc>
                <a:tc>
                  <a:txBody>
                    <a:bodyPr/>
                    <a:lstStyle/>
                    <a:p>
                      <a:pPr algn="ctr" fontAlgn="ctr"/>
                      <a:r>
                        <a:rPr lang="es-CO" sz="1000" b="1" i="0" u="none" strike="noStrike" dirty="0">
                          <a:solidFill>
                            <a:srgbClr val="333333"/>
                          </a:solidFill>
                          <a:effectLst/>
                          <a:latin typeface="Verdana"/>
                        </a:rPr>
                        <a:t>94,92%</a:t>
                      </a:r>
                    </a:p>
                  </a:txBody>
                  <a:tcPr marL="9525" marR="9525" marT="9525" marB="0" anchor="ctr"/>
                </a:tc>
                <a:tc>
                  <a:txBody>
                    <a:bodyPr/>
                    <a:lstStyle/>
                    <a:p>
                      <a:pPr algn="ctr" fontAlgn="ctr"/>
                      <a:r>
                        <a:rPr lang="es-CO" sz="1000" b="1" i="0" u="none" strike="noStrike">
                          <a:solidFill>
                            <a:srgbClr val="333333"/>
                          </a:solidFill>
                          <a:effectLst/>
                          <a:latin typeface="Verdana"/>
                        </a:rPr>
                        <a:t>97,18%</a:t>
                      </a:r>
                    </a:p>
                  </a:txBody>
                  <a:tcPr marL="9525" marR="9525" marT="9525" marB="0" anchor="ctr"/>
                </a:tc>
              </a:tr>
              <a:tr h="360000">
                <a:tc>
                  <a:txBody>
                    <a:bodyPr/>
                    <a:lstStyle/>
                    <a:p>
                      <a:pPr algn="ctr" fontAlgn="ctr"/>
                      <a:r>
                        <a:rPr lang="es-CO" sz="1000" b="1" i="0" u="none" strike="noStrike">
                          <a:solidFill>
                            <a:srgbClr val="333333"/>
                          </a:solidFill>
                          <a:effectLst/>
                          <a:latin typeface="Verdana"/>
                        </a:rPr>
                        <a:t>DICIEMBRE</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413</a:t>
                      </a:r>
                    </a:p>
                  </a:txBody>
                  <a:tcPr marL="9525" marR="9525" marT="9525" marB="0" anchor="ctr"/>
                </a:tc>
                <a:tc>
                  <a:txBody>
                    <a:bodyPr/>
                    <a:lstStyle/>
                    <a:p>
                      <a:pPr algn="ctr" fontAlgn="ctr"/>
                      <a:r>
                        <a:rPr lang="es-CO" sz="1000" b="1" i="0" u="none" strike="noStrike" dirty="0">
                          <a:solidFill>
                            <a:srgbClr val="333333"/>
                          </a:solidFill>
                          <a:effectLst/>
                          <a:latin typeface="Verdana"/>
                        </a:rPr>
                        <a:t>87,55%</a:t>
                      </a:r>
                    </a:p>
                  </a:txBody>
                  <a:tcPr marL="9525" marR="9525" marT="9525" marB="0" anchor="ctr"/>
                </a:tc>
                <a:tc>
                  <a:txBody>
                    <a:bodyPr/>
                    <a:lstStyle/>
                    <a:p>
                      <a:pPr algn="ctr" fontAlgn="ctr"/>
                      <a:r>
                        <a:rPr lang="es-CO" sz="1000" b="1" i="0" u="none" strike="noStrike">
                          <a:solidFill>
                            <a:srgbClr val="333333"/>
                          </a:solidFill>
                          <a:effectLst/>
                          <a:latin typeface="Verdana"/>
                        </a:rPr>
                        <a:t>93,78%</a:t>
                      </a:r>
                    </a:p>
                  </a:txBody>
                  <a:tcPr marL="9525" marR="9525" marT="9525" marB="0" anchor="ctr"/>
                </a:tc>
              </a:tr>
              <a:tr h="428353">
                <a:tc>
                  <a:txBody>
                    <a:bodyPr/>
                    <a:lstStyle/>
                    <a:p>
                      <a:pPr algn="ctr" fontAlgn="ctr"/>
                      <a:r>
                        <a:rPr lang="es-CO" sz="1000" b="1" i="0" u="none" strike="noStrike" dirty="0">
                          <a:solidFill>
                            <a:srgbClr val="333333"/>
                          </a:solidFill>
                          <a:effectLst/>
                          <a:latin typeface="Verdana"/>
                        </a:rPr>
                        <a:t>PROMEDIO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dirty="0">
                          <a:solidFill>
                            <a:srgbClr val="000000"/>
                          </a:solidFill>
                          <a:effectLst/>
                          <a:latin typeface="Calibri"/>
                        </a:rPr>
                        <a:t>95,10%</a:t>
                      </a:r>
                    </a:p>
                  </a:txBody>
                  <a:tcPr marL="9525" marR="9525" marT="9525" marB="0" anchor="ctr"/>
                </a:tc>
                <a:tc>
                  <a:txBody>
                    <a:bodyPr/>
                    <a:lstStyle/>
                    <a:p>
                      <a:pPr algn="ctr" fontAlgn="b"/>
                      <a:r>
                        <a:rPr lang="es-CO" sz="1100" b="1" i="0" u="none" strike="noStrike" dirty="0">
                          <a:solidFill>
                            <a:srgbClr val="000000"/>
                          </a:solidFill>
                          <a:effectLst/>
                          <a:latin typeface="Calibri"/>
                        </a:rPr>
                        <a:t>97,05%</a:t>
                      </a:r>
                    </a:p>
                  </a:txBody>
                  <a:tcPr marL="9525" marR="9525" marT="9525" marB="0" anchor="ctr"/>
                </a:tc>
              </a:tr>
            </a:tbl>
          </a:graphicData>
        </a:graphic>
      </p:graphicFrame>
    </p:spTree>
    <p:extLst>
      <p:ext uri="{BB962C8B-B14F-4D97-AF65-F5344CB8AC3E}">
        <p14:creationId xmlns:p14="http://schemas.microsoft.com/office/powerpoint/2010/main" val="3090287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042" y="908720"/>
            <a:ext cx="7910406" cy="4751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8764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84127156"/>
              </p:ext>
            </p:extLst>
          </p:nvPr>
        </p:nvGraphicFramePr>
        <p:xfrm>
          <a:off x="1007604" y="620688"/>
          <a:ext cx="7272810" cy="1112520"/>
        </p:xfrm>
        <a:graphic>
          <a:graphicData uri="http://schemas.openxmlformats.org/drawingml/2006/table">
            <a:tbl>
              <a:tblPr firstRow="1" bandRow="1">
                <a:tableStyleId>{5C22544A-7EE6-4342-B048-85BDC9FD1C3A}</a:tableStyleId>
              </a:tblPr>
              <a:tblGrid>
                <a:gridCol w="1454562"/>
                <a:gridCol w="1454562"/>
                <a:gridCol w="1454562"/>
                <a:gridCol w="1454562"/>
                <a:gridCol w="1454562"/>
              </a:tblGrid>
              <a:tr h="370840">
                <a:tc gridSpan="5">
                  <a:txBody>
                    <a:bodyPr/>
                    <a:lstStyle/>
                    <a:p>
                      <a:pPr algn="ctr"/>
                      <a:r>
                        <a:rPr lang="es-CO" dirty="0" smtClean="0"/>
                        <a:t>%   DE  OPORTUNIDAD  EN LAS  RESPUESTAS  SAC </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pPr algn="ctr"/>
                      <a:endParaRPr lang="es-CO" dirty="0"/>
                    </a:p>
                  </a:txBody>
                  <a:tcPr anchor="ctr">
                    <a:lnR w="12700" cap="flat" cmpd="sng" algn="ctr">
                      <a:solidFill>
                        <a:schemeClr val="tx1"/>
                      </a:solidFill>
                      <a:prstDash val="solid"/>
                      <a:round/>
                      <a:headEnd type="none" w="med" len="med"/>
                      <a:tailEnd type="none" w="med" len="med"/>
                    </a:lnR>
                  </a:tcPr>
                </a:tc>
              </a:tr>
              <a:tr h="370840">
                <a:tc>
                  <a:txBody>
                    <a:bodyPr/>
                    <a:lstStyle/>
                    <a:p>
                      <a:pPr algn="ctr" fontAlgn="b"/>
                      <a:r>
                        <a:rPr lang="es-CO" sz="1500" b="1" i="0" u="none" strike="noStrike" dirty="0" smtClean="0">
                          <a:solidFill>
                            <a:srgbClr val="000000"/>
                          </a:solidFill>
                          <a:effectLst/>
                          <a:latin typeface="Calibri"/>
                        </a:rPr>
                        <a:t>2012</a:t>
                      </a:r>
                      <a:endParaRPr lang="es-CO" sz="1500" b="1" i="0" u="none" strike="noStrike" dirty="0">
                        <a:solidFill>
                          <a:srgbClr val="000000"/>
                        </a:solidFill>
                        <a:effectLst/>
                        <a:latin typeface="Calibri"/>
                      </a:endParaRPr>
                    </a:p>
                  </a:txBody>
                  <a:tcPr marL="9525" marR="9525" marT="9525" marB="0" anchor="ctr"/>
                </a:tc>
                <a:tc>
                  <a:txBody>
                    <a:bodyPr/>
                    <a:lstStyle/>
                    <a:p>
                      <a:pPr algn="ctr" fontAlgn="b"/>
                      <a:r>
                        <a:rPr lang="es-CO" sz="1500" b="1" i="0" u="none" strike="noStrike" dirty="0">
                          <a:solidFill>
                            <a:srgbClr val="000000"/>
                          </a:solidFill>
                          <a:effectLst/>
                          <a:latin typeface="Calibri"/>
                        </a:rPr>
                        <a:t>2013</a:t>
                      </a:r>
                    </a:p>
                  </a:txBody>
                  <a:tcPr marL="9525" marR="9525" marT="9525" marB="0" anchor="ctr"/>
                </a:tc>
                <a:tc>
                  <a:txBody>
                    <a:bodyPr/>
                    <a:lstStyle/>
                    <a:p>
                      <a:pPr algn="ctr" fontAlgn="b"/>
                      <a:r>
                        <a:rPr lang="es-CO" sz="1500" b="1" i="0" u="none" strike="noStrike" dirty="0">
                          <a:solidFill>
                            <a:srgbClr val="000000"/>
                          </a:solidFill>
                          <a:effectLst/>
                          <a:latin typeface="Calibri"/>
                        </a:rPr>
                        <a:t>2014</a:t>
                      </a:r>
                    </a:p>
                  </a:txBody>
                  <a:tcPr marL="9525" marR="9525" marT="9525" marB="0" anchor="ctr"/>
                </a:tc>
                <a:tc>
                  <a:txBody>
                    <a:bodyPr/>
                    <a:lstStyle/>
                    <a:p>
                      <a:pPr algn="ctr" fontAlgn="b"/>
                      <a:r>
                        <a:rPr lang="es-CO" sz="1500" b="1" i="0" u="none" strike="noStrike" dirty="0">
                          <a:solidFill>
                            <a:srgbClr val="000000"/>
                          </a:solidFill>
                          <a:effectLst/>
                          <a:latin typeface="Calibri"/>
                        </a:rPr>
                        <a:t>2015</a:t>
                      </a:r>
                    </a:p>
                  </a:txBody>
                  <a:tcPr marL="9525" marR="9525" marT="9525" marB="0" anchor="ctr"/>
                </a:tc>
                <a:tc>
                  <a:txBody>
                    <a:bodyPr/>
                    <a:lstStyle/>
                    <a:p>
                      <a:pPr algn="ctr" fontAlgn="b"/>
                      <a:r>
                        <a:rPr lang="es-CO" sz="1500" b="1" i="0" u="none" strike="noStrike" dirty="0">
                          <a:solidFill>
                            <a:srgbClr val="000000"/>
                          </a:solidFill>
                          <a:effectLst/>
                          <a:latin typeface="Calibri"/>
                        </a:rPr>
                        <a:t>2016</a:t>
                      </a:r>
                    </a:p>
                  </a:txBody>
                  <a:tcPr marL="9525" marR="9525" marT="9525" marB="0" anchor="ctr">
                    <a:lnR w="12700" cap="flat" cmpd="sng" algn="ctr">
                      <a:solidFill>
                        <a:schemeClr val="tx1"/>
                      </a:solidFill>
                      <a:prstDash val="solid"/>
                      <a:round/>
                      <a:headEnd type="none" w="med" len="med"/>
                      <a:tailEnd type="none" w="med" len="med"/>
                    </a:lnR>
                  </a:tcPr>
                </a:tc>
              </a:tr>
              <a:tr h="370840">
                <a:tc>
                  <a:txBody>
                    <a:bodyPr/>
                    <a:lstStyle/>
                    <a:p>
                      <a:pPr algn="ctr" fontAlgn="b"/>
                      <a:r>
                        <a:rPr lang="es-CO" sz="1500" b="1" i="0" u="none" strike="noStrike">
                          <a:solidFill>
                            <a:srgbClr val="000000"/>
                          </a:solidFill>
                          <a:effectLst/>
                          <a:latin typeface="Calibri"/>
                        </a:rPr>
                        <a:t>96,49%</a:t>
                      </a:r>
                    </a:p>
                  </a:txBody>
                  <a:tcPr marL="9525" marR="9525" marT="9525" marB="0" anchor="ctr"/>
                </a:tc>
                <a:tc>
                  <a:txBody>
                    <a:bodyPr/>
                    <a:lstStyle/>
                    <a:p>
                      <a:pPr algn="ctr" fontAlgn="b"/>
                      <a:r>
                        <a:rPr lang="es-CO" sz="1500" b="1" i="0" u="none" strike="noStrike">
                          <a:solidFill>
                            <a:srgbClr val="000000"/>
                          </a:solidFill>
                          <a:effectLst/>
                          <a:latin typeface="Calibri"/>
                        </a:rPr>
                        <a:t>94,66%</a:t>
                      </a:r>
                    </a:p>
                  </a:txBody>
                  <a:tcPr marL="9525" marR="9525" marT="9525" marB="0" anchor="ctr"/>
                </a:tc>
                <a:tc>
                  <a:txBody>
                    <a:bodyPr/>
                    <a:lstStyle/>
                    <a:p>
                      <a:pPr algn="ctr" fontAlgn="b"/>
                      <a:r>
                        <a:rPr lang="es-CO" sz="1500" b="1" i="0" u="none" strike="noStrike" dirty="0">
                          <a:solidFill>
                            <a:srgbClr val="000000"/>
                          </a:solidFill>
                          <a:effectLst/>
                          <a:latin typeface="Calibri"/>
                        </a:rPr>
                        <a:t>93,84%</a:t>
                      </a:r>
                    </a:p>
                  </a:txBody>
                  <a:tcPr marL="9525" marR="9525" marT="9525" marB="0" anchor="ctr"/>
                </a:tc>
                <a:tc>
                  <a:txBody>
                    <a:bodyPr/>
                    <a:lstStyle/>
                    <a:p>
                      <a:pPr algn="ctr" fontAlgn="b"/>
                      <a:r>
                        <a:rPr lang="es-CO" sz="1500" b="1" i="0" u="none" strike="noStrike" dirty="0">
                          <a:solidFill>
                            <a:srgbClr val="000000"/>
                          </a:solidFill>
                          <a:effectLst/>
                          <a:latin typeface="Calibri"/>
                        </a:rPr>
                        <a:t>95,10%</a:t>
                      </a:r>
                    </a:p>
                  </a:txBody>
                  <a:tcPr marL="9525" marR="9525" marT="9525" marB="0" anchor="ctr"/>
                </a:tc>
                <a:tc>
                  <a:txBody>
                    <a:bodyPr/>
                    <a:lstStyle/>
                    <a:p>
                      <a:pPr algn="ctr" fontAlgn="ctr"/>
                      <a:r>
                        <a:rPr lang="es-CO" sz="1500" b="1" i="0" u="none" strike="noStrike" dirty="0">
                          <a:solidFill>
                            <a:srgbClr val="000000"/>
                          </a:solidFill>
                          <a:effectLst/>
                          <a:latin typeface="Calibri"/>
                        </a:rPr>
                        <a:t>96,78%</a:t>
                      </a:r>
                    </a:p>
                  </a:txBody>
                  <a:tcPr marL="9525" marR="9525" marT="9525" marB="0" anchor="ctr">
                    <a:lnR w="12700" cap="flat" cmpd="sng" algn="ctr">
                      <a:solidFill>
                        <a:schemeClr val="tx1"/>
                      </a:solidFill>
                      <a:prstDash val="solid"/>
                      <a:round/>
                      <a:headEnd type="none" w="med" len="med"/>
                      <a:tailEnd type="none" w="med" len="med"/>
                    </a:lnR>
                  </a:tcPr>
                </a:tc>
              </a:tr>
            </a:tbl>
          </a:graphicData>
        </a:graphic>
      </p:graphicFrame>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83470"/>
            <a:ext cx="7272808" cy="4368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300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07218581"/>
              </p:ext>
            </p:extLst>
          </p:nvPr>
        </p:nvGraphicFramePr>
        <p:xfrm>
          <a:off x="1475656" y="260648"/>
          <a:ext cx="6288360" cy="5931035"/>
        </p:xfrm>
        <a:graphic>
          <a:graphicData uri="http://schemas.openxmlformats.org/drawingml/2006/table">
            <a:tbl>
              <a:tblPr firstRow="1" bandRow="1">
                <a:tableStyleId>{5C22544A-7EE6-4342-B048-85BDC9FD1C3A}</a:tableStyleId>
              </a:tblPr>
              <a:tblGrid>
                <a:gridCol w="1257672"/>
                <a:gridCol w="1257672"/>
                <a:gridCol w="1257672"/>
                <a:gridCol w="1257672"/>
                <a:gridCol w="1257672"/>
              </a:tblGrid>
              <a:tr h="428353">
                <a:tc gridSpan="5">
                  <a:txBody>
                    <a:bodyPr/>
                    <a:lstStyle/>
                    <a:p>
                      <a:pPr algn="ctr"/>
                      <a:r>
                        <a:rPr lang="es-CO" dirty="0" smtClean="0"/>
                        <a:t>Estadística  del  SAC  -2016</a:t>
                      </a:r>
                      <a:endParaRPr lang="es-CO" dirty="0"/>
                    </a:p>
                  </a:txBody>
                  <a:tcPr anchor="ctr">
                    <a:lnR w="12700" cap="flat" cmpd="sng" algn="ctr">
                      <a:solidFill>
                        <a:schemeClr val="tx1"/>
                      </a:solidFill>
                      <a:prstDash val="solid"/>
                      <a:round/>
                      <a:headEnd type="none" w="med" len="med"/>
                      <a:tailEnd type="none" w="med" len="med"/>
                    </a:lnR>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tr>
              <a:tr h="754329">
                <a:tc>
                  <a:txBody>
                    <a:bodyPr/>
                    <a:lstStyle/>
                    <a:p>
                      <a:pPr algn="ctr" fontAlgn="ctr"/>
                      <a:r>
                        <a:rPr lang="es-CO" sz="1000" b="1" i="0" u="none" strike="noStrike">
                          <a:solidFill>
                            <a:srgbClr val="333333"/>
                          </a:solidFill>
                          <a:effectLst/>
                          <a:latin typeface="Verdana"/>
                        </a:rPr>
                        <a:t>Mes</a:t>
                      </a: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 Esperados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a:solidFill>
                            <a:srgbClr val="333333"/>
                          </a:solidFill>
                          <a:effectLst/>
                          <a:latin typeface="Verdana"/>
                        </a:rPr>
                        <a:t>No.  </a:t>
                      </a:r>
                      <a:r>
                        <a:rPr lang="es-CO" sz="1000" b="1" i="0" u="none" strike="noStrike" dirty="0" err="1" smtClean="0">
                          <a:solidFill>
                            <a:srgbClr val="333333"/>
                          </a:solidFill>
                          <a:effectLst/>
                          <a:latin typeface="Verdana"/>
                        </a:rPr>
                        <a:t>Req</a:t>
                      </a:r>
                      <a:endParaRPr lang="es-CO" sz="1000" b="1" i="0" u="none" strike="noStrike" dirty="0" smtClean="0">
                        <a:solidFill>
                          <a:srgbClr val="333333"/>
                        </a:solidFill>
                        <a:effectLst/>
                        <a:latin typeface="Verdana"/>
                      </a:endParaRPr>
                    </a:p>
                    <a:p>
                      <a:pPr algn="ctr" fontAlgn="ctr"/>
                      <a:r>
                        <a:rPr lang="es-CO" sz="1000" b="1" i="0" u="none" strike="noStrike" dirty="0" smtClean="0">
                          <a:solidFill>
                            <a:srgbClr val="333333"/>
                          </a:solidFill>
                          <a:effectLst/>
                          <a:latin typeface="+mn-lt"/>
                        </a:rPr>
                        <a:t>Radicados</a:t>
                      </a:r>
                      <a:endParaRPr lang="es-CO" sz="1000" b="1" i="0" u="none" strike="noStrike" dirty="0">
                        <a:solidFill>
                          <a:srgbClr val="333333"/>
                        </a:solidFill>
                        <a:effectLst/>
                        <a:latin typeface="Verdana"/>
                      </a:endParaRPr>
                    </a:p>
                  </a:txBody>
                  <a:tcPr marL="9525" marR="9525" marT="9525" marB="0" anchor="ctr"/>
                </a:tc>
                <a:tc>
                  <a:txBody>
                    <a:bodyPr/>
                    <a:lstStyle/>
                    <a:p>
                      <a:pPr algn="ctr" fontAlgn="ctr"/>
                      <a:r>
                        <a:rPr lang="es-CO" sz="1000" b="1" i="0" u="none" strike="noStrike" dirty="0" smtClean="0">
                          <a:solidFill>
                            <a:srgbClr val="333333"/>
                          </a:solidFill>
                          <a:effectLst/>
                          <a:latin typeface="Verdana"/>
                        </a:rPr>
                        <a:t>Oportunidad</a:t>
                      </a:r>
                    </a:p>
                    <a:p>
                      <a:pPr algn="ctr" fontAlgn="ctr"/>
                      <a:r>
                        <a:rPr lang="es-CO" sz="1000" b="1" i="0" u="none" strike="noStrike" dirty="0" smtClean="0">
                          <a:solidFill>
                            <a:srgbClr val="333333"/>
                          </a:solidFill>
                          <a:effectLst/>
                          <a:latin typeface="+mn-lt"/>
                        </a:rPr>
                        <a:t>en la Respuesta</a:t>
                      </a: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Puntaje</a:t>
                      </a:r>
                    </a:p>
                  </a:txBody>
                  <a:tcPr marL="9525" marR="9525" marT="9525" marB="0" anchor="ctr">
                    <a:lnR w="12700" cap="flat" cmpd="sng" algn="ctr">
                      <a:solidFill>
                        <a:schemeClr val="tx1"/>
                      </a:solidFill>
                      <a:prstDash val="solid"/>
                      <a:round/>
                      <a:headEnd type="none" w="med" len="med"/>
                      <a:tailEnd type="none" w="med" len="med"/>
                    </a:lnR>
                  </a:tcPr>
                </a:tc>
              </a:tr>
              <a:tr h="360000">
                <a:tc>
                  <a:txBody>
                    <a:bodyPr/>
                    <a:lstStyle/>
                    <a:p>
                      <a:pPr algn="ctr" fontAlgn="ctr"/>
                      <a:r>
                        <a:rPr lang="es-CO" sz="1000" b="1" i="0" u="none" strike="noStrike" dirty="0">
                          <a:solidFill>
                            <a:srgbClr val="333333"/>
                          </a:solidFill>
                          <a:effectLst/>
                          <a:latin typeface="Verdana"/>
                        </a:rPr>
                        <a:t>ENERO</a:t>
                      </a:r>
                    </a:p>
                  </a:txBody>
                  <a:tcPr marL="9525" marR="9525" marT="9525" marB="0" anchor="ctr"/>
                </a:tc>
                <a:tc>
                  <a:txBody>
                    <a:bodyPr/>
                    <a:lstStyle/>
                    <a:p>
                      <a:pPr algn="ctr" fontAlgn="ctr"/>
                      <a:r>
                        <a:rPr lang="es-CO" sz="1000" b="1" i="0" u="none" strike="noStrike">
                          <a:solidFill>
                            <a:srgbClr val="333333"/>
                          </a:solidFill>
                          <a:effectLst/>
                          <a:latin typeface="Verdana"/>
                        </a:rPr>
                        <a:t>400</a:t>
                      </a:r>
                    </a:p>
                  </a:txBody>
                  <a:tcPr marL="9525" marR="9525" marT="9525" marB="0" anchor="ctr"/>
                </a:tc>
                <a:tc>
                  <a:txBody>
                    <a:bodyPr/>
                    <a:lstStyle/>
                    <a:p>
                      <a:pPr algn="ctr" fontAlgn="ctr"/>
                      <a:r>
                        <a:rPr lang="es-CO" sz="1000" b="1" i="0" u="none" strike="noStrike">
                          <a:solidFill>
                            <a:srgbClr val="333333"/>
                          </a:solidFill>
                          <a:effectLst/>
                          <a:latin typeface="Verdana"/>
                        </a:rPr>
                        <a:t>434</a:t>
                      </a:r>
                    </a:p>
                  </a:txBody>
                  <a:tcPr marL="9525" marR="9525" marT="9525" marB="0" anchor="ctr"/>
                </a:tc>
                <a:tc>
                  <a:txBody>
                    <a:bodyPr/>
                    <a:lstStyle/>
                    <a:p>
                      <a:pPr algn="ctr" fontAlgn="ctr"/>
                      <a:r>
                        <a:rPr lang="es-CO" sz="1000" b="1" i="0" u="none" strike="noStrike">
                          <a:solidFill>
                            <a:srgbClr val="333333"/>
                          </a:solidFill>
                          <a:effectLst/>
                          <a:latin typeface="Verdana"/>
                        </a:rPr>
                        <a:t>99,33%</a:t>
                      </a:r>
                    </a:p>
                  </a:txBody>
                  <a:tcPr marL="9525" marR="9525" marT="9525" marB="0" anchor="ctr"/>
                </a:tc>
                <a:tc>
                  <a:txBody>
                    <a:bodyPr/>
                    <a:lstStyle/>
                    <a:p>
                      <a:pPr algn="ctr" fontAlgn="ctr"/>
                      <a:r>
                        <a:rPr lang="es-CO" sz="1000" b="1" i="0" u="none" strike="noStrike">
                          <a:solidFill>
                            <a:srgbClr val="333333"/>
                          </a:solidFill>
                          <a:effectLst/>
                          <a:latin typeface="Verdana"/>
                        </a:rPr>
                        <a:t>99,67%</a:t>
                      </a:r>
                    </a:p>
                  </a:txBody>
                  <a:tcPr marL="9525" marR="9525" marT="9525" marB="0" anchor="ctr"/>
                </a:tc>
              </a:tr>
              <a:tr h="360000">
                <a:tc>
                  <a:txBody>
                    <a:bodyPr/>
                    <a:lstStyle/>
                    <a:p>
                      <a:pPr algn="ctr" fontAlgn="ctr"/>
                      <a:r>
                        <a:rPr lang="es-CO" sz="1000" b="1" i="0" u="none" strike="noStrike">
                          <a:solidFill>
                            <a:srgbClr val="333333"/>
                          </a:solidFill>
                          <a:effectLst/>
                          <a:latin typeface="Verdana"/>
                        </a:rPr>
                        <a:t>FEBRERO</a:t>
                      </a:r>
                    </a:p>
                  </a:txBody>
                  <a:tcPr marL="9525" marR="9525" marT="9525" marB="0" anchor="ctr"/>
                </a:tc>
                <a:tc>
                  <a:txBody>
                    <a:bodyPr/>
                    <a:lstStyle/>
                    <a:p>
                      <a:pPr algn="ctr" fontAlgn="ctr"/>
                      <a:r>
                        <a:rPr lang="es-CO" sz="1000" b="1" i="0" u="none" strike="noStrike" dirty="0">
                          <a:solidFill>
                            <a:srgbClr val="333333"/>
                          </a:solidFill>
                          <a:effectLst/>
                          <a:latin typeface="Verdana"/>
                        </a:rPr>
                        <a:t>600</a:t>
                      </a:r>
                    </a:p>
                  </a:txBody>
                  <a:tcPr marL="9525" marR="9525" marT="9525" marB="0" anchor="ctr"/>
                </a:tc>
                <a:tc>
                  <a:txBody>
                    <a:bodyPr/>
                    <a:lstStyle/>
                    <a:p>
                      <a:pPr algn="ctr" fontAlgn="ctr"/>
                      <a:r>
                        <a:rPr lang="es-CO" sz="1000" b="1" i="0" u="none" strike="noStrike">
                          <a:solidFill>
                            <a:srgbClr val="333333"/>
                          </a:solidFill>
                          <a:effectLst/>
                          <a:latin typeface="Verdana"/>
                        </a:rPr>
                        <a:t>581</a:t>
                      </a:r>
                    </a:p>
                  </a:txBody>
                  <a:tcPr marL="9525" marR="9525" marT="9525" marB="0" anchor="ctr"/>
                </a:tc>
                <a:tc>
                  <a:txBody>
                    <a:bodyPr/>
                    <a:lstStyle/>
                    <a:p>
                      <a:pPr algn="ctr" fontAlgn="ctr"/>
                      <a:r>
                        <a:rPr lang="es-CO" sz="1000" b="1" i="0" u="none" strike="noStrike">
                          <a:solidFill>
                            <a:srgbClr val="333333"/>
                          </a:solidFill>
                          <a:effectLst/>
                          <a:latin typeface="Verdana"/>
                        </a:rPr>
                        <a:t>95,83%</a:t>
                      </a:r>
                    </a:p>
                  </a:txBody>
                  <a:tcPr marL="9525" marR="9525" marT="9525" marB="0" anchor="ctr"/>
                </a:tc>
                <a:tc>
                  <a:txBody>
                    <a:bodyPr/>
                    <a:lstStyle/>
                    <a:p>
                      <a:pPr algn="ctr" fontAlgn="ctr"/>
                      <a:r>
                        <a:rPr lang="es-CO" sz="1000" b="1" i="0" u="none" strike="noStrike">
                          <a:solidFill>
                            <a:srgbClr val="333333"/>
                          </a:solidFill>
                          <a:effectLst/>
                          <a:latin typeface="Verdana"/>
                        </a:rPr>
                        <a:t>97,22%</a:t>
                      </a:r>
                    </a:p>
                  </a:txBody>
                  <a:tcPr marL="9525" marR="9525" marT="9525" marB="0" anchor="ctr"/>
                </a:tc>
              </a:tr>
              <a:tr h="360000">
                <a:tc>
                  <a:txBody>
                    <a:bodyPr/>
                    <a:lstStyle/>
                    <a:p>
                      <a:pPr algn="ctr" fontAlgn="ctr"/>
                      <a:r>
                        <a:rPr lang="es-CO" sz="1000" b="1" i="0" u="none" strike="noStrike">
                          <a:solidFill>
                            <a:srgbClr val="333333"/>
                          </a:solidFill>
                          <a:effectLst/>
                          <a:latin typeface="Verdana"/>
                        </a:rPr>
                        <a:t>MARZO</a:t>
                      </a:r>
                    </a:p>
                  </a:txBody>
                  <a:tcPr marL="9525" marR="9525" marT="9525" marB="0" anchor="ctr"/>
                </a:tc>
                <a:tc>
                  <a:txBody>
                    <a:bodyPr/>
                    <a:lstStyle/>
                    <a:p>
                      <a:pPr algn="ctr" fontAlgn="ctr"/>
                      <a:r>
                        <a:rPr lang="es-CO" sz="1000" b="1" i="0" u="none" strike="noStrike" dirty="0">
                          <a:solidFill>
                            <a:srgbClr val="333333"/>
                          </a:solidFill>
                          <a:effectLst/>
                          <a:latin typeface="Verdana"/>
                        </a:rPr>
                        <a:t>600</a:t>
                      </a:r>
                    </a:p>
                  </a:txBody>
                  <a:tcPr marL="9525" marR="9525" marT="9525" marB="0" anchor="ctr"/>
                </a:tc>
                <a:tc>
                  <a:txBody>
                    <a:bodyPr/>
                    <a:lstStyle/>
                    <a:p>
                      <a:pPr algn="ctr" fontAlgn="ctr"/>
                      <a:r>
                        <a:rPr lang="es-CO" sz="1000" b="1" i="0" u="none" strike="noStrike" dirty="0">
                          <a:solidFill>
                            <a:srgbClr val="333333"/>
                          </a:solidFill>
                          <a:effectLst/>
                          <a:latin typeface="Verdana"/>
                        </a:rPr>
                        <a:t>534</a:t>
                      </a:r>
                    </a:p>
                  </a:txBody>
                  <a:tcPr marL="9525" marR="9525" marT="9525" marB="0" anchor="ctr"/>
                </a:tc>
                <a:tc>
                  <a:txBody>
                    <a:bodyPr/>
                    <a:lstStyle/>
                    <a:p>
                      <a:pPr algn="ctr" fontAlgn="ctr"/>
                      <a:r>
                        <a:rPr lang="es-CO" sz="1000" b="1" i="0" u="none" strike="noStrike">
                          <a:solidFill>
                            <a:srgbClr val="333333"/>
                          </a:solidFill>
                          <a:effectLst/>
                          <a:latin typeface="Verdana"/>
                        </a:rPr>
                        <a:t>95,19%</a:t>
                      </a:r>
                    </a:p>
                  </a:txBody>
                  <a:tcPr marL="9525" marR="9525" marT="9525" marB="0" anchor="ctr"/>
                </a:tc>
                <a:tc>
                  <a:txBody>
                    <a:bodyPr/>
                    <a:lstStyle/>
                    <a:p>
                      <a:pPr algn="ctr" fontAlgn="ctr"/>
                      <a:r>
                        <a:rPr lang="es-CO" sz="1000" b="1" i="0" u="none" strike="noStrike">
                          <a:solidFill>
                            <a:srgbClr val="333333"/>
                          </a:solidFill>
                          <a:effectLst/>
                          <a:latin typeface="Verdana"/>
                        </a:rPr>
                        <a:t>95,40%</a:t>
                      </a:r>
                    </a:p>
                  </a:txBody>
                  <a:tcPr marL="9525" marR="9525" marT="9525" marB="0" anchor="ctr"/>
                </a:tc>
              </a:tr>
              <a:tr h="360000">
                <a:tc>
                  <a:txBody>
                    <a:bodyPr/>
                    <a:lstStyle/>
                    <a:p>
                      <a:pPr algn="ctr" fontAlgn="ctr"/>
                      <a:r>
                        <a:rPr lang="es-CO" sz="1000" b="1" i="0" u="none" strike="noStrike">
                          <a:solidFill>
                            <a:srgbClr val="333333"/>
                          </a:solidFill>
                          <a:effectLst/>
                          <a:latin typeface="Verdana"/>
                        </a:rPr>
                        <a:t>ABRIL</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MAYO</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JUNIO</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JULIO</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AGOSTO</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SEPTIEMBRE</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OCTUBRE</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NOVIEMBRE</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360000">
                <a:tc>
                  <a:txBody>
                    <a:bodyPr/>
                    <a:lstStyle/>
                    <a:p>
                      <a:pPr algn="ctr" fontAlgn="ctr"/>
                      <a:r>
                        <a:rPr lang="es-CO" sz="1000" b="1" i="0" u="none" strike="noStrike">
                          <a:solidFill>
                            <a:srgbClr val="333333"/>
                          </a:solidFill>
                          <a:effectLst/>
                          <a:latin typeface="Verdana"/>
                        </a:rPr>
                        <a:t>DICIEMBRE</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c>
                  <a:txBody>
                    <a:bodyPr/>
                    <a:lstStyle/>
                    <a:p>
                      <a:pPr algn="ctr" fontAlgn="ctr"/>
                      <a:r>
                        <a:rPr lang="es-CO" sz="1000" b="1" i="0" u="none" strike="noStrike" dirty="0">
                          <a:solidFill>
                            <a:srgbClr val="333333"/>
                          </a:solidFill>
                          <a:effectLst/>
                          <a:latin typeface="Verdana"/>
                        </a:rPr>
                        <a:t> </a:t>
                      </a:r>
                    </a:p>
                  </a:txBody>
                  <a:tcPr marL="9525" marR="9525" marT="9525" marB="0" anchor="ctr"/>
                </a:tc>
                <a:tc>
                  <a:txBody>
                    <a:bodyPr/>
                    <a:lstStyle/>
                    <a:p>
                      <a:pPr algn="ctr" fontAlgn="ctr"/>
                      <a:r>
                        <a:rPr lang="es-CO" sz="1000" b="1" i="0" u="none" strike="noStrike">
                          <a:solidFill>
                            <a:srgbClr val="333333"/>
                          </a:solidFill>
                          <a:effectLst/>
                          <a:latin typeface="Verdana"/>
                        </a:rPr>
                        <a:t> </a:t>
                      </a:r>
                    </a:p>
                  </a:txBody>
                  <a:tcPr marL="9525" marR="9525" marT="9525" marB="0" anchor="ctr"/>
                </a:tc>
              </a:tr>
              <a:tr h="428353">
                <a:tc>
                  <a:txBody>
                    <a:bodyPr/>
                    <a:lstStyle/>
                    <a:p>
                      <a:pPr algn="ctr" fontAlgn="ctr"/>
                      <a:r>
                        <a:rPr lang="es-CO" sz="1000" b="1" i="0" u="none" strike="noStrike">
                          <a:solidFill>
                            <a:srgbClr val="333333"/>
                          </a:solidFill>
                          <a:effectLst/>
                          <a:latin typeface="Verdana"/>
                        </a:rPr>
                        <a:t>PROMEDIO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a:solidFill>
                            <a:srgbClr val="000000"/>
                          </a:solidFill>
                          <a:effectLst/>
                          <a:latin typeface="Calibri"/>
                        </a:rPr>
                        <a:t> </a:t>
                      </a:r>
                    </a:p>
                  </a:txBody>
                  <a:tcPr marL="9525" marR="9525" marT="9525" marB="0" anchor="ctr"/>
                </a:tc>
                <a:tc>
                  <a:txBody>
                    <a:bodyPr/>
                    <a:lstStyle/>
                    <a:p>
                      <a:pPr algn="ctr" fontAlgn="b"/>
                      <a:r>
                        <a:rPr lang="es-CO" sz="1100" b="1" i="0" u="none" strike="noStrike" dirty="0">
                          <a:solidFill>
                            <a:srgbClr val="000000"/>
                          </a:solidFill>
                          <a:effectLst/>
                          <a:latin typeface="Calibri"/>
                        </a:rPr>
                        <a:t>96,78%</a:t>
                      </a:r>
                    </a:p>
                  </a:txBody>
                  <a:tcPr marL="9525" marR="9525" marT="9525" marB="0" anchor="ctr"/>
                </a:tc>
                <a:tc>
                  <a:txBody>
                    <a:bodyPr/>
                    <a:lstStyle/>
                    <a:p>
                      <a:pPr algn="ctr" fontAlgn="b"/>
                      <a:r>
                        <a:rPr lang="es-CO" sz="1100" b="1" i="0" u="none" strike="noStrike" dirty="0">
                          <a:solidFill>
                            <a:srgbClr val="000000"/>
                          </a:solidFill>
                          <a:effectLst/>
                          <a:latin typeface="Calibri"/>
                        </a:rPr>
                        <a:t>97,43%</a:t>
                      </a:r>
                    </a:p>
                  </a:txBody>
                  <a:tcPr marL="9525" marR="9525" marT="9525" marB="0" anchor="ctr"/>
                </a:tc>
              </a:tr>
            </a:tbl>
          </a:graphicData>
        </a:graphic>
      </p:graphicFrame>
    </p:spTree>
    <p:extLst>
      <p:ext uri="{BB962C8B-B14F-4D97-AF65-F5344CB8AC3E}">
        <p14:creationId xmlns:p14="http://schemas.microsoft.com/office/powerpoint/2010/main" val="3254815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20"/>
            <a:ext cx="8567197" cy="421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641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476673"/>
            <a:ext cx="8064896" cy="5904656"/>
          </a:xfrm>
        </p:spPr>
        <p:txBody>
          <a:bodyPr>
            <a:normAutofit lnSpcReduction="10000"/>
          </a:bodyPr>
          <a:lstStyle/>
          <a:p>
            <a:pPr algn="just"/>
            <a:r>
              <a:rPr lang="es-CO" sz="2800" dirty="0"/>
              <a:t>Así como, fortalece la participación ciudadana donde puedan expresar su opinión por medios electrónicos tales como: Consultas ciudadanas y </a:t>
            </a:r>
            <a:r>
              <a:rPr lang="es-CO" sz="2800" dirty="0" smtClean="0"/>
              <a:t>encuestas (electrónicas y físicas). </a:t>
            </a:r>
          </a:p>
          <a:p>
            <a:pPr algn="just"/>
            <a:r>
              <a:rPr lang="es-CO" sz="2800" dirty="0"/>
              <a:t>Nuestro sistema es </a:t>
            </a:r>
            <a:r>
              <a:rPr lang="es-CO" sz="2800" dirty="0" smtClean="0"/>
              <a:t>monitoreado constantemente </a:t>
            </a:r>
            <a:r>
              <a:rPr lang="es-CO" sz="2800" dirty="0"/>
              <a:t>desde el ministerio </a:t>
            </a:r>
            <a:r>
              <a:rPr lang="es-CO" sz="2800" dirty="0" smtClean="0"/>
              <a:t> </a:t>
            </a:r>
            <a:r>
              <a:rPr lang="es-CO" sz="2800" dirty="0"/>
              <a:t>y tiene una calificación mes a mes</a:t>
            </a:r>
            <a:r>
              <a:rPr lang="es-CO" sz="2800" dirty="0" smtClean="0"/>
              <a:t>, esta será </a:t>
            </a:r>
            <a:r>
              <a:rPr lang="es-CO" sz="2800" dirty="0"/>
              <a:t>de acuerdo a la manera como trabaje nuestro equipo SEM.</a:t>
            </a:r>
          </a:p>
          <a:p>
            <a:pPr algn="just"/>
            <a:r>
              <a:rPr lang="es-CO" sz="2800" dirty="0"/>
              <a:t>En tanto, el presente informe tiene como finalidad analizar el comportamiento de la herramienta SAC</a:t>
            </a:r>
          </a:p>
          <a:p>
            <a:pPr algn="just"/>
            <a:endParaRPr lang="es-CO" sz="2800" dirty="0"/>
          </a:p>
        </p:txBody>
      </p:sp>
    </p:spTree>
    <p:extLst>
      <p:ext uri="{BB962C8B-B14F-4D97-AF65-F5344CB8AC3E}">
        <p14:creationId xmlns:p14="http://schemas.microsoft.com/office/powerpoint/2010/main" val="2908959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10" y="2132858"/>
            <a:ext cx="7117180" cy="1470025"/>
          </a:xfrm>
        </p:spPr>
        <p:txBody>
          <a:bodyPr/>
          <a:lstStyle/>
          <a:p>
            <a:pPr algn="ctr"/>
            <a:r>
              <a:rPr lang="es-CO" sz="4800" dirty="0" smtClean="0"/>
              <a:t>Análisis de los Indicadores del SAC</a:t>
            </a:r>
            <a:endParaRPr lang="es-CO" sz="4800" dirty="0"/>
          </a:p>
        </p:txBody>
      </p:sp>
    </p:spTree>
    <p:extLst>
      <p:ext uri="{BB962C8B-B14F-4D97-AF65-F5344CB8AC3E}">
        <p14:creationId xmlns:p14="http://schemas.microsoft.com/office/powerpoint/2010/main" val="1027072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2780928"/>
            <a:ext cx="7117180" cy="1470025"/>
          </a:xfrm>
        </p:spPr>
        <p:txBody>
          <a:bodyPr/>
          <a:lstStyle/>
          <a:p>
            <a:pPr algn="ctr"/>
            <a:r>
              <a:rPr lang="es-CO" sz="4800" dirty="0" smtClean="0"/>
              <a:t>1. Oportunidad de la Respuesta</a:t>
            </a:r>
            <a:endParaRPr lang="es-CO" sz="4800" dirty="0"/>
          </a:p>
        </p:txBody>
      </p:sp>
    </p:spTree>
    <p:extLst>
      <p:ext uri="{BB962C8B-B14F-4D97-AF65-F5344CB8AC3E}">
        <p14:creationId xmlns:p14="http://schemas.microsoft.com/office/powerpoint/2010/main" val="3763424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485658903"/>
              </p:ext>
            </p:extLst>
          </p:nvPr>
        </p:nvGraphicFramePr>
        <p:xfrm>
          <a:off x="107504" y="620688"/>
          <a:ext cx="8784978" cy="5300318"/>
        </p:xfrm>
        <a:graphic>
          <a:graphicData uri="http://schemas.openxmlformats.org/drawingml/2006/table">
            <a:tbl>
              <a:tblPr firstRow="1" firstCol="1" bandRow="1">
                <a:tableStyleId>{5C22544A-7EE6-4342-B048-85BDC9FD1C3A}</a:tableStyleId>
              </a:tblPr>
              <a:tblGrid>
                <a:gridCol w="992006"/>
                <a:gridCol w="594443"/>
                <a:gridCol w="520377"/>
                <a:gridCol w="439976"/>
                <a:gridCol w="1121783"/>
                <a:gridCol w="1487059"/>
                <a:gridCol w="1502252"/>
                <a:gridCol w="1064174"/>
                <a:gridCol w="1062908"/>
              </a:tblGrid>
              <a:tr h="173542">
                <a:tc rowSpan="3">
                  <a:txBody>
                    <a:bodyPr/>
                    <a:lstStyle/>
                    <a:p>
                      <a:pPr algn="ctr"/>
                      <a:r>
                        <a:rPr lang="es-CO" sz="800" dirty="0" smtClean="0"/>
                        <a:t>2015</a:t>
                      </a:r>
                    </a:p>
                    <a:p>
                      <a:pPr algn="ctr"/>
                      <a:r>
                        <a:rPr lang="es-CO" sz="800" dirty="0" smtClean="0"/>
                        <a:t>Ultimo</a:t>
                      </a:r>
                      <a:r>
                        <a:rPr lang="es-CO" sz="800" baseline="0" dirty="0" smtClean="0"/>
                        <a:t> Trimestre</a:t>
                      </a:r>
                      <a:endParaRPr lang="es-CO" sz="800" dirty="0" smtClean="0"/>
                    </a:p>
                    <a:p>
                      <a:pPr>
                        <a:lnSpc>
                          <a:spcPct val="115000"/>
                        </a:lnSpc>
                      </a:pPr>
                      <a:endParaRPr lang="es-CO" sz="400" dirty="0">
                        <a:effectLst/>
                        <a:latin typeface="Calibri"/>
                        <a:cs typeface="Times New Roman"/>
                      </a:endParaRPr>
                    </a:p>
                  </a:txBody>
                  <a:tcPr marL="14211" marR="14211" marT="0" marB="0" anchor="ctr"/>
                </a:tc>
                <a:tc gridSpan="8">
                  <a:txBody>
                    <a:bodyPr/>
                    <a:lstStyle/>
                    <a:p>
                      <a:pPr algn="ctr">
                        <a:lnSpc>
                          <a:spcPct val="115000"/>
                        </a:lnSpc>
                        <a:spcAft>
                          <a:spcPts val="0"/>
                        </a:spcAft>
                      </a:pPr>
                      <a:r>
                        <a:rPr lang="es-CO" sz="1200" dirty="0">
                          <a:effectLst/>
                        </a:rPr>
                        <a:t>SECRETARÍA DE EDUCACIÓN MUNICIPAL DE SANTA CRUZ DE LORICA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vMerge="1">
                  <a:txBody>
                    <a:bodyPr/>
                    <a:lstStyle/>
                    <a:p>
                      <a:endParaRPr lang="es-CO"/>
                    </a:p>
                  </a:txBody>
                  <a:tcPr/>
                </a:tc>
                <a:tc gridSpan="8">
                  <a:txBody>
                    <a:bodyPr/>
                    <a:lstStyle/>
                    <a:p>
                      <a:pPr algn="ctr">
                        <a:lnSpc>
                          <a:spcPct val="115000"/>
                        </a:lnSpc>
                        <a:spcAft>
                          <a:spcPts val="0"/>
                        </a:spcAft>
                      </a:pPr>
                      <a:r>
                        <a:rPr lang="es-CO" sz="1200" dirty="0">
                          <a:effectLst/>
                        </a:rPr>
                        <a:t>PROCESO E01. GESTIONAR SOLICITUDES Y CORRESPONDENCIA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vMerge="1">
                  <a:txBody>
                    <a:bodyPr/>
                    <a:lstStyle/>
                    <a:p>
                      <a:endParaRPr lang="es-CO"/>
                    </a:p>
                  </a:txBody>
                  <a:tcPr/>
                </a:tc>
                <a:tc gridSpan="8">
                  <a:txBody>
                    <a:bodyPr/>
                    <a:lstStyle/>
                    <a:p>
                      <a:pPr algn="ctr">
                        <a:lnSpc>
                          <a:spcPct val="115000"/>
                        </a:lnSpc>
                        <a:spcAft>
                          <a:spcPts val="0"/>
                        </a:spcAft>
                      </a:pPr>
                      <a:r>
                        <a:rPr lang="es-CO" sz="1200" dirty="0">
                          <a:effectLst/>
                        </a:rPr>
                        <a:t>HOJA DE VIDA DE INDICADORES POR PROCESO</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7882">
                <a:tc gridSpan="9">
                  <a:txBody>
                    <a:bodyPr/>
                    <a:lstStyle/>
                    <a:p>
                      <a:pPr algn="ctr">
                        <a:lnSpc>
                          <a:spcPct val="115000"/>
                        </a:lnSpc>
                        <a:spcAft>
                          <a:spcPts val="0"/>
                        </a:spcAft>
                      </a:pPr>
                      <a:r>
                        <a:rPr lang="es-CO" sz="1200" dirty="0">
                          <a:effectLst/>
                        </a:rPr>
                        <a:t>SEGUIMIENTO AL INDICADOR</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8157">
                <a:tc>
                  <a:txBody>
                    <a:bodyPr/>
                    <a:lstStyle/>
                    <a:p>
                      <a:pPr algn="ctr" fontAlgn="ctr"/>
                      <a:r>
                        <a:rPr lang="es-CO" sz="1000" b="1" i="0" u="none" strike="noStrike" dirty="0">
                          <a:effectLst/>
                          <a:latin typeface="Arial"/>
                        </a:rPr>
                        <a:t>Fecha</a:t>
                      </a:r>
                    </a:p>
                  </a:txBody>
                  <a:tcPr marL="0" marR="0" marT="0" marB="0" anchor="ctr"/>
                </a:tc>
                <a:tc>
                  <a:txBody>
                    <a:bodyPr/>
                    <a:lstStyle/>
                    <a:p>
                      <a:pPr algn="ctr" fontAlgn="ctr"/>
                      <a:r>
                        <a:rPr lang="es-CO" sz="1000" b="1" i="0" u="none" strike="noStrike">
                          <a:effectLst/>
                          <a:latin typeface="Arial"/>
                        </a:rPr>
                        <a:t>Meta</a:t>
                      </a:r>
                    </a:p>
                  </a:txBody>
                  <a:tcPr marL="0" marR="0" marT="0" marB="0" anchor="ctr"/>
                </a:tc>
                <a:tc>
                  <a:txBody>
                    <a:bodyPr/>
                    <a:lstStyle/>
                    <a:p>
                      <a:pPr algn="ctr" fontAlgn="ctr"/>
                      <a:r>
                        <a:rPr lang="es-CO" sz="1000" b="1" i="0" u="none" strike="noStrike">
                          <a:effectLst/>
                          <a:latin typeface="Arial"/>
                        </a:rPr>
                        <a:t>Logro</a:t>
                      </a:r>
                    </a:p>
                  </a:txBody>
                  <a:tcPr marL="0" marR="0" marT="0" marB="0" anchor="ctr"/>
                </a:tc>
                <a:tc>
                  <a:txBody>
                    <a:bodyPr/>
                    <a:lstStyle/>
                    <a:p>
                      <a:pPr algn="ctr" fontAlgn="ctr"/>
                      <a:r>
                        <a:rPr lang="es-CO" sz="1000" b="1" i="0" u="none" strike="noStrike" dirty="0">
                          <a:effectLst/>
                          <a:latin typeface="Arial"/>
                        </a:rPr>
                        <a:t>% Logro</a:t>
                      </a:r>
                    </a:p>
                  </a:txBody>
                  <a:tcPr marL="0" marR="0" marT="0" marB="0" anchor="ctr"/>
                </a:tc>
                <a:tc>
                  <a:txBody>
                    <a:bodyPr/>
                    <a:lstStyle/>
                    <a:p>
                      <a:pPr algn="ctr">
                        <a:lnSpc>
                          <a:spcPct val="115000"/>
                        </a:lnSpc>
                        <a:spcAft>
                          <a:spcPts val="0"/>
                        </a:spcAft>
                      </a:pPr>
                      <a:r>
                        <a:rPr lang="es-CO" sz="1000" b="1" dirty="0">
                          <a:effectLst/>
                        </a:rPr>
                        <a:t>Observaciones del Resultado</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smtClean="0">
                          <a:effectLst/>
                        </a:rPr>
                        <a:t>Acciones correctivas y/o mejoramiento  requeridas</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Responsable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Fecha Limite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Estado Acciones</a:t>
                      </a:r>
                      <a:endParaRPr lang="es-CO" sz="1000" b="1" dirty="0">
                        <a:effectLst/>
                        <a:latin typeface="Calibri"/>
                        <a:ea typeface="Calibri"/>
                        <a:cs typeface="Times New Roman"/>
                      </a:endParaRPr>
                    </a:p>
                  </a:txBody>
                  <a:tcPr marL="14211" marR="14211" marT="0" marB="0" anchor="ctr"/>
                </a:tc>
              </a:tr>
              <a:tr h="865035">
                <a:tc>
                  <a:txBody>
                    <a:bodyPr/>
                    <a:lstStyle/>
                    <a:p>
                      <a:pPr algn="ctr">
                        <a:lnSpc>
                          <a:spcPct val="115000"/>
                        </a:lnSpc>
                        <a:spcAft>
                          <a:spcPts val="0"/>
                        </a:spcAft>
                      </a:pPr>
                      <a:r>
                        <a:rPr lang="es-CO" sz="1000" dirty="0">
                          <a:effectLst/>
                        </a:rPr>
                        <a:t>OCTUBRE</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95%</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98%</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103%</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BUENO: Se finalizaron a tiempo los requerimiento , hubo oportunidad en la respuesta.</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seguir </a:t>
                      </a:r>
                      <a:r>
                        <a:rPr lang="es-CO" sz="1000" dirty="0" smtClean="0">
                          <a:effectLst/>
                        </a:rPr>
                        <a:t>trabajando </a:t>
                      </a:r>
                      <a:r>
                        <a:rPr lang="es-CO" sz="1000" dirty="0">
                          <a:effectLst/>
                        </a:rPr>
                        <a:t>en equipo y con alto </a:t>
                      </a:r>
                      <a:r>
                        <a:rPr lang="es-CO" sz="1000" dirty="0" smtClean="0">
                          <a:effectLst/>
                        </a:rPr>
                        <a:t>compromiso </a:t>
                      </a:r>
                      <a:r>
                        <a:rPr lang="es-CO" sz="1000" dirty="0">
                          <a:effectLst/>
                        </a:rPr>
                        <a:t>para dar las respuesta oportuna,.</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ENDER DORIA HERNANDEZ</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18/11/2015</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Cumplido</a:t>
                      </a:r>
                      <a:endParaRPr lang="es-CO" sz="1000">
                        <a:effectLst/>
                        <a:latin typeface="Calibri"/>
                        <a:ea typeface="Calibri"/>
                        <a:cs typeface="Times New Roman"/>
                      </a:endParaRPr>
                    </a:p>
                  </a:txBody>
                  <a:tcPr marL="14211" marR="14211" marT="0" marB="0" anchor="ctr"/>
                </a:tc>
              </a:tr>
              <a:tr h="865035">
                <a:tc>
                  <a:txBody>
                    <a:bodyPr/>
                    <a:lstStyle/>
                    <a:p>
                      <a:pPr algn="ctr">
                        <a:lnSpc>
                          <a:spcPct val="115000"/>
                        </a:lnSpc>
                        <a:spcAft>
                          <a:spcPts val="0"/>
                        </a:spcAft>
                      </a:pPr>
                      <a:r>
                        <a:rPr lang="es-CO" sz="1000">
                          <a:effectLst/>
                        </a:rPr>
                        <a:t>NOVIEMBRE</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95%</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95%</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100%</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BUENO: Se finalizaron a tiempo los requerimiento , hubo oportunidad en la respuesta.</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seguir </a:t>
                      </a:r>
                      <a:r>
                        <a:rPr lang="es-CO" sz="1000" dirty="0" smtClean="0">
                          <a:effectLst/>
                        </a:rPr>
                        <a:t>trabajando </a:t>
                      </a:r>
                      <a:r>
                        <a:rPr lang="es-CO" sz="1000" dirty="0">
                          <a:effectLst/>
                        </a:rPr>
                        <a:t>en equipo y con alto compromiso para dar las respuesta oportuna,.</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ENDER DORIA HERNANDEZ</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18/12/2015</a:t>
                      </a:r>
                      <a:endParaRPr lang="es-CO" sz="1000"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Cumplido</a:t>
                      </a:r>
                      <a:endParaRPr lang="es-CO" sz="1000">
                        <a:effectLst/>
                        <a:latin typeface="Calibri"/>
                        <a:ea typeface="Calibri"/>
                        <a:cs typeface="Times New Roman"/>
                      </a:endParaRPr>
                    </a:p>
                  </a:txBody>
                  <a:tcPr marL="14211" marR="14211" marT="0" marB="0" anchor="ctr"/>
                </a:tc>
              </a:tr>
              <a:tr h="865035">
                <a:tc>
                  <a:txBody>
                    <a:bodyPr/>
                    <a:lstStyle/>
                    <a:p>
                      <a:pPr algn="ctr">
                        <a:lnSpc>
                          <a:spcPct val="115000"/>
                        </a:lnSpc>
                        <a:spcAft>
                          <a:spcPts val="0"/>
                        </a:spcAft>
                      </a:pPr>
                      <a:r>
                        <a:rPr lang="es-CO" sz="1000">
                          <a:effectLst/>
                        </a:rPr>
                        <a:t>DICIEMBRE</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95%</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88%</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93%</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REGULAR: se finalizaron a tiempo los requerimiento , hubo oportunidad en la respuesta.</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seguir tabajando en equipo y con alto compromiso para dar las respuesta oportuna,.</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ENDER DORIA HERNANDEZ</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a:effectLst/>
                        </a:rPr>
                        <a:t>18/01/2016</a:t>
                      </a:r>
                      <a:endParaRPr lang="es-CO" sz="100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dirty="0">
                          <a:effectLst/>
                        </a:rPr>
                        <a:t>Cumplido</a:t>
                      </a:r>
                      <a:endParaRPr lang="es-CO" sz="1000" dirty="0">
                        <a:effectLst/>
                        <a:latin typeface="Calibri"/>
                        <a:ea typeface="Calibri"/>
                        <a:cs typeface="Times New Roman"/>
                      </a:endParaRPr>
                    </a:p>
                  </a:txBody>
                  <a:tcPr marL="14211" marR="14211" marT="0" marB="0" anchor="ctr"/>
                </a:tc>
              </a:tr>
            </a:tbl>
          </a:graphicData>
        </a:graphic>
      </p:graphicFrame>
    </p:spTree>
    <p:extLst>
      <p:ext uri="{BB962C8B-B14F-4D97-AF65-F5344CB8AC3E}">
        <p14:creationId xmlns:p14="http://schemas.microsoft.com/office/powerpoint/2010/main" val="2841208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764704"/>
            <a:ext cx="7128881" cy="428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2394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138506988"/>
              </p:ext>
            </p:extLst>
          </p:nvPr>
        </p:nvGraphicFramePr>
        <p:xfrm>
          <a:off x="107504" y="620688"/>
          <a:ext cx="8784978" cy="5277458"/>
        </p:xfrm>
        <a:graphic>
          <a:graphicData uri="http://schemas.openxmlformats.org/drawingml/2006/table">
            <a:tbl>
              <a:tblPr firstRow="1" firstCol="1" bandRow="1">
                <a:tableStyleId>{5C22544A-7EE6-4342-B048-85BDC9FD1C3A}</a:tableStyleId>
              </a:tblPr>
              <a:tblGrid>
                <a:gridCol w="992006"/>
                <a:gridCol w="594443"/>
                <a:gridCol w="520377"/>
                <a:gridCol w="439976"/>
                <a:gridCol w="1121783"/>
                <a:gridCol w="1487059"/>
                <a:gridCol w="1502252"/>
                <a:gridCol w="1064174"/>
                <a:gridCol w="1062908"/>
              </a:tblGrid>
              <a:tr h="173542">
                <a:tc rowSpan="3">
                  <a:txBody>
                    <a:bodyPr/>
                    <a:lstStyle/>
                    <a:p>
                      <a:pPr algn="ctr"/>
                      <a:r>
                        <a:rPr lang="es-CO" sz="800" dirty="0" smtClean="0"/>
                        <a:t>2016</a:t>
                      </a:r>
                    </a:p>
                    <a:p>
                      <a:pPr algn="ctr"/>
                      <a:r>
                        <a:rPr lang="es-CO" sz="800" baseline="0" dirty="0" smtClean="0"/>
                        <a:t>Primer</a:t>
                      </a:r>
                    </a:p>
                    <a:p>
                      <a:pPr algn="ctr"/>
                      <a:r>
                        <a:rPr lang="es-CO" sz="800" baseline="0" dirty="0" smtClean="0"/>
                        <a:t>Trimestre</a:t>
                      </a:r>
                      <a:endParaRPr lang="es-CO" sz="800" dirty="0" smtClean="0"/>
                    </a:p>
                    <a:p>
                      <a:pPr>
                        <a:lnSpc>
                          <a:spcPct val="115000"/>
                        </a:lnSpc>
                      </a:pPr>
                      <a:endParaRPr lang="es-CO" sz="400" dirty="0">
                        <a:effectLst/>
                        <a:latin typeface="Calibri"/>
                        <a:cs typeface="Times New Roman"/>
                      </a:endParaRPr>
                    </a:p>
                  </a:txBody>
                  <a:tcPr marL="14211" marR="14211" marT="0" marB="0" anchor="ctr"/>
                </a:tc>
                <a:tc gridSpan="8">
                  <a:txBody>
                    <a:bodyPr/>
                    <a:lstStyle/>
                    <a:p>
                      <a:pPr algn="ctr">
                        <a:lnSpc>
                          <a:spcPct val="115000"/>
                        </a:lnSpc>
                        <a:spcAft>
                          <a:spcPts val="0"/>
                        </a:spcAft>
                      </a:pPr>
                      <a:r>
                        <a:rPr lang="es-CO" sz="1200" dirty="0">
                          <a:effectLst/>
                        </a:rPr>
                        <a:t>SECRETARÍA DE EDUCACIÓN MUNICIPAL DE SANTA CRUZ DE LORICA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vMerge="1">
                  <a:txBody>
                    <a:bodyPr/>
                    <a:lstStyle/>
                    <a:p>
                      <a:endParaRPr lang="es-CO"/>
                    </a:p>
                  </a:txBody>
                  <a:tcPr/>
                </a:tc>
                <a:tc gridSpan="8">
                  <a:txBody>
                    <a:bodyPr/>
                    <a:lstStyle/>
                    <a:p>
                      <a:pPr algn="ctr">
                        <a:lnSpc>
                          <a:spcPct val="115000"/>
                        </a:lnSpc>
                        <a:spcAft>
                          <a:spcPts val="0"/>
                        </a:spcAft>
                      </a:pPr>
                      <a:r>
                        <a:rPr lang="es-CO" sz="1200" dirty="0">
                          <a:effectLst/>
                        </a:rPr>
                        <a:t>PROCESO E01. GESTIONAR SOLICITUDES Y CORRESPONDENCIA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vMerge="1">
                  <a:txBody>
                    <a:bodyPr/>
                    <a:lstStyle/>
                    <a:p>
                      <a:endParaRPr lang="es-CO"/>
                    </a:p>
                  </a:txBody>
                  <a:tcPr/>
                </a:tc>
                <a:tc gridSpan="8">
                  <a:txBody>
                    <a:bodyPr/>
                    <a:lstStyle/>
                    <a:p>
                      <a:pPr algn="ctr">
                        <a:lnSpc>
                          <a:spcPct val="115000"/>
                        </a:lnSpc>
                        <a:spcAft>
                          <a:spcPts val="0"/>
                        </a:spcAft>
                      </a:pPr>
                      <a:r>
                        <a:rPr lang="es-CO" sz="1200" dirty="0">
                          <a:effectLst/>
                        </a:rPr>
                        <a:t>HOJA DE VIDA DE INDICADORES POR PROCESO</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7882">
                <a:tc gridSpan="9">
                  <a:txBody>
                    <a:bodyPr/>
                    <a:lstStyle/>
                    <a:p>
                      <a:pPr algn="ctr">
                        <a:lnSpc>
                          <a:spcPct val="115000"/>
                        </a:lnSpc>
                        <a:spcAft>
                          <a:spcPts val="0"/>
                        </a:spcAft>
                      </a:pPr>
                      <a:r>
                        <a:rPr lang="es-CO" sz="1200" dirty="0">
                          <a:effectLst/>
                        </a:rPr>
                        <a:t>SEGUIMIENTO AL INDICADOR</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8157">
                <a:tc>
                  <a:txBody>
                    <a:bodyPr/>
                    <a:lstStyle/>
                    <a:p>
                      <a:pPr algn="ctr" fontAlgn="ctr"/>
                      <a:r>
                        <a:rPr lang="es-CO" sz="1000" b="1" i="0" u="none" strike="noStrike" dirty="0">
                          <a:effectLst/>
                          <a:latin typeface="Arial"/>
                        </a:rPr>
                        <a:t>Fecha</a:t>
                      </a:r>
                    </a:p>
                  </a:txBody>
                  <a:tcPr marL="0" marR="0" marT="0" marB="0" anchor="ctr"/>
                </a:tc>
                <a:tc>
                  <a:txBody>
                    <a:bodyPr/>
                    <a:lstStyle/>
                    <a:p>
                      <a:pPr algn="ctr" fontAlgn="ctr"/>
                      <a:r>
                        <a:rPr lang="es-CO" sz="1000" b="1" i="0" u="none" strike="noStrike">
                          <a:effectLst/>
                          <a:latin typeface="Arial"/>
                        </a:rPr>
                        <a:t>Meta</a:t>
                      </a:r>
                    </a:p>
                  </a:txBody>
                  <a:tcPr marL="0" marR="0" marT="0" marB="0" anchor="ctr"/>
                </a:tc>
                <a:tc>
                  <a:txBody>
                    <a:bodyPr/>
                    <a:lstStyle/>
                    <a:p>
                      <a:pPr algn="ctr" fontAlgn="ctr"/>
                      <a:r>
                        <a:rPr lang="es-CO" sz="1000" b="1" i="0" u="none" strike="noStrike">
                          <a:effectLst/>
                          <a:latin typeface="Arial"/>
                        </a:rPr>
                        <a:t>Logro</a:t>
                      </a:r>
                    </a:p>
                  </a:txBody>
                  <a:tcPr marL="0" marR="0" marT="0" marB="0" anchor="ctr"/>
                </a:tc>
                <a:tc>
                  <a:txBody>
                    <a:bodyPr/>
                    <a:lstStyle/>
                    <a:p>
                      <a:pPr algn="ctr" fontAlgn="ctr"/>
                      <a:r>
                        <a:rPr lang="es-CO" sz="1000" b="1" i="0" u="none" strike="noStrike" dirty="0">
                          <a:effectLst/>
                          <a:latin typeface="Arial"/>
                        </a:rPr>
                        <a:t>% Logro</a:t>
                      </a:r>
                    </a:p>
                  </a:txBody>
                  <a:tcPr marL="0" marR="0" marT="0" marB="0" anchor="ctr"/>
                </a:tc>
                <a:tc>
                  <a:txBody>
                    <a:bodyPr/>
                    <a:lstStyle/>
                    <a:p>
                      <a:pPr algn="ctr">
                        <a:lnSpc>
                          <a:spcPct val="115000"/>
                        </a:lnSpc>
                        <a:spcAft>
                          <a:spcPts val="0"/>
                        </a:spcAft>
                      </a:pPr>
                      <a:r>
                        <a:rPr lang="es-CO" sz="1000" b="1" dirty="0">
                          <a:effectLst/>
                        </a:rPr>
                        <a:t>Observaciones del Resultado</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smtClean="0">
                          <a:effectLst/>
                        </a:rPr>
                        <a:t>Acciones correctivas y/o mejoramiento  requeridas</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Responsable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Fecha Limite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Estado Acciones</a:t>
                      </a:r>
                      <a:endParaRPr lang="es-CO" sz="1000" b="1" dirty="0">
                        <a:effectLst/>
                        <a:latin typeface="Calibri"/>
                        <a:ea typeface="Calibri"/>
                        <a:cs typeface="Times New Roman"/>
                      </a:endParaRPr>
                    </a:p>
                  </a:txBody>
                  <a:tcPr marL="14211" marR="14211" marT="0" marB="0" anchor="ctr"/>
                </a:tc>
              </a:tr>
              <a:tr h="865035">
                <a:tc>
                  <a:txBody>
                    <a:bodyPr/>
                    <a:lstStyle/>
                    <a:p>
                      <a:pPr algn="ctr" fontAlgn="b"/>
                      <a:r>
                        <a:rPr lang="es-CO" sz="1000" b="1" i="0" u="none" strike="noStrike" dirty="0">
                          <a:effectLst/>
                          <a:latin typeface="Arial"/>
                        </a:rPr>
                        <a:t>ENERO </a:t>
                      </a:r>
                    </a:p>
                  </a:txBody>
                  <a:tcPr marL="0" marR="0" marT="0" marB="0" anchor="ctr"/>
                </a:tc>
                <a:tc>
                  <a:txBody>
                    <a:bodyPr/>
                    <a:lstStyle/>
                    <a:p>
                      <a:pPr algn="ctr" fontAlgn="b"/>
                      <a:r>
                        <a:rPr lang="es-CO" sz="1000" b="0" i="0" u="none" strike="noStrike">
                          <a:effectLst/>
                          <a:latin typeface="Arial"/>
                        </a:rPr>
                        <a:t>95%</a:t>
                      </a:r>
                    </a:p>
                  </a:txBody>
                  <a:tcPr marL="0" marR="0" marT="0" marB="0" anchor="ctr"/>
                </a:tc>
                <a:tc>
                  <a:txBody>
                    <a:bodyPr/>
                    <a:lstStyle/>
                    <a:p>
                      <a:pPr algn="ctr" fontAlgn="b"/>
                      <a:r>
                        <a:rPr lang="es-CO" sz="1000" b="0" i="0" u="none" strike="noStrike">
                          <a:effectLst/>
                          <a:latin typeface="Arial"/>
                        </a:rPr>
                        <a:t>99%</a:t>
                      </a:r>
                    </a:p>
                  </a:txBody>
                  <a:tcPr marL="0" marR="0" marT="0" marB="0" anchor="ctr"/>
                </a:tc>
                <a:tc>
                  <a:txBody>
                    <a:bodyPr/>
                    <a:lstStyle/>
                    <a:p>
                      <a:pPr algn="ctr" fontAlgn="b"/>
                      <a:r>
                        <a:rPr lang="es-CO" sz="1000" b="0" i="0" u="none" strike="noStrike">
                          <a:effectLst/>
                          <a:latin typeface="Arial"/>
                        </a:rPr>
                        <a:t>105%</a:t>
                      </a:r>
                    </a:p>
                  </a:txBody>
                  <a:tcPr marL="0" marR="0" marT="0" marB="0" anchor="ctr"/>
                </a:tc>
                <a:tc>
                  <a:txBody>
                    <a:bodyPr/>
                    <a:lstStyle/>
                    <a:p>
                      <a:pPr algn="ctr" fontAlgn="t"/>
                      <a:r>
                        <a:rPr lang="es-CO" sz="1000" b="0" i="0" u="none" strike="noStrike">
                          <a:effectLst/>
                          <a:latin typeface="Arial"/>
                        </a:rPr>
                        <a:t>BUENO: La mayoria de los requerimientos fueron contestados, pero no todos los requerimientos se le dio respuesta oportuna</a:t>
                      </a:r>
                    </a:p>
                  </a:txBody>
                  <a:tcPr marL="0" marR="0" marT="0" marB="0" anchor="ctr"/>
                </a:tc>
                <a:tc gridSpan="2">
                  <a:txBody>
                    <a:bodyPr/>
                    <a:lstStyle/>
                    <a:p>
                      <a:pPr algn="ctr" fontAlgn="t"/>
                      <a:r>
                        <a:rPr lang="es-CO" sz="1000" b="0" i="0" u="none" strike="noStrike" dirty="0">
                          <a:effectLst/>
                          <a:latin typeface="Arial"/>
                        </a:rPr>
                        <a:t>seguir </a:t>
                      </a:r>
                      <a:r>
                        <a:rPr lang="es-CO" sz="1000" b="0" i="0" u="none" strike="noStrike" dirty="0" smtClean="0">
                          <a:effectLst/>
                          <a:latin typeface="Arial"/>
                        </a:rPr>
                        <a:t>trabajando </a:t>
                      </a:r>
                      <a:r>
                        <a:rPr lang="es-CO" sz="1000" b="0" i="0" u="none" strike="noStrike" dirty="0">
                          <a:effectLst/>
                          <a:latin typeface="Arial"/>
                        </a:rPr>
                        <a:t>en equipo y con alto compromiso para dar las respuesta oportuna,. </a:t>
                      </a:r>
                    </a:p>
                  </a:txBody>
                  <a:tcPr marL="0" marR="0" marT="0" marB="0" anchor="ctr"/>
                </a:tc>
                <a:tc hMerge="1">
                  <a:txBody>
                    <a:bodyPr/>
                    <a:lstStyle/>
                    <a:p>
                      <a:endParaRPr lang="es-CO"/>
                    </a:p>
                  </a:txBody>
                  <a:tcP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a:effectLst/>
                          <a:latin typeface="Arial"/>
                        </a:rPr>
                        <a:t>18/02/2016</a:t>
                      </a:r>
                    </a:p>
                  </a:txBody>
                  <a:tcPr marL="0" marR="0" marT="0" marB="0" anchor="ctr"/>
                </a:tc>
              </a:tr>
              <a:tr h="865035">
                <a:tc>
                  <a:txBody>
                    <a:bodyPr/>
                    <a:lstStyle/>
                    <a:p>
                      <a:pPr algn="ctr" fontAlgn="b"/>
                      <a:r>
                        <a:rPr lang="es-CO" sz="1000" b="1" i="0" u="none" strike="noStrike" dirty="0">
                          <a:effectLst/>
                          <a:latin typeface="Arial"/>
                        </a:rPr>
                        <a:t>FEBRERO</a:t>
                      </a:r>
                    </a:p>
                  </a:txBody>
                  <a:tcPr marL="0" marR="0" marT="0" marB="0" anchor="ctr"/>
                </a:tc>
                <a:tc>
                  <a:txBody>
                    <a:bodyPr/>
                    <a:lstStyle/>
                    <a:p>
                      <a:pPr algn="ctr" fontAlgn="b"/>
                      <a:r>
                        <a:rPr lang="es-CO" sz="1000" b="0" i="0" u="none" strike="noStrike">
                          <a:effectLst/>
                          <a:latin typeface="Arial"/>
                        </a:rPr>
                        <a:t>95%</a:t>
                      </a:r>
                    </a:p>
                  </a:txBody>
                  <a:tcPr marL="0" marR="0" marT="0" marB="0" anchor="ctr"/>
                </a:tc>
                <a:tc>
                  <a:txBody>
                    <a:bodyPr/>
                    <a:lstStyle/>
                    <a:p>
                      <a:pPr algn="ctr" fontAlgn="b"/>
                      <a:r>
                        <a:rPr lang="es-CO" sz="1000" b="0" i="0" u="none" strike="noStrike">
                          <a:effectLst/>
                          <a:latin typeface="Arial"/>
                        </a:rPr>
                        <a:t>96%</a:t>
                      </a:r>
                    </a:p>
                  </a:txBody>
                  <a:tcPr marL="0" marR="0" marT="0" marB="0" anchor="ctr"/>
                </a:tc>
                <a:tc>
                  <a:txBody>
                    <a:bodyPr/>
                    <a:lstStyle/>
                    <a:p>
                      <a:pPr algn="ctr" fontAlgn="b"/>
                      <a:r>
                        <a:rPr lang="es-CO" sz="1000" b="0" i="0" u="none" strike="noStrike">
                          <a:effectLst/>
                          <a:latin typeface="Arial"/>
                        </a:rPr>
                        <a:t>101%</a:t>
                      </a:r>
                    </a:p>
                  </a:txBody>
                  <a:tcPr marL="0" marR="0" marT="0" marB="0" anchor="ctr"/>
                </a:tc>
                <a:tc>
                  <a:txBody>
                    <a:bodyPr/>
                    <a:lstStyle/>
                    <a:p>
                      <a:pPr algn="ctr" fontAlgn="t"/>
                      <a:r>
                        <a:rPr lang="es-CO" sz="1000" b="0" i="0" u="none" strike="noStrike">
                          <a:effectLst/>
                          <a:latin typeface="Arial"/>
                        </a:rPr>
                        <a:t>BUENO: La mayoria de los requerimientos fueron contestados, pero no todos los requerimientos se le dio respuesta oportuna</a:t>
                      </a:r>
                    </a:p>
                  </a:txBody>
                  <a:tcPr marL="0" marR="0" marT="0" marB="0" anchor="ctr"/>
                </a:tc>
                <a:tc gridSpan="2">
                  <a:txBody>
                    <a:bodyPr/>
                    <a:lstStyle/>
                    <a:p>
                      <a:pPr algn="ctr" fontAlgn="t"/>
                      <a:r>
                        <a:rPr lang="es-CO" sz="1000" b="0" i="0" u="none" strike="noStrike" dirty="0">
                          <a:effectLst/>
                          <a:latin typeface="Arial"/>
                        </a:rPr>
                        <a:t>seguir </a:t>
                      </a:r>
                      <a:r>
                        <a:rPr lang="es-CO" sz="1000" b="0" i="0" u="none" strike="noStrike" dirty="0" smtClean="0">
                          <a:effectLst/>
                          <a:latin typeface="Arial"/>
                        </a:rPr>
                        <a:t>trabajando </a:t>
                      </a:r>
                      <a:r>
                        <a:rPr lang="es-CO" sz="1000" b="0" i="0" u="none" strike="noStrike" dirty="0">
                          <a:effectLst/>
                          <a:latin typeface="Arial"/>
                        </a:rPr>
                        <a:t>en equipo y con alto compromiso para dar las respuesta oportuna </a:t>
                      </a:r>
                    </a:p>
                  </a:txBody>
                  <a:tcPr marL="0" marR="0" marT="0" marB="0" anchor="ctr"/>
                </a:tc>
                <a:tc hMerge="1">
                  <a:txBody>
                    <a:bodyPr/>
                    <a:lstStyle/>
                    <a:p>
                      <a:endParaRPr lang="es-CO"/>
                    </a:p>
                  </a:txBody>
                  <a:tcP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a:effectLst/>
                          <a:latin typeface="Arial"/>
                        </a:rPr>
                        <a:t>18/03/2016</a:t>
                      </a:r>
                    </a:p>
                  </a:txBody>
                  <a:tcPr marL="0" marR="0" marT="0" marB="0" anchor="ctr"/>
                </a:tc>
              </a:tr>
              <a:tr h="865035">
                <a:tc>
                  <a:txBody>
                    <a:bodyPr/>
                    <a:lstStyle/>
                    <a:p>
                      <a:pPr algn="ctr" fontAlgn="b"/>
                      <a:r>
                        <a:rPr lang="es-CO" sz="1000" b="1" i="0" u="none" strike="noStrike" dirty="0">
                          <a:effectLst/>
                          <a:latin typeface="Arial"/>
                        </a:rPr>
                        <a:t>MARZO</a:t>
                      </a:r>
                    </a:p>
                  </a:txBody>
                  <a:tcPr marL="0" marR="0" marT="0" marB="0" anchor="ctr"/>
                </a:tc>
                <a:tc>
                  <a:txBody>
                    <a:bodyPr/>
                    <a:lstStyle/>
                    <a:p>
                      <a:pPr algn="ctr" fontAlgn="b"/>
                      <a:r>
                        <a:rPr lang="es-CO" sz="1000" b="0" i="0" u="none" strike="noStrike">
                          <a:effectLst/>
                          <a:latin typeface="Arial"/>
                        </a:rPr>
                        <a:t>95%</a:t>
                      </a:r>
                    </a:p>
                  </a:txBody>
                  <a:tcPr marL="0" marR="0" marT="0" marB="0" anchor="ctr"/>
                </a:tc>
                <a:tc>
                  <a:txBody>
                    <a:bodyPr/>
                    <a:lstStyle/>
                    <a:p>
                      <a:pPr algn="ctr" fontAlgn="b"/>
                      <a:r>
                        <a:rPr lang="es-CO" sz="1000" b="0" i="0" u="none" strike="noStrike">
                          <a:effectLst/>
                          <a:latin typeface="Arial"/>
                        </a:rPr>
                        <a:t>95%</a:t>
                      </a:r>
                    </a:p>
                  </a:txBody>
                  <a:tcPr marL="0" marR="0" marT="0" marB="0" anchor="ctr"/>
                </a:tc>
                <a:tc>
                  <a:txBody>
                    <a:bodyPr/>
                    <a:lstStyle/>
                    <a:p>
                      <a:pPr algn="ctr" fontAlgn="b"/>
                      <a:r>
                        <a:rPr lang="es-CO" sz="1000" b="0" i="0" u="none" strike="noStrike">
                          <a:effectLst/>
                          <a:latin typeface="Arial"/>
                        </a:rPr>
                        <a:t>100%</a:t>
                      </a:r>
                    </a:p>
                  </a:txBody>
                  <a:tcPr marL="0" marR="0" marT="0" marB="0" anchor="ctr"/>
                </a:tc>
                <a:tc>
                  <a:txBody>
                    <a:bodyPr/>
                    <a:lstStyle/>
                    <a:p>
                      <a:pPr algn="ctr" fontAlgn="t"/>
                      <a:r>
                        <a:rPr lang="es-CO" sz="1000" b="0" i="0" u="none" strike="noStrike">
                          <a:effectLst/>
                          <a:latin typeface="Arial"/>
                        </a:rPr>
                        <a:t>BUENO: La mayoria de los requerimientos fueron contestados, pero no todos los requerimientos se le dio respuesta oportuna</a:t>
                      </a:r>
                    </a:p>
                  </a:txBody>
                  <a:tcPr marL="0" marR="0" marT="0" marB="0" anchor="ctr"/>
                </a:tc>
                <a:tc gridSpan="2">
                  <a:txBody>
                    <a:bodyPr/>
                    <a:lstStyle/>
                    <a:p>
                      <a:pPr algn="ctr" fontAlgn="t"/>
                      <a:r>
                        <a:rPr lang="es-CO" sz="1000" b="0" i="0" u="none" strike="noStrike">
                          <a:effectLst/>
                          <a:latin typeface="Arial"/>
                        </a:rPr>
                        <a:t>seguir tabajando en equipo y con alto compromiso para dar las respuesta oportuna </a:t>
                      </a:r>
                    </a:p>
                  </a:txBody>
                  <a:tcPr marL="0" marR="0" marT="0" marB="0" anchor="ctr"/>
                </a:tc>
                <a:tc hMerge="1">
                  <a:txBody>
                    <a:bodyPr/>
                    <a:lstStyle/>
                    <a:p>
                      <a:endParaRPr lang="es-CO"/>
                    </a:p>
                  </a:txBody>
                  <a:tcP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dirty="0">
                          <a:effectLst/>
                          <a:latin typeface="Arial"/>
                        </a:rPr>
                        <a:t>18/04/2016</a:t>
                      </a:r>
                    </a:p>
                  </a:txBody>
                  <a:tcPr marL="0" marR="0" marT="0" marB="0" anchor="ctr"/>
                </a:tc>
              </a:tr>
            </a:tbl>
          </a:graphicData>
        </a:graphic>
      </p:graphicFrame>
    </p:spTree>
    <p:extLst>
      <p:ext uri="{BB962C8B-B14F-4D97-AF65-F5344CB8AC3E}">
        <p14:creationId xmlns:p14="http://schemas.microsoft.com/office/powerpoint/2010/main" val="4798419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90" y="1052736"/>
            <a:ext cx="7603142" cy="4575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2018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2060848"/>
            <a:ext cx="7117180" cy="1470025"/>
          </a:xfrm>
        </p:spPr>
        <p:txBody>
          <a:bodyPr/>
          <a:lstStyle/>
          <a:p>
            <a:pPr algn="ctr"/>
            <a:r>
              <a:rPr lang="es-CO" sz="4800" dirty="0" smtClean="0"/>
              <a:t>2. QUEJAS</a:t>
            </a:r>
            <a:endParaRPr lang="es-CO" sz="4800" dirty="0"/>
          </a:p>
        </p:txBody>
      </p:sp>
    </p:spTree>
    <p:extLst>
      <p:ext uri="{BB962C8B-B14F-4D97-AF65-F5344CB8AC3E}">
        <p14:creationId xmlns:p14="http://schemas.microsoft.com/office/powerpoint/2010/main" val="36988354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710511083"/>
              </p:ext>
            </p:extLst>
          </p:nvPr>
        </p:nvGraphicFramePr>
        <p:xfrm>
          <a:off x="179512" y="548680"/>
          <a:ext cx="8784979" cy="3634586"/>
        </p:xfrm>
        <a:graphic>
          <a:graphicData uri="http://schemas.openxmlformats.org/drawingml/2006/table">
            <a:tbl>
              <a:tblPr firstRow="1" firstCol="1" bandRow="1">
                <a:tableStyleId>{5C22544A-7EE6-4342-B048-85BDC9FD1C3A}</a:tableStyleId>
              </a:tblPr>
              <a:tblGrid>
                <a:gridCol w="891354"/>
                <a:gridCol w="891354"/>
                <a:gridCol w="534129"/>
                <a:gridCol w="467578"/>
                <a:gridCol w="960001"/>
                <a:gridCol w="1779474"/>
                <a:gridCol w="1349828"/>
                <a:gridCol w="956199"/>
                <a:gridCol w="955062"/>
              </a:tblGrid>
              <a:tr h="173542">
                <a:tc rowSpan="3" gridSpan="2">
                  <a:txBody>
                    <a:bodyPr/>
                    <a:lstStyle/>
                    <a:p>
                      <a:pPr algn="ctr"/>
                      <a:r>
                        <a:rPr lang="es-CO" sz="1000" dirty="0" smtClean="0"/>
                        <a:t>2015</a:t>
                      </a:r>
                    </a:p>
                    <a:p>
                      <a:pPr algn="ctr"/>
                      <a:r>
                        <a:rPr lang="es-CO" sz="1000" dirty="0" smtClean="0"/>
                        <a:t>Ultimo</a:t>
                      </a:r>
                      <a:r>
                        <a:rPr lang="es-CO" sz="1000" baseline="0" dirty="0" smtClean="0"/>
                        <a:t> Trimestre </a:t>
                      </a:r>
                      <a:r>
                        <a:rPr lang="es-CO" sz="1000" baseline="0" smtClean="0"/>
                        <a:t>(Quejas</a:t>
                      </a:r>
                      <a:endParaRPr lang="es-CO" sz="1000" dirty="0"/>
                    </a:p>
                  </a:txBody>
                  <a:tcPr marL="14211" marR="14211" marT="0" marB="0" anchor="ctr"/>
                </a:tc>
                <a:tc rowSpan="3" hMerge="1">
                  <a:txBody>
                    <a:bodyPr/>
                    <a:lstStyle/>
                    <a:p>
                      <a:endParaRPr lang="es-CO" dirty="0"/>
                    </a:p>
                  </a:txBody>
                  <a:tcPr marL="14211" marR="14211" marT="0" marB="0" anchor="ctr"/>
                </a:tc>
                <a:tc gridSpan="7">
                  <a:txBody>
                    <a:bodyPr/>
                    <a:lstStyle/>
                    <a:p>
                      <a:pPr algn="ctr"/>
                      <a:r>
                        <a:rPr lang="es-CO" sz="1200" dirty="0" smtClean="0"/>
                        <a:t>SECRETARÍA DE EDUCACIÓN MUNICIPAL DE SANTA CRUZ DE LORICA</a:t>
                      </a:r>
                      <a:endParaRPr lang="es-CO" sz="1200" dirty="0"/>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gridSpan="2" vMerge="1">
                  <a:txBody>
                    <a:bodyPr/>
                    <a:lstStyle/>
                    <a:p>
                      <a:endParaRPr lang="es-CO"/>
                    </a:p>
                  </a:txBody>
                  <a:tcPr/>
                </a:tc>
                <a:tc hMerge="1" vMerge="1">
                  <a:txBody>
                    <a:bodyPr/>
                    <a:lstStyle/>
                    <a:p>
                      <a:endParaRPr lang="es-CO"/>
                    </a:p>
                  </a:txBody>
                  <a:tcPr/>
                </a:tc>
                <a:tc gridSpan="7">
                  <a:txBody>
                    <a:bodyPr/>
                    <a:lstStyle/>
                    <a:p>
                      <a:pPr algn="ctr">
                        <a:lnSpc>
                          <a:spcPct val="115000"/>
                        </a:lnSpc>
                        <a:spcAft>
                          <a:spcPts val="0"/>
                        </a:spcAft>
                      </a:pPr>
                      <a:r>
                        <a:rPr lang="es-CO" sz="1200" dirty="0">
                          <a:effectLst/>
                        </a:rPr>
                        <a:t>PROCESO E01. GESTIONAR SOLICITUDES Y CORRESPONDENCIA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gridSpan="2" vMerge="1">
                  <a:txBody>
                    <a:bodyPr/>
                    <a:lstStyle/>
                    <a:p>
                      <a:endParaRPr lang="es-CO"/>
                    </a:p>
                  </a:txBody>
                  <a:tcPr/>
                </a:tc>
                <a:tc hMerge="1" vMerge="1">
                  <a:txBody>
                    <a:bodyPr/>
                    <a:lstStyle/>
                    <a:p>
                      <a:endParaRPr lang="es-CO"/>
                    </a:p>
                  </a:txBody>
                  <a:tcPr/>
                </a:tc>
                <a:tc gridSpan="7">
                  <a:txBody>
                    <a:bodyPr/>
                    <a:lstStyle/>
                    <a:p>
                      <a:pPr algn="ctr">
                        <a:lnSpc>
                          <a:spcPct val="115000"/>
                        </a:lnSpc>
                        <a:spcAft>
                          <a:spcPts val="0"/>
                        </a:spcAft>
                      </a:pPr>
                      <a:r>
                        <a:rPr lang="es-CO" sz="1200" dirty="0">
                          <a:effectLst/>
                        </a:rPr>
                        <a:t>HOJA DE VIDA DE INDICADORES POR PROCESO</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7882">
                <a:tc gridSpan="9">
                  <a:txBody>
                    <a:bodyPr/>
                    <a:lstStyle/>
                    <a:p>
                      <a:pPr algn="ctr">
                        <a:lnSpc>
                          <a:spcPct val="115000"/>
                        </a:lnSpc>
                        <a:spcAft>
                          <a:spcPts val="0"/>
                        </a:spcAft>
                      </a:pPr>
                      <a:r>
                        <a:rPr lang="es-CO" sz="1200" dirty="0">
                          <a:effectLst/>
                        </a:rPr>
                        <a:t>SEGUIMIENTO AL INDICADOR</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dirty="0"/>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8157">
                <a:tc>
                  <a:txBody>
                    <a:bodyPr/>
                    <a:lstStyle/>
                    <a:p>
                      <a:pPr algn="ctr" fontAlgn="ctr"/>
                      <a:r>
                        <a:rPr lang="es-CO" sz="1000" b="1" u="none" strike="noStrike" dirty="0">
                          <a:effectLst/>
                        </a:rPr>
                        <a:t>Fecha</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Meta (Quejas)</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Logro</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 Logro</a:t>
                      </a:r>
                      <a:endParaRPr lang="es-CO" sz="1000" b="1" i="0" u="none" strike="noStrike" dirty="0">
                        <a:effectLst/>
                        <a:latin typeface="Arial"/>
                      </a:endParaRPr>
                    </a:p>
                  </a:txBody>
                  <a:tcPr marL="0" marR="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000" b="1" u="none" strike="noStrike" dirty="0" smtClean="0">
                          <a:effectLst/>
                        </a:rPr>
                        <a:t>Observaciones del Resultado</a:t>
                      </a:r>
                      <a:endParaRPr lang="es-CO" sz="1000" b="1" i="0" u="none" strike="noStrike" dirty="0" smtClean="0">
                        <a:effectLst/>
                        <a:latin typeface="Arial"/>
                      </a:endParaRPr>
                    </a:p>
                  </a:txBody>
                  <a:tcPr marL="0" marR="0" marT="0" marB="0" anchor="ctr"/>
                </a:tc>
                <a:tc>
                  <a:txBody>
                    <a:bodyPr/>
                    <a:lstStyle/>
                    <a:p>
                      <a:pPr algn="ctr" fontAlgn="ctr"/>
                      <a:r>
                        <a:rPr lang="es-CO" sz="1000" b="1" u="none" strike="noStrike" dirty="0">
                          <a:effectLst/>
                        </a:rPr>
                        <a:t>Acciones de </a:t>
                      </a:r>
                      <a:r>
                        <a:rPr lang="es-CO" sz="1000" b="1" u="none" strike="noStrike" dirty="0" smtClean="0">
                          <a:effectLst/>
                        </a:rPr>
                        <a:t>correctivas </a:t>
                      </a:r>
                      <a:r>
                        <a:rPr lang="es-CO" sz="1000" b="1" u="none" strike="noStrike" dirty="0">
                          <a:effectLst/>
                        </a:rPr>
                        <a:t>requeridas</a:t>
                      </a:r>
                      <a:endParaRPr lang="es-CO" sz="1000" b="1" i="0" u="none" strike="noStrike" dirty="0">
                        <a:effectLst/>
                        <a:latin typeface="Arial"/>
                      </a:endParaRPr>
                    </a:p>
                  </a:txBody>
                  <a:tcPr marL="0" marR="0" marT="0" marB="0" anchor="ctr"/>
                </a:tc>
                <a:tc>
                  <a:txBody>
                    <a:bodyPr/>
                    <a:lstStyle/>
                    <a:p>
                      <a:pPr algn="ctr">
                        <a:lnSpc>
                          <a:spcPct val="115000"/>
                        </a:lnSpc>
                        <a:spcAft>
                          <a:spcPts val="0"/>
                        </a:spcAft>
                      </a:pPr>
                      <a:r>
                        <a:rPr lang="es-CO" sz="1000" b="1" dirty="0">
                          <a:effectLst/>
                        </a:rPr>
                        <a:t>Responsable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Fecha Limite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Estado Acciones</a:t>
                      </a:r>
                      <a:endParaRPr lang="es-CO" sz="1000" b="1" dirty="0">
                        <a:effectLst/>
                        <a:latin typeface="Calibri"/>
                        <a:ea typeface="Calibri"/>
                        <a:cs typeface="Times New Roman"/>
                      </a:endParaRPr>
                    </a:p>
                  </a:txBody>
                  <a:tcPr marL="14211" marR="14211" marT="0" marB="0" anchor="ctr"/>
                </a:tc>
              </a:tr>
              <a:tr h="398157">
                <a:tc>
                  <a:txBody>
                    <a:bodyPr/>
                    <a:lstStyle/>
                    <a:p>
                      <a:pPr algn="ctr" fontAlgn="ctr"/>
                      <a:r>
                        <a:rPr lang="es-CO" sz="1000" b="1" i="0" u="none" strike="noStrike" dirty="0">
                          <a:effectLst/>
                          <a:latin typeface="Arial"/>
                        </a:rPr>
                        <a:t>OCTUBRE</a:t>
                      </a:r>
                    </a:p>
                  </a:txBody>
                  <a:tcPr marL="0" marR="0" marT="0" marB="0" anchor="ctr"/>
                </a:tc>
                <a:tc>
                  <a:txBody>
                    <a:bodyPr/>
                    <a:lstStyle/>
                    <a:p>
                      <a:pPr algn="ctr" fontAlgn="ctr"/>
                      <a:r>
                        <a:rPr lang="es-CO" sz="1000" b="0" i="0" u="none" strike="noStrike" dirty="0">
                          <a:effectLst/>
                          <a:latin typeface="Arial"/>
                        </a:rPr>
                        <a:t>-100%</a:t>
                      </a:r>
                    </a:p>
                  </a:txBody>
                  <a:tcPr marL="0" marR="0" marT="0" marB="0" anchor="ctr"/>
                </a:tc>
                <a:tc>
                  <a:txBody>
                    <a:bodyPr/>
                    <a:lstStyle/>
                    <a:p>
                      <a:pPr algn="ctr" fontAlgn="ctr"/>
                      <a:r>
                        <a:rPr lang="es-CO" sz="1000" b="0" i="0" u="none" strike="noStrike" dirty="0">
                          <a:effectLst/>
                          <a:latin typeface="Arial"/>
                        </a:rPr>
                        <a:t>-50%</a:t>
                      </a:r>
                    </a:p>
                  </a:txBody>
                  <a:tcPr marL="0" marR="0" marT="0" marB="0" anchor="ctr"/>
                </a:tc>
                <a:tc>
                  <a:txBody>
                    <a:bodyPr/>
                    <a:lstStyle/>
                    <a:p>
                      <a:pPr algn="ctr" fontAlgn="ctr"/>
                      <a:r>
                        <a:rPr lang="es-CO" sz="1000" b="0" i="0" u="none" strike="noStrike" dirty="0">
                          <a:effectLst/>
                          <a:latin typeface="Arial"/>
                        </a:rPr>
                        <a:t>50%</a:t>
                      </a:r>
                    </a:p>
                  </a:txBody>
                  <a:tcPr marL="0" marR="0" marT="0" marB="0" anchor="ctr"/>
                </a:tc>
                <a:tc>
                  <a:txBody>
                    <a:bodyPr/>
                    <a:lstStyle/>
                    <a:p>
                      <a:pPr algn="ctr" fontAlgn="t"/>
                      <a:r>
                        <a:rPr lang="es-CO" sz="1000" b="0" i="0" u="none" strike="noStrike" dirty="0">
                          <a:effectLst/>
                          <a:latin typeface="Arial"/>
                        </a:rPr>
                        <a:t>REGULAR</a:t>
                      </a:r>
                    </a:p>
                  </a:txBody>
                  <a:tcPr marL="0" marR="0" marT="0" marB="0" anchor="ctr"/>
                </a:tc>
                <a:tc>
                  <a:txBody>
                    <a:bodyPr/>
                    <a:lstStyle/>
                    <a:p>
                      <a:pPr algn="ctr" fontAlgn="auto"/>
                      <a:r>
                        <a:rPr lang="es-CO" sz="1000" b="0" i="0" u="none" strike="noStrike" dirty="0">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a:effectLst/>
                          <a:latin typeface="Arial"/>
                        </a:rPr>
                        <a:t>18/11/2015</a:t>
                      </a:r>
                    </a:p>
                  </a:txBody>
                  <a:tcPr marL="0" marR="0" marT="0" marB="0" anchor="ctr"/>
                </a:tc>
                <a:tc>
                  <a:txBody>
                    <a:bodyPr/>
                    <a:lstStyle/>
                    <a:p>
                      <a:pPr algn="ctr" fontAlgn="auto"/>
                      <a:r>
                        <a:rPr lang="es-CO" sz="1000" b="0" i="0" u="none" strike="noStrike">
                          <a:effectLst/>
                          <a:latin typeface="Arial"/>
                        </a:rPr>
                        <a:t>Cumplido</a:t>
                      </a:r>
                    </a:p>
                  </a:txBody>
                  <a:tcPr marL="0" marR="0" marT="0" marB="0" anchor="ctr"/>
                </a:tc>
              </a:tr>
              <a:tr h="398157">
                <a:tc>
                  <a:txBody>
                    <a:bodyPr/>
                    <a:lstStyle/>
                    <a:p>
                      <a:pPr algn="ctr" fontAlgn="ctr"/>
                      <a:r>
                        <a:rPr lang="es-CO" sz="1000" b="1" i="0" u="none" strike="noStrike" dirty="0">
                          <a:effectLst/>
                          <a:latin typeface="Arial"/>
                        </a:rPr>
                        <a:t>NOVIEMBRE</a:t>
                      </a:r>
                    </a:p>
                  </a:txBody>
                  <a:tcPr marL="0" marR="0" marT="0" marB="0" anchor="ctr"/>
                </a:tc>
                <a:tc>
                  <a:txBody>
                    <a:bodyPr/>
                    <a:lstStyle/>
                    <a:p>
                      <a:pPr algn="ctr" fontAlgn="ctr"/>
                      <a:r>
                        <a:rPr lang="es-CO" sz="1000" b="0" i="0" u="none" strike="noStrike">
                          <a:effectLst/>
                          <a:latin typeface="Arial"/>
                        </a:rPr>
                        <a:t>-100%</a:t>
                      </a:r>
                    </a:p>
                  </a:txBody>
                  <a:tcPr marL="0" marR="0" marT="0" marB="0" anchor="ctr"/>
                </a:tc>
                <a:tc>
                  <a:txBody>
                    <a:bodyPr/>
                    <a:lstStyle/>
                    <a:p>
                      <a:pPr algn="ctr" fontAlgn="ctr"/>
                      <a:r>
                        <a:rPr lang="es-CO" sz="1000" b="0" i="0" u="none" strike="noStrike">
                          <a:effectLst/>
                          <a:latin typeface="Arial"/>
                        </a:rPr>
                        <a:t>100%</a:t>
                      </a:r>
                    </a:p>
                  </a:txBody>
                  <a:tcPr marL="0" marR="0" marT="0" marB="0" anchor="ctr"/>
                </a:tc>
                <a:tc>
                  <a:txBody>
                    <a:bodyPr/>
                    <a:lstStyle/>
                    <a:p>
                      <a:pPr algn="ctr" fontAlgn="ctr"/>
                      <a:r>
                        <a:rPr lang="es-CO" sz="1000" b="0" i="0" u="none" strike="noStrike" dirty="0">
                          <a:effectLst/>
                          <a:latin typeface="Arial"/>
                        </a:rPr>
                        <a:t>-100%</a:t>
                      </a:r>
                    </a:p>
                  </a:txBody>
                  <a:tcPr marL="0" marR="0" marT="0" marB="0" anchor="ctr"/>
                </a:tc>
                <a:tc>
                  <a:txBody>
                    <a:bodyPr/>
                    <a:lstStyle/>
                    <a:p>
                      <a:pPr algn="ctr" fontAlgn="t"/>
                      <a:r>
                        <a:rPr lang="es-CO" sz="1000" b="0" i="0" u="none" strike="noStrike" dirty="0">
                          <a:effectLst/>
                          <a:latin typeface="Arial"/>
                        </a:rPr>
                        <a:t>BUENO</a:t>
                      </a:r>
                    </a:p>
                  </a:txBody>
                  <a:tcPr marL="0" marR="0" marT="0" marB="0" anchor="ctr"/>
                </a:tc>
                <a:tc>
                  <a:txBody>
                    <a:bodyPr/>
                    <a:lstStyle/>
                    <a:p>
                      <a:pPr algn="ctr" fontAlgn="auto"/>
                      <a:r>
                        <a:rPr lang="es-CO" sz="1000" b="0" i="0" u="none" strike="noStrike" dirty="0">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dirty="0">
                          <a:effectLst/>
                          <a:latin typeface="Arial"/>
                        </a:rPr>
                        <a:t>ENDER DORIA HERNANDEZ</a:t>
                      </a:r>
                    </a:p>
                  </a:txBody>
                  <a:tcPr marL="0" marR="0" marT="0" marB="0" anchor="ctr"/>
                </a:tc>
                <a:tc>
                  <a:txBody>
                    <a:bodyPr/>
                    <a:lstStyle/>
                    <a:p>
                      <a:pPr algn="ctr" fontAlgn="auto"/>
                      <a:r>
                        <a:rPr lang="es-CO" sz="1000" b="0" i="0" u="none" strike="noStrike" dirty="0">
                          <a:effectLst/>
                          <a:latin typeface="Arial"/>
                        </a:rPr>
                        <a:t>18/12/2015</a:t>
                      </a:r>
                    </a:p>
                  </a:txBody>
                  <a:tcPr marL="0" marR="0" marT="0" marB="0" anchor="ctr"/>
                </a:tc>
                <a:tc>
                  <a:txBody>
                    <a:bodyPr/>
                    <a:lstStyle/>
                    <a:p>
                      <a:pPr algn="ctr" fontAlgn="auto"/>
                      <a:r>
                        <a:rPr lang="es-CO" sz="1000" b="0" i="0" u="none" strike="noStrike">
                          <a:effectLst/>
                          <a:latin typeface="Arial"/>
                        </a:rPr>
                        <a:t>Cumplido</a:t>
                      </a:r>
                    </a:p>
                  </a:txBody>
                  <a:tcPr marL="0" marR="0" marT="0" marB="0" anchor="ctr"/>
                </a:tc>
              </a:tr>
              <a:tr h="398157">
                <a:tc>
                  <a:txBody>
                    <a:bodyPr/>
                    <a:lstStyle/>
                    <a:p>
                      <a:pPr algn="ctr" fontAlgn="ctr"/>
                      <a:r>
                        <a:rPr lang="es-CO" sz="1000" b="1" i="0" u="none" strike="noStrike" dirty="0">
                          <a:effectLst/>
                          <a:latin typeface="Arial"/>
                        </a:rPr>
                        <a:t>DICIEMBRE</a:t>
                      </a:r>
                    </a:p>
                  </a:txBody>
                  <a:tcPr marL="0" marR="0" marT="0" marB="0" anchor="ctr"/>
                </a:tc>
                <a:tc>
                  <a:txBody>
                    <a:bodyPr/>
                    <a:lstStyle/>
                    <a:p>
                      <a:pPr algn="ctr" fontAlgn="ctr"/>
                      <a:r>
                        <a:rPr lang="es-CO" sz="1000" b="0" i="0" u="none" strike="noStrike">
                          <a:effectLst/>
                          <a:latin typeface="Arial"/>
                        </a:rPr>
                        <a:t>-100%</a:t>
                      </a:r>
                    </a:p>
                  </a:txBody>
                  <a:tcPr marL="0" marR="0" marT="0" marB="0" anchor="ctr"/>
                </a:tc>
                <a:tc>
                  <a:txBody>
                    <a:bodyPr/>
                    <a:lstStyle/>
                    <a:p>
                      <a:pPr algn="ctr" fontAlgn="ctr"/>
                      <a:r>
                        <a:rPr lang="es-CO" sz="1000" b="0" i="0" u="none" strike="noStrike">
                          <a:effectLst/>
                          <a:latin typeface="Arial"/>
                        </a:rPr>
                        <a:t>-50%</a:t>
                      </a:r>
                    </a:p>
                  </a:txBody>
                  <a:tcPr marL="0" marR="0" marT="0" marB="0" anchor="ctr"/>
                </a:tc>
                <a:tc>
                  <a:txBody>
                    <a:bodyPr/>
                    <a:lstStyle/>
                    <a:p>
                      <a:pPr algn="ctr" fontAlgn="ctr"/>
                      <a:r>
                        <a:rPr lang="es-CO" sz="1000" b="0" i="0" u="none" strike="noStrike" dirty="0">
                          <a:effectLst/>
                          <a:latin typeface="Arial"/>
                        </a:rPr>
                        <a:t>50%</a:t>
                      </a:r>
                    </a:p>
                  </a:txBody>
                  <a:tcPr marL="0" marR="0" marT="0" marB="0" anchor="ctr"/>
                </a:tc>
                <a:tc>
                  <a:txBody>
                    <a:bodyPr/>
                    <a:lstStyle/>
                    <a:p>
                      <a:pPr algn="ctr" fontAlgn="t"/>
                      <a:r>
                        <a:rPr lang="es-CO" sz="1000" b="0" i="0" u="none" strike="noStrike">
                          <a:effectLst/>
                          <a:latin typeface="Arial"/>
                        </a:rPr>
                        <a:t>REGULAR</a:t>
                      </a:r>
                    </a:p>
                  </a:txBody>
                  <a:tcPr marL="0" marR="0" marT="0" marB="0" anchor="ctr"/>
                </a:tc>
                <a:tc>
                  <a:txBody>
                    <a:bodyPr/>
                    <a:lstStyle/>
                    <a:p>
                      <a:pPr algn="ctr" fontAlgn="auto"/>
                      <a:r>
                        <a:rPr lang="es-CO" sz="1000" b="0" i="0" u="none" strike="noStrike">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dirty="0">
                          <a:effectLst/>
                          <a:latin typeface="Arial"/>
                        </a:rPr>
                        <a:t>ENDER DORIA HERNANDEZ</a:t>
                      </a:r>
                    </a:p>
                  </a:txBody>
                  <a:tcPr marL="0" marR="0" marT="0" marB="0" anchor="ctr"/>
                </a:tc>
                <a:tc>
                  <a:txBody>
                    <a:bodyPr/>
                    <a:lstStyle/>
                    <a:p>
                      <a:pPr algn="ctr" fontAlgn="auto"/>
                      <a:r>
                        <a:rPr lang="es-CO" sz="1000" b="0" i="0" u="none" strike="noStrike" dirty="0">
                          <a:effectLst/>
                          <a:latin typeface="Arial"/>
                        </a:rPr>
                        <a:t>18/01/2016</a:t>
                      </a:r>
                    </a:p>
                  </a:txBody>
                  <a:tcPr marL="0" marR="0" marT="0" marB="0" anchor="ctr"/>
                </a:tc>
                <a:tc>
                  <a:txBody>
                    <a:bodyPr/>
                    <a:lstStyle/>
                    <a:p>
                      <a:pPr algn="ctr" fontAlgn="auto"/>
                      <a:r>
                        <a:rPr lang="es-CO" sz="1000" b="0" i="0" u="none" strike="noStrike" dirty="0">
                          <a:effectLst/>
                          <a:latin typeface="Arial"/>
                        </a:rPr>
                        <a:t>Cumplido</a:t>
                      </a:r>
                    </a:p>
                  </a:txBody>
                  <a:tcPr marL="0" marR="0" marT="0" marB="0" anchor="ctr"/>
                </a:tc>
              </a:tr>
            </a:tbl>
          </a:graphicData>
        </a:graphic>
      </p:graphicFrame>
    </p:spTree>
    <p:extLst>
      <p:ext uri="{BB962C8B-B14F-4D97-AF65-F5344CB8AC3E}">
        <p14:creationId xmlns:p14="http://schemas.microsoft.com/office/powerpoint/2010/main" val="27672661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60167"/>
            <a:ext cx="8532440" cy="514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65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086509020"/>
              </p:ext>
            </p:extLst>
          </p:nvPr>
        </p:nvGraphicFramePr>
        <p:xfrm>
          <a:off x="179512" y="764704"/>
          <a:ext cx="8784979" cy="3634586"/>
        </p:xfrm>
        <a:graphic>
          <a:graphicData uri="http://schemas.openxmlformats.org/drawingml/2006/table">
            <a:tbl>
              <a:tblPr firstRow="1" firstCol="1" bandRow="1">
                <a:tableStyleId>{5C22544A-7EE6-4342-B048-85BDC9FD1C3A}</a:tableStyleId>
              </a:tblPr>
              <a:tblGrid>
                <a:gridCol w="891354"/>
                <a:gridCol w="891354"/>
                <a:gridCol w="534129"/>
                <a:gridCol w="467578"/>
                <a:gridCol w="960001"/>
                <a:gridCol w="1779474"/>
                <a:gridCol w="1349828"/>
                <a:gridCol w="956199"/>
                <a:gridCol w="955062"/>
              </a:tblGrid>
              <a:tr h="110872">
                <a:tc rowSpan="3" gridSpan="2">
                  <a:txBody>
                    <a:bodyPr/>
                    <a:lstStyle/>
                    <a:p>
                      <a:pPr algn="ctr"/>
                      <a:r>
                        <a:rPr lang="es-CO" sz="1000" dirty="0" smtClean="0"/>
                        <a:t>2016</a:t>
                      </a:r>
                    </a:p>
                    <a:p>
                      <a:pPr algn="ctr"/>
                      <a:r>
                        <a:rPr lang="es-CO" sz="1000" baseline="0" dirty="0" smtClean="0"/>
                        <a:t>Primer Trimestre (Quejas)</a:t>
                      </a:r>
                      <a:endParaRPr lang="es-CO" sz="1000" dirty="0"/>
                    </a:p>
                  </a:txBody>
                  <a:tcPr marL="14211" marR="14211" marT="0" marB="0" anchor="ctr"/>
                </a:tc>
                <a:tc rowSpan="3" hMerge="1">
                  <a:txBody>
                    <a:bodyPr/>
                    <a:lstStyle/>
                    <a:p>
                      <a:endParaRPr lang="es-CO" dirty="0"/>
                    </a:p>
                  </a:txBody>
                  <a:tcPr marL="14211" marR="14211" marT="0" marB="0" anchor="ctr"/>
                </a:tc>
                <a:tc gridSpan="7">
                  <a:txBody>
                    <a:bodyPr/>
                    <a:lstStyle/>
                    <a:p>
                      <a:pPr algn="ctr"/>
                      <a:r>
                        <a:rPr lang="es-CO" sz="1200" dirty="0" smtClean="0"/>
                        <a:t>SECRETARÍA DE EDUCACIÓN MUNICIPAL DE SANTA CRUZ DE LORICA</a:t>
                      </a:r>
                      <a:endParaRPr lang="es-CO" sz="1200" dirty="0"/>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gridSpan="2" vMerge="1">
                  <a:txBody>
                    <a:bodyPr/>
                    <a:lstStyle/>
                    <a:p>
                      <a:endParaRPr lang="es-CO"/>
                    </a:p>
                  </a:txBody>
                  <a:tcPr/>
                </a:tc>
                <a:tc hMerge="1" vMerge="1">
                  <a:txBody>
                    <a:bodyPr/>
                    <a:lstStyle/>
                    <a:p>
                      <a:endParaRPr lang="es-CO"/>
                    </a:p>
                  </a:txBody>
                  <a:tcPr/>
                </a:tc>
                <a:tc gridSpan="7">
                  <a:txBody>
                    <a:bodyPr/>
                    <a:lstStyle/>
                    <a:p>
                      <a:pPr algn="ctr">
                        <a:lnSpc>
                          <a:spcPct val="115000"/>
                        </a:lnSpc>
                        <a:spcAft>
                          <a:spcPts val="0"/>
                        </a:spcAft>
                      </a:pPr>
                      <a:r>
                        <a:rPr lang="es-CO" sz="1200" dirty="0">
                          <a:effectLst/>
                        </a:rPr>
                        <a:t>PROCESO E01. GESTIONAR SOLICITUDES Y CORRESPONDENCIA</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73542">
                <a:tc gridSpan="2" vMerge="1">
                  <a:txBody>
                    <a:bodyPr/>
                    <a:lstStyle/>
                    <a:p>
                      <a:endParaRPr lang="es-CO"/>
                    </a:p>
                  </a:txBody>
                  <a:tcPr/>
                </a:tc>
                <a:tc hMerge="1" vMerge="1">
                  <a:txBody>
                    <a:bodyPr/>
                    <a:lstStyle/>
                    <a:p>
                      <a:endParaRPr lang="es-CO"/>
                    </a:p>
                  </a:txBody>
                  <a:tcPr/>
                </a:tc>
                <a:tc gridSpan="7">
                  <a:txBody>
                    <a:bodyPr/>
                    <a:lstStyle/>
                    <a:p>
                      <a:pPr algn="ctr">
                        <a:lnSpc>
                          <a:spcPct val="115000"/>
                        </a:lnSpc>
                        <a:spcAft>
                          <a:spcPts val="0"/>
                        </a:spcAft>
                      </a:pPr>
                      <a:r>
                        <a:rPr lang="es-CO" sz="1200" dirty="0">
                          <a:effectLst/>
                        </a:rPr>
                        <a:t>HOJA DE VIDA DE INDICADORES POR PROCESO</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7882">
                <a:tc gridSpan="9">
                  <a:txBody>
                    <a:bodyPr/>
                    <a:lstStyle/>
                    <a:p>
                      <a:pPr algn="ctr">
                        <a:lnSpc>
                          <a:spcPct val="115000"/>
                        </a:lnSpc>
                        <a:spcAft>
                          <a:spcPts val="0"/>
                        </a:spcAft>
                      </a:pPr>
                      <a:r>
                        <a:rPr lang="es-CO" sz="1200" dirty="0">
                          <a:effectLst/>
                        </a:rPr>
                        <a:t>SEGUIMIENTO AL INDICADOR</a:t>
                      </a:r>
                      <a:endParaRPr lang="es-CO" sz="1200" dirty="0">
                        <a:effectLst/>
                        <a:latin typeface="Calibri"/>
                        <a:ea typeface="Calibri"/>
                        <a:cs typeface="Times New Roman"/>
                      </a:endParaRPr>
                    </a:p>
                  </a:txBody>
                  <a:tcPr marL="14211" marR="14211" marT="0" marB="0" anchor="ctr"/>
                </a:tc>
                <a:tc hMerge="1">
                  <a:txBody>
                    <a:bodyPr/>
                    <a:lstStyle/>
                    <a:p>
                      <a:endParaRPr lang="es-CO"/>
                    </a:p>
                  </a:txBody>
                  <a:tcPr/>
                </a:tc>
                <a:tc hMerge="1">
                  <a:txBody>
                    <a:bodyPr/>
                    <a:lstStyle/>
                    <a:p>
                      <a:endParaRPr lang="es-CO" dirty="0"/>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98157">
                <a:tc>
                  <a:txBody>
                    <a:bodyPr/>
                    <a:lstStyle/>
                    <a:p>
                      <a:pPr algn="ctr" fontAlgn="ctr"/>
                      <a:r>
                        <a:rPr lang="es-CO" sz="1000" b="1" u="none" strike="noStrike" dirty="0">
                          <a:effectLst/>
                        </a:rPr>
                        <a:t>Fecha</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Meta (Quejas)</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Logro</a:t>
                      </a:r>
                      <a:endParaRPr lang="es-CO" sz="1000" b="1" i="0" u="none" strike="noStrike" dirty="0">
                        <a:effectLst/>
                        <a:latin typeface="Arial"/>
                      </a:endParaRPr>
                    </a:p>
                  </a:txBody>
                  <a:tcPr marL="0" marR="0" marT="0" marB="0" anchor="ctr"/>
                </a:tc>
                <a:tc>
                  <a:txBody>
                    <a:bodyPr/>
                    <a:lstStyle/>
                    <a:p>
                      <a:pPr algn="ctr" fontAlgn="ctr"/>
                      <a:r>
                        <a:rPr lang="es-CO" sz="1000" b="1" u="none" strike="noStrike" dirty="0">
                          <a:effectLst/>
                        </a:rPr>
                        <a:t>% Logro</a:t>
                      </a:r>
                      <a:endParaRPr lang="es-CO" sz="1000" b="1" i="0" u="none" strike="noStrike" dirty="0">
                        <a:effectLst/>
                        <a:latin typeface="Arial"/>
                      </a:endParaRPr>
                    </a:p>
                  </a:txBody>
                  <a:tcPr marL="0" marR="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000" b="1" u="none" strike="noStrike" dirty="0" smtClean="0">
                          <a:effectLst/>
                        </a:rPr>
                        <a:t>Observaciones del Resultado</a:t>
                      </a:r>
                      <a:endParaRPr lang="es-CO" sz="1000" b="1" i="0" u="none" strike="noStrike" dirty="0" smtClean="0">
                        <a:effectLst/>
                        <a:latin typeface="Arial"/>
                      </a:endParaRPr>
                    </a:p>
                  </a:txBody>
                  <a:tcPr marL="0" marR="0" marT="0" marB="0" anchor="ctr"/>
                </a:tc>
                <a:tc>
                  <a:txBody>
                    <a:bodyPr/>
                    <a:lstStyle/>
                    <a:p>
                      <a:pPr algn="ctr" fontAlgn="ctr"/>
                      <a:r>
                        <a:rPr lang="es-CO" sz="1000" b="1" u="none" strike="noStrike" dirty="0">
                          <a:effectLst/>
                        </a:rPr>
                        <a:t>Acciones de </a:t>
                      </a:r>
                      <a:r>
                        <a:rPr lang="es-CO" sz="1000" b="1" u="none" strike="noStrike" dirty="0" smtClean="0">
                          <a:effectLst/>
                        </a:rPr>
                        <a:t>correctivas </a:t>
                      </a:r>
                      <a:r>
                        <a:rPr lang="es-CO" sz="1000" b="1" u="none" strike="noStrike" dirty="0">
                          <a:effectLst/>
                        </a:rPr>
                        <a:t>requeridas</a:t>
                      </a:r>
                      <a:endParaRPr lang="es-CO" sz="1000" b="1" i="0" u="none" strike="noStrike" dirty="0">
                        <a:effectLst/>
                        <a:latin typeface="Arial"/>
                      </a:endParaRPr>
                    </a:p>
                  </a:txBody>
                  <a:tcPr marL="0" marR="0" marT="0" marB="0" anchor="ctr"/>
                </a:tc>
                <a:tc>
                  <a:txBody>
                    <a:bodyPr/>
                    <a:lstStyle/>
                    <a:p>
                      <a:pPr algn="ctr">
                        <a:lnSpc>
                          <a:spcPct val="115000"/>
                        </a:lnSpc>
                        <a:spcAft>
                          <a:spcPts val="0"/>
                        </a:spcAft>
                      </a:pPr>
                      <a:r>
                        <a:rPr lang="es-CO" sz="1000" b="1" dirty="0">
                          <a:effectLst/>
                        </a:rPr>
                        <a:t>Responsable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Fecha Limite</a:t>
                      </a:r>
                      <a:endParaRPr lang="es-CO" sz="1000" b="1" dirty="0">
                        <a:effectLst/>
                        <a:latin typeface="Calibri"/>
                        <a:ea typeface="Calibri"/>
                        <a:cs typeface="Times New Roman"/>
                      </a:endParaRPr>
                    </a:p>
                  </a:txBody>
                  <a:tcPr marL="14211" marR="14211" marT="0" marB="0" anchor="ctr"/>
                </a:tc>
                <a:tc>
                  <a:txBody>
                    <a:bodyPr/>
                    <a:lstStyle/>
                    <a:p>
                      <a:pPr algn="ctr">
                        <a:lnSpc>
                          <a:spcPct val="115000"/>
                        </a:lnSpc>
                        <a:spcAft>
                          <a:spcPts val="0"/>
                        </a:spcAft>
                      </a:pPr>
                      <a:r>
                        <a:rPr lang="es-CO" sz="1000" b="1" dirty="0">
                          <a:effectLst/>
                        </a:rPr>
                        <a:t>Estado Acciones</a:t>
                      </a:r>
                      <a:endParaRPr lang="es-CO" sz="1000" b="1" dirty="0">
                        <a:effectLst/>
                        <a:latin typeface="Calibri"/>
                        <a:ea typeface="Calibri"/>
                        <a:cs typeface="Times New Roman"/>
                      </a:endParaRPr>
                    </a:p>
                  </a:txBody>
                  <a:tcPr marL="14211" marR="14211" marT="0" marB="0" anchor="ctr"/>
                </a:tc>
              </a:tr>
              <a:tr h="398157">
                <a:tc>
                  <a:txBody>
                    <a:bodyPr/>
                    <a:lstStyle/>
                    <a:p>
                      <a:pPr algn="ctr" fontAlgn="ctr"/>
                      <a:r>
                        <a:rPr lang="es-CO" sz="1000" b="0" i="0" u="none" strike="noStrike" dirty="0">
                          <a:effectLst/>
                          <a:latin typeface="Arial"/>
                        </a:rPr>
                        <a:t>ENERO</a:t>
                      </a:r>
                    </a:p>
                  </a:txBody>
                  <a:tcPr marL="0" marR="0" marT="0" marB="0" anchor="ctr"/>
                </a:tc>
                <a:tc>
                  <a:txBody>
                    <a:bodyPr/>
                    <a:lstStyle/>
                    <a:p>
                      <a:pPr algn="ctr" fontAlgn="ctr"/>
                      <a:r>
                        <a:rPr lang="es-CO" sz="1000" b="0" i="0" u="none" strike="noStrike" dirty="0">
                          <a:effectLst/>
                          <a:latin typeface="Arial"/>
                        </a:rPr>
                        <a:t>-100%</a:t>
                      </a:r>
                    </a:p>
                  </a:txBody>
                  <a:tcPr marL="0" marR="0" marT="0" marB="0" anchor="ctr"/>
                </a:tc>
                <a:tc>
                  <a:txBody>
                    <a:bodyPr/>
                    <a:lstStyle/>
                    <a:p>
                      <a:pPr algn="ctr" fontAlgn="ctr"/>
                      <a:r>
                        <a:rPr lang="es-CO" sz="1000" b="0" i="0" u="none" strike="noStrike">
                          <a:effectLst/>
                          <a:latin typeface="Arial"/>
                        </a:rPr>
                        <a:t>300%</a:t>
                      </a:r>
                    </a:p>
                  </a:txBody>
                  <a:tcPr marL="0" marR="0" marT="0" marB="0" anchor="ctr"/>
                </a:tc>
                <a:tc>
                  <a:txBody>
                    <a:bodyPr/>
                    <a:lstStyle/>
                    <a:p>
                      <a:pPr algn="ctr" fontAlgn="ctr"/>
                      <a:r>
                        <a:rPr lang="es-CO" sz="1000" b="0" i="0" u="none" strike="noStrike" dirty="0">
                          <a:effectLst/>
                          <a:latin typeface="Arial"/>
                        </a:rPr>
                        <a:t>-300%</a:t>
                      </a:r>
                    </a:p>
                  </a:txBody>
                  <a:tcPr marL="0" marR="0" marT="0" marB="0" anchor="ctr"/>
                </a:tc>
                <a:tc>
                  <a:txBody>
                    <a:bodyPr/>
                    <a:lstStyle/>
                    <a:p>
                      <a:pPr algn="ctr" fontAlgn="t"/>
                      <a:r>
                        <a:rPr lang="es-CO" sz="1000" b="0" i="0" u="none" strike="noStrike">
                          <a:effectLst/>
                          <a:latin typeface="Arial"/>
                        </a:rPr>
                        <a:t>REGULAR</a:t>
                      </a:r>
                    </a:p>
                  </a:txBody>
                  <a:tcPr marL="0" marR="0" marT="0" marB="0" anchor="ctr"/>
                </a:tc>
                <a:tc>
                  <a:txBody>
                    <a:bodyPr/>
                    <a:lstStyle/>
                    <a:p>
                      <a:pPr algn="ctr" fontAlgn="auto"/>
                      <a:r>
                        <a:rPr lang="es-CO" sz="1000" b="0" i="0" u="none" strike="noStrike">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a:effectLst/>
                          <a:latin typeface="Arial"/>
                        </a:rPr>
                        <a:t>18/02/2016</a:t>
                      </a:r>
                    </a:p>
                  </a:txBody>
                  <a:tcPr marL="0" marR="0" marT="0" marB="0" anchor="ctr"/>
                </a:tc>
                <a:tc>
                  <a:txBody>
                    <a:bodyPr/>
                    <a:lstStyle/>
                    <a:p>
                      <a:pPr algn="ctr" fontAlgn="auto"/>
                      <a:r>
                        <a:rPr lang="es-CO" sz="1000" b="0" i="0" u="none" strike="noStrike">
                          <a:effectLst/>
                          <a:latin typeface="Arial"/>
                        </a:rPr>
                        <a:t>Cumplido</a:t>
                      </a:r>
                    </a:p>
                  </a:txBody>
                  <a:tcPr marL="0" marR="0" marT="0" marB="0" anchor="ctr"/>
                </a:tc>
              </a:tr>
              <a:tr h="398157">
                <a:tc>
                  <a:txBody>
                    <a:bodyPr/>
                    <a:lstStyle/>
                    <a:p>
                      <a:pPr algn="ctr" fontAlgn="ctr"/>
                      <a:r>
                        <a:rPr lang="es-CO" sz="1000" b="0" i="0" u="none" strike="noStrike">
                          <a:effectLst/>
                          <a:latin typeface="Arial"/>
                        </a:rPr>
                        <a:t>FEBRERO</a:t>
                      </a:r>
                    </a:p>
                  </a:txBody>
                  <a:tcPr marL="0" marR="0" marT="0" marB="0" anchor="ctr"/>
                </a:tc>
                <a:tc>
                  <a:txBody>
                    <a:bodyPr/>
                    <a:lstStyle/>
                    <a:p>
                      <a:pPr algn="ctr" fontAlgn="ctr"/>
                      <a:r>
                        <a:rPr lang="es-CO" sz="1000" b="0" i="0" u="none" strike="noStrike">
                          <a:effectLst/>
                          <a:latin typeface="Arial"/>
                        </a:rPr>
                        <a:t>-100%</a:t>
                      </a:r>
                    </a:p>
                  </a:txBody>
                  <a:tcPr marL="0" marR="0" marT="0" marB="0" anchor="ctr"/>
                </a:tc>
                <a:tc>
                  <a:txBody>
                    <a:bodyPr/>
                    <a:lstStyle/>
                    <a:p>
                      <a:pPr algn="ctr" fontAlgn="ctr"/>
                      <a:r>
                        <a:rPr lang="es-CO" sz="1000" b="0" i="0" u="none" strike="noStrike">
                          <a:effectLst/>
                          <a:latin typeface="Arial"/>
                        </a:rPr>
                        <a:t>-50%</a:t>
                      </a:r>
                    </a:p>
                  </a:txBody>
                  <a:tcPr marL="0" marR="0" marT="0" marB="0" anchor="ctr"/>
                </a:tc>
                <a:tc>
                  <a:txBody>
                    <a:bodyPr/>
                    <a:lstStyle/>
                    <a:p>
                      <a:pPr algn="ctr" fontAlgn="ctr"/>
                      <a:r>
                        <a:rPr lang="es-CO" sz="1000" b="0" i="0" u="none" strike="noStrike">
                          <a:effectLst/>
                          <a:latin typeface="Arial"/>
                        </a:rPr>
                        <a:t>50%</a:t>
                      </a:r>
                    </a:p>
                  </a:txBody>
                  <a:tcPr marL="0" marR="0" marT="0" marB="0" anchor="ctr"/>
                </a:tc>
                <a:tc>
                  <a:txBody>
                    <a:bodyPr/>
                    <a:lstStyle/>
                    <a:p>
                      <a:pPr algn="ctr" fontAlgn="t"/>
                      <a:r>
                        <a:rPr lang="es-CO" sz="1000" b="0" i="0" u="none" strike="noStrike">
                          <a:effectLst/>
                          <a:latin typeface="Arial"/>
                        </a:rPr>
                        <a:t>REGULAR</a:t>
                      </a:r>
                    </a:p>
                  </a:txBody>
                  <a:tcPr marL="0" marR="0" marT="0" marB="0" anchor="ctr"/>
                </a:tc>
                <a:tc>
                  <a:txBody>
                    <a:bodyPr/>
                    <a:lstStyle/>
                    <a:p>
                      <a:pPr algn="ctr" fontAlgn="auto"/>
                      <a:r>
                        <a:rPr lang="es-CO" sz="1000" b="0" i="0" u="none" strike="noStrike" dirty="0">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dirty="0">
                          <a:effectLst/>
                          <a:latin typeface="Arial"/>
                        </a:rPr>
                        <a:t>ENDER DORIA HERNANDEZ</a:t>
                      </a:r>
                    </a:p>
                  </a:txBody>
                  <a:tcPr marL="0" marR="0" marT="0" marB="0" anchor="ctr"/>
                </a:tc>
                <a:tc>
                  <a:txBody>
                    <a:bodyPr/>
                    <a:lstStyle/>
                    <a:p>
                      <a:pPr algn="ctr" fontAlgn="auto"/>
                      <a:r>
                        <a:rPr lang="es-CO" sz="1000" b="0" i="0" u="none" strike="noStrike" dirty="0">
                          <a:effectLst/>
                          <a:latin typeface="Arial"/>
                        </a:rPr>
                        <a:t>18/03/2016</a:t>
                      </a:r>
                    </a:p>
                  </a:txBody>
                  <a:tcPr marL="0" marR="0" marT="0" marB="0" anchor="ctr"/>
                </a:tc>
                <a:tc>
                  <a:txBody>
                    <a:bodyPr/>
                    <a:lstStyle/>
                    <a:p>
                      <a:pPr algn="ctr" fontAlgn="auto"/>
                      <a:r>
                        <a:rPr lang="es-CO" sz="1000" b="0" i="0" u="none" strike="noStrike">
                          <a:effectLst/>
                          <a:latin typeface="Arial"/>
                        </a:rPr>
                        <a:t>Cumplido</a:t>
                      </a:r>
                    </a:p>
                  </a:txBody>
                  <a:tcPr marL="0" marR="0" marT="0" marB="0" anchor="ctr"/>
                </a:tc>
              </a:tr>
              <a:tr h="398157">
                <a:tc>
                  <a:txBody>
                    <a:bodyPr/>
                    <a:lstStyle/>
                    <a:p>
                      <a:pPr algn="ctr" fontAlgn="ctr"/>
                      <a:r>
                        <a:rPr lang="es-CO" sz="1000" b="0" i="0" u="none" strike="noStrike">
                          <a:effectLst/>
                          <a:latin typeface="Arial"/>
                        </a:rPr>
                        <a:t>MARZO</a:t>
                      </a:r>
                    </a:p>
                  </a:txBody>
                  <a:tcPr marL="0" marR="0" marT="0" marB="0" anchor="ctr"/>
                </a:tc>
                <a:tc>
                  <a:txBody>
                    <a:bodyPr/>
                    <a:lstStyle/>
                    <a:p>
                      <a:pPr algn="ctr" fontAlgn="ctr"/>
                      <a:r>
                        <a:rPr lang="es-CO" sz="1000" b="0" i="0" u="none" strike="noStrike">
                          <a:effectLst/>
                          <a:latin typeface="Arial"/>
                        </a:rPr>
                        <a:t>-100%</a:t>
                      </a:r>
                    </a:p>
                  </a:txBody>
                  <a:tcPr marL="0" marR="0" marT="0" marB="0" anchor="ctr"/>
                </a:tc>
                <a:tc>
                  <a:txBody>
                    <a:bodyPr/>
                    <a:lstStyle/>
                    <a:p>
                      <a:pPr algn="ctr" fontAlgn="ctr"/>
                      <a:r>
                        <a:rPr lang="es-CO" sz="1000" b="0" i="0" u="none" strike="noStrike">
                          <a:effectLst/>
                          <a:latin typeface="Arial"/>
                        </a:rPr>
                        <a:t>400%</a:t>
                      </a:r>
                    </a:p>
                  </a:txBody>
                  <a:tcPr marL="0" marR="0" marT="0" marB="0" anchor="ctr"/>
                </a:tc>
                <a:tc>
                  <a:txBody>
                    <a:bodyPr/>
                    <a:lstStyle/>
                    <a:p>
                      <a:pPr algn="ctr" fontAlgn="ctr"/>
                      <a:r>
                        <a:rPr lang="es-CO" sz="1000" b="0" i="0" u="none" strike="noStrike">
                          <a:effectLst/>
                          <a:latin typeface="Arial"/>
                        </a:rPr>
                        <a:t>-400%</a:t>
                      </a:r>
                    </a:p>
                  </a:txBody>
                  <a:tcPr marL="0" marR="0" marT="0" marB="0" anchor="ctr"/>
                </a:tc>
                <a:tc>
                  <a:txBody>
                    <a:bodyPr/>
                    <a:lstStyle/>
                    <a:p>
                      <a:pPr algn="ctr" fontAlgn="t"/>
                      <a:r>
                        <a:rPr lang="es-CO" sz="1000" b="0" i="0" u="none" strike="noStrike">
                          <a:effectLst/>
                          <a:latin typeface="Arial"/>
                        </a:rPr>
                        <a:t>MALO</a:t>
                      </a:r>
                    </a:p>
                  </a:txBody>
                  <a:tcPr marL="0" marR="0" marT="0" marB="0" anchor="ctr"/>
                </a:tc>
                <a:tc>
                  <a:txBody>
                    <a:bodyPr/>
                    <a:lstStyle/>
                    <a:p>
                      <a:pPr algn="ctr" fontAlgn="auto"/>
                      <a:r>
                        <a:rPr lang="es-CO" sz="1000" b="0" i="0" u="none" strike="noStrike" dirty="0">
                          <a:effectLst/>
                          <a:latin typeface="Arial"/>
                        </a:rPr>
                        <a:t>seguir trabajando en equipo, para cumplir con las solicitudes de los ciudadanos, comunidad docente y ciudadanía en general.</a:t>
                      </a:r>
                    </a:p>
                  </a:txBody>
                  <a:tcPr marL="0" marR="0" marT="0" marB="0" anchor="ctr"/>
                </a:tc>
                <a:tc>
                  <a:txBody>
                    <a:bodyPr/>
                    <a:lstStyle/>
                    <a:p>
                      <a:pPr algn="ctr" fontAlgn="t"/>
                      <a:r>
                        <a:rPr lang="es-CO" sz="1000" b="0" i="0" u="none" strike="noStrike">
                          <a:effectLst/>
                          <a:latin typeface="Arial"/>
                        </a:rPr>
                        <a:t>ENDER DORIA HERNANDEZ</a:t>
                      </a:r>
                    </a:p>
                  </a:txBody>
                  <a:tcPr marL="0" marR="0" marT="0" marB="0" anchor="ctr"/>
                </a:tc>
                <a:tc>
                  <a:txBody>
                    <a:bodyPr/>
                    <a:lstStyle/>
                    <a:p>
                      <a:pPr algn="ctr" fontAlgn="auto"/>
                      <a:r>
                        <a:rPr lang="es-CO" sz="1000" b="0" i="0" u="none" strike="noStrike" dirty="0">
                          <a:effectLst/>
                          <a:latin typeface="Arial"/>
                        </a:rPr>
                        <a:t>18/04/2016</a:t>
                      </a:r>
                    </a:p>
                  </a:txBody>
                  <a:tcPr marL="0" marR="0" marT="0" marB="0" anchor="ctr"/>
                </a:tc>
                <a:tc>
                  <a:txBody>
                    <a:bodyPr/>
                    <a:lstStyle/>
                    <a:p>
                      <a:pPr algn="ctr" fontAlgn="auto"/>
                      <a:r>
                        <a:rPr lang="es-CO" sz="1000" b="0" i="0" u="none" strike="noStrike" dirty="0">
                          <a:effectLst/>
                          <a:latin typeface="Arial"/>
                        </a:rPr>
                        <a:t>Cumplido</a:t>
                      </a:r>
                    </a:p>
                  </a:txBody>
                  <a:tcPr marL="0" marR="0" marT="0" marB="0" anchor="ctr"/>
                </a:tc>
              </a:tr>
            </a:tbl>
          </a:graphicData>
        </a:graphic>
      </p:graphicFrame>
    </p:spTree>
    <p:extLst>
      <p:ext uri="{BB962C8B-B14F-4D97-AF65-F5344CB8AC3E}">
        <p14:creationId xmlns:p14="http://schemas.microsoft.com/office/powerpoint/2010/main" val="614334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sz="2000" b="1" dirty="0" smtClean="0"/>
              <a:t>CALIFICACIÓN DEL DESEMPEÑO DE LAS SECRETARÍAS DE EDUCACIÓN EN EL USO DEL SAC</a:t>
            </a:r>
            <a:r>
              <a:rPr lang="es-CO" dirty="0"/>
              <a:t/>
            </a:r>
            <a:br>
              <a:rPr lang="es-CO" dirty="0"/>
            </a:b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dirty="0" smtClean="0"/>
              <a:t>Se hace tomando </a:t>
            </a:r>
            <a:r>
              <a:rPr lang="es-CO" dirty="0"/>
              <a:t>como base los siguientes criterios:</a:t>
            </a:r>
            <a:br>
              <a:rPr lang="es-CO" dirty="0"/>
            </a:br>
            <a:r>
              <a:rPr lang="es-CO" dirty="0"/>
              <a:t/>
            </a:r>
            <a:br>
              <a:rPr lang="es-CO" dirty="0"/>
            </a:br>
            <a:r>
              <a:rPr lang="es-CO" b="1" dirty="0"/>
              <a:t>1. Número de requerimientos radicados de acuerdo a su tipología (20%)</a:t>
            </a:r>
            <a:r>
              <a:rPr lang="es-CO" dirty="0"/>
              <a:t>, con el fin de garantizar que todos los requerimientos sean radicados en el sistema.</a:t>
            </a:r>
            <a:br>
              <a:rPr lang="es-CO" dirty="0"/>
            </a:br>
            <a:r>
              <a:rPr lang="es-CO" dirty="0"/>
              <a:t/>
            </a:r>
            <a:br>
              <a:rPr lang="es-CO" dirty="0"/>
            </a:br>
            <a:r>
              <a:rPr lang="es-CO" b="1" dirty="0"/>
              <a:t>2. Número de requerimientos finalizados (30%)</a:t>
            </a:r>
            <a:r>
              <a:rPr lang="es-CO" dirty="0"/>
              <a:t>, con el fin de promover la respuesta a los ciudadanos.</a:t>
            </a:r>
            <a:br>
              <a:rPr lang="es-CO" dirty="0"/>
            </a:br>
            <a:r>
              <a:rPr lang="es-CO" dirty="0"/>
              <a:t/>
            </a:r>
            <a:br>
              <a:rPr lang="es-CO" dirty="0"/>
            </a:br>
            <a:r>
              <a:rPr lang="es-CO" b="1" dirty="0"/>
              <a:t>3. Oportunidad de respuesta (50%)</a:t>
            </a:r>
            <a:r>
              <a:rPr lang="es-CO" dirty="0"/>
              <a:t>, con el fin de medir el cumplimiento de los plazos de los ejes temáticos.</a:t>
            </a:r>
            <a:br>
              <a:rPr lang="es-CO" dirty="0"/>
            </a:br>
            <a:r>
              <a:rPr lang="es-CO" dirty="0"/>
              <a:t/>
            </a:r>
            <a:br>
              <a:rPr lang="es-CO" dirty="0"/>
            </a:br>
            <a:r>
              <a:rPr lang="es-CO" dirty="0"/>
              <a:t>Cada Secretaría de educación debe velar por que la información suministrada al ciudadano y las respuestas dadas en el SAC cumplan con los requisitos de calidad (Completa y adecuada</a:t>
            </a:r>
            <a:r>
              <a:rPr lang="es-CO" dirty="0" smtClean="0"/>
              <a:t>).</a:t>
            </a:r>
            <a:endParaRPr lang="es-CO" dirty="0"/>
          </a:p>
        </p:txBody>
      </p:sp>
    </p:spTree>
    <p:extLst>
      <p:ext uri="{BB962C8B-B14F-4D97-AF65-F5344CB8AC3E}">
        <p14:creationId xmlns:p14="http://schemas.microsoft.com/office/powerpoint/2010/main" val="28582906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848872" cy="4714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8708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484784"/>
            <a:ext cx="7125113" cy="924475"/>
          </a:xfrm>
        </p:spPr>
        <p:txBody>
          <a:bodyPr/>
          <a:lstStyle/>
          <a:p>
            <a:pPr algn="ctr"/>
            <a:r>
              <a:rPr lang="es-CO" dirty="0" smtClean="0"/>
              <a:t>Análisis de Encuestas de Atención al Ciudadano </a:t>
            </a:r>
            <a:endParaRPr lang="es-CO" dirty="0"/>
          </a:p>
        </p:txBody>
      </p:sp>
      <p:sp>
        <p:nvSpPr>
          <p:cNvPr id="3" name="2 Marcador de contenido"/>
          <p:cNvSpPr>
            <a:spLocks noGrp="1"/>
          </p:cNvSpPr>
          <p:nvPr>
            <p:ph idx="1"/>
          </p:nvPr>
        </p:nvSpPr>
        <p:spPr/>
        <p:txBody>
          <a:bodyPr>
            <a:normAutofit/>
          </a:bodyPr>
          <a:lstStyle/>
          <a:p>
            <a:r>
              <a:rPr lang="es-CO" sz="3000" dirty="0" smtClean="0"/>
              <a:t>Ultimo Trimestre 2015</a:t>
            </a:r>
          </a:p>
          <a:p>
            <a:r>
              <a:rPr lang="es-CO" sz="3000" dirty="0" smtClean="0"/>
              <a:t>Primer Trimestre 2016</a:t>
            </a:r>
            <a:endParaRPr lang="es-CO" sz="3000" dirty="0"/>
          </a:p>
        </p:txBody>
      </p:sp>
    </p:spTree>
    <p:extLst>
      <p:ext uri="{BB962C8B-B14F-4D97-AF65-F5344CB8AC3E}">
        <p14:creationId xmlns:p14="http://schemas.microsoft.com/office/powerpoint/2010/main" val="31552922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283785334"/>
              </p:ext>
            </p:extLst>
          </p:nvPr>
        </p:nvGraphicFramePr>
        <p:xfrm>
          <a:off x="395536" y="548680"/>
          <a:ext cx="8280923" cy="6004103"/>
        </p:xfrm>
        <a:graphic>
          <a:graphicData uri="http://schemas.openxmlformats.org/drawingml/2006/table">
            <a:tbl>
              <a:tblPr firstRow="1" firstCol="1" bandRow="1">
                <a:tableStyleId>{5C22544A-7EE6-4342-B048-85BDC9FD1C3A}</a:tableStyleId>
              </a:tblPr>
              <a:tblGrid>
                <a:gridCol w="1080120"/>
                <a:gridCol w="1512168"/>
                <a:gridCol w="1137727"/>
                <a:gridCol w="1137727"/>
                <a:gridCol w="1137727"/>
                <a:gridCol w="1137727"/>
                <a:gridCol w="1137727"/>
              </a:tblGrid>
              <a:tr h="288033">
                <a:tc gridSpan="7">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CO" sz="1800" dirty="0" smtClean="0">
                          <a:effectLst/>
                          <a:latin typeface="Calibri"/>
                          <a:cs typeface="Times New Roman"/>
                        </a:rPr>
                        <a:t>Encuesta</a:t>
                      </a:r>
                      <a:r>
                        <a:rPr lang="es-CO" sz="1800" baseline="0" dirty="0" smtClean="0">
                          <a:effectLst/>
                          <a:latin typeface="Calibri"/>
                          <a:cs typeface="Times New Roman"/>
                        </a:rPr>
                        <a:t>  Ultimo Trimestre 2015</a:t>
                      </a:r>
                      <a:endParaRPr lang="es-CO" sz="1800" dirty="0" smtClean="0">
                        <a:effectLst/>
                        <a:latin typeface="Calibri"/>
                        <a:cs typeface="Times New Roman"/>
                      </a:endParaRPr>
                    </a:p>
                  </a:txBody>
                  <a:tcPr marL="37803" marR="37803" marT="0" marB="0" anchor="ctr"/>
                </a:tc>
                <a:tc hMerge="1">
                  <a:txBody>
                    <a:bodyPr/>
                    <a:lstStyle/>
                    <a:p>
                      <a:pPr>
                        <a:lnSpc>
                          <a:spcPct val="115000"/>
                        </a:lnSpc>
                      </a:pPr>
                      <a:endParaRPr lang="es-CO" sz="900" dirty="0">
                        <a:effectLst/>
                        <a:latin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r>
              <a:tr h="1063287">
                <a:tc>
                  <a:txBody>
                    <a:bodyPr/>
                    <a:lstStyle/>
                    <a:p>
                      <a:pPr algn="ctr">
                        <a:lnSpc>
                          <a:spcPct val="115000"/>
                        </a:lnSpc>
                        <a:spcAft>
                          <a:spcPts val="0"/>
                        </a:spcAft>
                      </a:pPr>
                      <a:r>
                        <a:rPr lang="es-CO" sz="1200" dirty="0">
                          <a:effectLst/>
                        </a:rPr>
                        <a:t>MES</a:t>
                      </a:r>
                      <a:endParaRPr lang="es-CO" sz="900" dirty="0">
                        <a:effectLst/>
                        <a:latin typeface="Calibri"/>
                        <a:ea typeface="Calibri"/>
                        <a:cs typeface="Times New Roman"/>
                      </a:endParaRPr>
                    </a:p>
                  </a:txBody>
                  <a:tcPr marL="37803" marR="37803" marT="0" marB="0" anchor="ctr"/>
                </a:tc>
                <a:tc>
                  <a:txBody>
                    <a:bodyPr/>
                    <a:lstStyle/>
                    <a:p>
                      <a:pPr>
                        <a:lnSpc>
                          <a:spcPct val="115000"/>
                        </a:lnSpc>
                      </a:pPr>
                      <a:endParaRPr lang="es-CO" sz="900" dirty="0">
                        <a:effectLst/>
                        <a:latin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a) </a:t>
                      </a:r>
                      <a:r>
                        <a:rPr lang="es-CO" sz="900" dirty="0" smtClean="0">
                          <a:effectLst/>
                        </a:rPr>
                        <a:t>Atención</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b) Entrega de </a:t>
                      </a:r>
                      <a:r>
                        <a:rPr lang="es-CO" sz="900" dirty="0" smtClean="0">
                          <a:effectLst/>
                        </a:rPr>
                        <a:t>información</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c) Entrega de certificados</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d) Respuestas de solicitudes</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a:effectLst/>
                        </a:rPr>
                        <a:t>e) Soluciones a problemas</a:t>
                      </a:r>
                      <a:endParaRPr lang="es-CO" sz="900">
                        <a:effectLst/>
                        <a:latin typeface="Calibri"/>
                        <a:ea typeface="Calibri"/>
                        <a:cs typeface="Times New Roman"/>
                      </a:endParaRPr>
                    </a:p>
                  </a:txBody>
                  <a:tcPr marL="37803" marR="37803" marT="0" marB="0" anchor="ctr"/>
                </a:tc>
              </a:tr>
              <a:tr h="232472">
                <a:tc rowSpan="6">
                  <a:txBody>
                    <a:bodyPr/>
                    <a:lstStyle/>
                    <a:p>
                      <a:pPr algn="ctr">
                        <a:lnSpc>
                          <a:spcPct val="115000"/>
                        </a:lnSpc>
                        <a:spcAft>
                          <a:spcPts val="0"/>
                        </a:spcAft>
                      </a:pPr>
                      <a:r>
                        <a:rPr lang="es-CO" sz="900">
                          <a:effectLst/>
                        </a:rPr>
                        <a:t>OCTUBRE</a:t>
                      </a:r>
                      <a:endParaRPr lang="es-CO" sz="9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b="1" dirty="0">
                          <a:effectLst/>
                        </a:rPr>
                        <a:t>Excelente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61,50%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30,80%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30,80%</a:t>
                      </a:r>
                      <a:endParaRPr lang="es-CO" sz="1000">
                        <a:effectLst/>
                        <a:latin typeface="Calibri"/>
                        <a:ea typeface="Calibri"/>
                        <a:cs typeface="Times New Roman"/>
                      </a:endParaRPr>
                    </a:p>
                  </a:txBody>
                  <a:tcPr marL="37803" marR="37803" marT="0" marB="0" anchor="ctr"/>
                </a:tc>
              </a:tr>
              <a:tr h="221402">
                <a:tc vMerge="1">
                  <a:txBody>
                    <a:bodyPr/>
                    <a:lstStyle/>
                    <a:p>
                      <a:endParaRPr lang="es-CO"/>
                    </a:p>
                  </a:txBody>
                  <a:tcPr/>
                </a:tc>
                <a:tc>
                  <a:txBody>
                    <a:bodyPr/>
                    <a:lstStyle/>
                    <a:p>
                      <a:pPr algn="ctr">
                        <a:lnSpc>
                          <a:spcPct val="115000"/>
                        </a:lnSpc>
                        <a:spcAft>
                          <a:spcPts val="0"/>
                        </a:spcAft>
                      </a:pPr>
                      <a:r>
                        <a:rPr lang="es-CO" sz="900" b="1" dirty="0">
                          <a:effectLst/>
                        </a:rPr>
                        <a:t>Bueno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23,10%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53,80%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46,20%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46,20%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30,80%</a:t>
                      </a:r>
                      <a:endParaRPr lang="es-CO" sz="1000">
                        <a:effectLst/>
                        <a:latin typeface="Calibri"/>
                        <a:ea typeface="Calibri"/>
                        <a:cs typeface="Times New Roman"/>
                      </a:endParaRPr>
                    </a:p>
                  </a:txBody>
                  <a:tcPr marL="37803" marR="37803" marT="0" marB="0" anchor="ctr"/>
                </a:tc>
              </a:tr>
              <a:tr h="221402">
                <a:tc vMerge="1">
                  <a:txBody>
                    <a:bodyPr/>
                    <a:lstStyle/>
                    <a:p>
                      <a:endParaRPr lang="es-CO"/>
                    </a:p>
                  </a:txBody>
                  <a:tcPr/>
                </a:tc>
                <a:tc>
                  <a:txBody>
                    <a:bodyPr/>
                    <a:lstStyle/>
                    <a:p>
                      <a:pPr algn="ctr">
                        <a:lnSpc>
                          <a:spcPct val="115000"/>
                        </a:lnSpc>
                        <a:spcAft>
                          <a:spcPts val="0"/>
                        </a:spcAft>
                      </a:pPr>
                      <a:r>
                        <a:rPr lang="es-CO" sz="900" b="1" dirty="0">
                          <a:effectLst/>
                        </a:rPr>
                        <a:t>Regular</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221402">
                <a:tc vMerge="1">
                  <a:txBody>
                    <a:bodyPr/>
                    <a:lstStyle/>
                    <a:p>
                      <a:endParaRPr lang="es-CO"/>
                    </a:p>
                  </a:txBody>
                  <a:tcPr/>
                </a:tc>
                <a:tc>
                  <a:txBody>
                    <a:bodyPr/>
                    <a:lstStyle/>
                    <a:p>
                      <a:pPr algn="ctr">
                        <a:lnSpc>
                          <a:spcPct val="115000"/>
                        </a:lnSpc>
                        <a:spcAft>
                          <a:spcPts val="0"/>
                        </a:spcAft>
                      </a:pPr>
                      <a:r>
                        <a:rPr lang="es-CO" sz="900" b="1">
                          <a:effectLst/>
                        </a:rPr>
                        <a:t>Deficiente</a:t>
                      </a:r>
                      <a:endParaRPr lang="es-CO" sz="900" b="1">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r>
              <a:tr h="221402">
                <a:tc vMerge="1">
                  <a:txBody>
                    <a:bodyPr/>
                    <a:lstStyle/>
                    <a:p>
                      <a:endParaRPr lang="es-CO"/>
                    </a:p>
                  </a:txBody>
                  <a:tcPr/>
                </a:tc>
                <a:tc>
                  <a:txBody>
                    <a:bodyPr/>
                    <a:lstStyle/>
                    <a:p>
                      <a:pPr algn="ctr">
                        <a:lnSpc>
                          <a:spcPct val="115000"/>
                        </a:lnSpc>
                        <a:spcAft>
                          <a:spcPts val="0"/>
                        </a:spcAft>
                      </a:pPr>
                      <a:r>
                        <a:rPr lang="es-CO" sz="900" b="1" dirty="0">
                          <a:effectLst/>
                        </a:rPr>
                        <a:t>Malo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416620">
                <a:tc vMerge="1">
                  <a:txBody>
                    <a:bodyPr/>
                    <a:lstStyle/>
                    <a:p>
                      <a:endParaRPr lang="es-CO"/>
                    </a:p>
                  </a:txBody>
                  <a:tcPr/>
                </a:tc>
                <a:tc>
                  <a:txBody>
                    <a:bodyPr/>
                    <a:lstStyle/>
                    <a:p>
                      <a:pPr algn="ctr">
                        <a:lnSpc>
                          <a:spcPct val="115000"/>
                        </a:lnSpc>
                        <a:spcAft>
                          <a:spcPts val="0"/>
                        </a:spcAft>
                      </a:pPr>
                      <a:r>
                        <a:rPr lang="es-CO" sz="900" b="1" dirty="0">
                          <a:effectLst/>
                        </a:rPr>
                        <a:t>porcentaje de no </a:t>
                      </a:r>
                      <a:r>
                        <a:rPr lang="es-CO" sz="900" b="1" dirty="0" smtClean="0">
                          <a:effectLst/>
                        </a:rPr>
                        <a:t>responde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15,4%</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30,80%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38,50%</a:t>
                      </a:r>
                      <a:endParaRPr lang="es-CO" sz="1000" dirty="0">
                        <a:effectLst/>
                        <a:latin typeface="Calibri"/>
                        <a:ea typeface="Calibri"/>
                        <a:cs typeface="Times New Roman"/>
                      </a:endParaRPr>
                    </a:p>
                  </a:txBody>
                  <a:tcPr marL="37803" marR="37803" marT="0" marB="0" anchor="ctr"/>
                </a:tc>
              </a:tr>
              <a:tr h="232472">
                <a:tc rowSpan="6">
                  <a:txBody>
                    <a:bodyPr/>
                    <a:lstStyle/>
                    <a:p>
                      <a:pPr algn="ctr">
                        <a:lnSpc>
                          <a:spcPct val="115000"/>
                        </a:lnSpc>
                        <a:spcAft>
                          <a:spcPts val="0"/>
                        </a:spcAft>
                      </a:pPr>
                      <a:r>
                        <a:rPr lang="es-CO" sz="900">
                          <a:effectLst/>
                        </a:rPr>
                        <a:t>NOVIEMBRE</a:t>
                      </a:r>
                      <a:endParaRPr lang="es-CO" sz="9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b="1" dirty="0">
                          <a:effectLst/>
                        </a:rPr>
                        <a:t>Excelente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7,70%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7,70%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Bueno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69,20%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15,40%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30,80%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23,10%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15,40%</a:t>
                      </a:r>
                      <a:endParaRPr lang="es-CO" sz="1000" dirty="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Regular</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a:effectLst/>
                        </a:rPr>
                        <a:t>Deficiente</a:t>
                      </a:r>
                      <a:endParaRPr lang="es-CO" sz="900" b="1">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Malo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416620">
                <a:tc vMerge="1">
                  <a:txBody>
                    <a:bodyPr/>
                    <a:lstStyle/>
                    <a:p>
                      <a:endParaRPr lang="es-CO"/>
                    </a:p>
                  </a:txBody>
                  <a:tcPr/>
                </a:tc>
                <a:tc>
                  <a:txBody>
                    <a:bodyPr/>
                    <a:lstStyle/>
                    <a:p>
                      <a:pPr algn="ctr">
                        <a:lnSpc>
                          <a:spcPct val="115000"/>
                        </a:lnSpc>
                        <a:spcAft>
                          <a:spcPts val="0"/>
                        </a:spcAft>
                      </a:pPr>
                      <a:r>
                        <a:rPr lang="es-CO" sz="900" b="1" dirty="0">
                          <a:effectLst/>
                        </a:rPr>
                        <a:t>porcentaje de no </a:t>
                      </a:r>
                      <a:r>
                        <a:rPr lang="es-CO" sz="900" b="1" dirty="0" smtClean="0">
                          <a:effectLst/>
                        </a:rPr>
                        <a:t>responde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7,70%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84,60%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61,50%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84,60%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84,60%</a:t>
                      </a:r>
                      <a:endParaRPr lang="es-CO" sz="1000">
                        <a:effectLst/>
                        <a:latin typeface="Calibri"/>
                        <a:ea typeface="Calibri"/>
                        <a:cs typeface="Times New Roman"/>
                      </a:endParaRPr>
                    </a:p>
                  </a:txBody>
                  <a:tcPr marL="37803" marR="37803" marT="0" marB="0" anchor="ctr"/>
                </a:tc>
              </a:tr>
              <a:tr h="232472">
                <a:tc rowSpan="6">
                  <a:txBody>
                    <a:bodyPr/>
                    <a:lstStyle/>
                    <a:p>
                      <a:pPr algn="ctr">
                        <a:lnSpc>
                          <a:spcPct val="115000"/>
                        </a:lnSpc>
                        <a:spcAft>
                          <a:spcPts val="0"/>
                        </a:spcAft>
                      </a:pPr>
                      <a:r>
                        <a:rPr lang="es-CO" sz="900">
                          <a:effectLst/>
                        </a:rPr>
                        <a:t>DICIEMBRE</a:t>
                      </a:r>
                      <a:endParaRPr lang="es-CO" sz="9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b="1" dirty="0">
                          <a:effectLst/>
                        </a:rPr>
                        <a:t>Excelente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85,70%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21,40%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14,30%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28,60%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7,10%</a:t>
                      </a:r>
                      <a:endParaRPr lang="es-CO" sz="100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Bueno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14,30%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50,00%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71,40%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42,90%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50,00%</a:t>
                      </a:r>
                      <a:endParaRPr lang="es-CO" sz="100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Regular</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0,o%</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Deficiente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r>
              <a:tr h="224058">
                <a:tc vMerge="1">
                  <a:txBody>
                    <a:bodyPr/>
                    <a:lstStyle/>
                    <a:p>
                      <a:endParaRPr lang="es-CO"/>
                    </a:p>
                  </a:txBody>
                  <a:tcPr/>
                </a:tc>
                <a:tc>
                  <a:txBody>
                    <a:bodyPr/>
                    <a:lstStyle/>
                    <a:p>
                      <a:pPr algn="ctr">
                        <a:lnSpc>
                          <a:spcPct val="115000"/>
                        </a:lnSpc>
                        <a:spcAft>
                          <a:spcPts val="0"/>
                        </a:spcAft>
                      </a:pPr>
                      <a:r>
                        <a:rPr lang="es-CO" sz="900" b="1" dirty="0">
                          <a:effectLst/>
                        </a:rPr>
                        <a:t>Malo</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37803" marR="37803" marT="0" marB="0" anchor="ctr"/>
                </a:tc>
              </a:tr>
              <a:tr h="416620">
                <a:tc vMerge="1">
                  <a:txBody>
                    <a:bodyPr/>
                    <a:lstStyle/>
                    <a:p>
                      <a:endParaRPr lang="es-CO"/>
                    </a:p>
                  </a:txBody>
                  <a:tcPr/>
                </a:tc>
                <a:tc>
                  <a:txBody>
                    <a:bodyPr/>
                    <a:lstStyle/>
                    <a:p>
                      <a:pPr algn="ctr">
                        <a:lnSpc>
                          <a:spcPct val="115000"/>
                        </a:lnSpc>
                        <a:spcAft>
                          <a:spcPts val="0"/>
                        </a:spcAft>
                      </a:pPr>
                      <a:r>
                        <a:rPr lang="es-CO" sz="900" b="1" dirty="0">
                          <a:effectLst/>
                        </a:rPr>
                        <a:t>porcentaje de no </a:t>
                      </a:r>
                      <a:r>
                        <a:rPr lang="es-CO" sz="900" b="1" dirty="0" smtClean="0">
                          <a:effectLst/>
                        </a:rPr>
                        <a:t>responde</a:t>
                      </a:r>
                      <a:endParaRPr lang="es-CO" sz="900" b="1"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14,30%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a:effectLst/>
                        </a:rPr>
                        <a:t>14,30%</a:t>
                      </a:r>
                      <a:endParaRPr lang="es-CO" sz="100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21,40%</a:t>
                      </a:r>
                      <a:endParaRPr lang="es-CO" sz="10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1000" dirty="0">
                          <a:effectLst/>
                        </a:rPr>
                        <a:t>28,60%</a:t>
                      </a:r>
                      <a:endParaRPr lang="es-CO" sz="1000" dirty="0">
                        <a:effectLst/>
                        <a:latin typeface="Calibri"/>
                        <a:ea typeface="Calibri"/>
                        <a:cs typeface="Times New Roman"/>
                      </a:endParaRPr>
                    </a:p>
                  </a:txBody>
                  <a:tcPr marL="37803" marR="37803" marT="0" marB="0" anchor="ctr"/>
                </a:tc>
              </a:tr>
            </a:tbl>
          </a:graphicData>
        </a:graphic>
      </p:graphicFrame>
    </p:spTree>
    <p:extLst>
      <p:ext uri="{BB962C8B-B14F-4D97-AF65-F5344CB8AC3E}">
        <p14:creationId xmlns:p14="http://schemas.microsoft.com/office/powerpoint/2010/main" val="2112834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22769154"/>
              </p:ext>
            </p:extLst>
          </p:nvPr>
        </p:nvGraphicFramePr>
        <p:xfrm>
          <a:off x="899591" y="1052736"/>
          <a:ext cx="7776865" cy="3379486"/>
        </p:xfrm>
        <a:graphic>
          <a:graphicData uri="http://schemas.openxmlformats.org/drawingml/2006/table">
            <a:tbl>
              <a:tblPr firstRow="1" firstCol="1" bandRow="1">
                <a:tableStyleId>{5C22544A-7EE6-4342-B048-85BDC9FD1C3A}</a:tableStyleId>
              </a:tblPr>
              <a:tblGrid>
                <a:gridCol w="1296145"/>
                <a:gridCol w="1296144"/>
                <a:gridCol w="1296144"/>
                <a:gridCol w="1296144"/>
                <a:gridCol w="1296144"/>
                <a:gridCol w="1296144"/>
              </a:tblGrid>
              <a:tr h="288032">
                <a:tc gridSpan="6">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CO" sz="1800" dirty="0" smtClean="0">
                          <a:effectLst/>
                          <a:latin typeface="Calibri"/>
                          <a:cs typeface="Times New Roman"/>
                        </a:rPr>
                        <a:t>Consolidado de  Encuesta</a:t>
                      </a:r>
                      <a:r>
                        <a:rPr lang="es-CO" sz="1800" baseline="0" dirty="0" smtClean="0">
                          <a:effectLst/>
                          <a:latin typeface="Calibri"/>
                          <a:cs typeface="Times New Roman"/>
                        </a:rPr>
                        <a:t> Ultimo Trimestre 2015</a:t>
                      </a:r>
                      <a:endParaRPr lang="es-CO" sz="1100" dirty="0">
                        <a:effectLst/>
                        <a:latin typeface="Calibri"/>
                        <a:cs typeface="Times New Roman"/>
                      </a:endParaRPr>
                    </a:p>
                  </a:txBody>
                  <a:tcPr marL="44450" marR="44450" marT="0" marB="0" anchor="ctr"/>
                </a:tc>
                <a:tc hMerge="1">
                  <a:txBody>
                    <a:bodyPr/>
                    <a:lstStyle/>
                    <a:p>
                      <a:pPr algn="ct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r>
              <a:tr h="489827">
                <a:tc>
                  <a:txBody>
                    <a:bodyPr/>
                    <a:lstStyle/>
                    <a:p>
                      <a:pPr algn="ctr">
                        <a:lnSpc>
                          <a:spcPct val="115000"/>
                        </a:lnSpc>
                      </a:pPr>
                      <a:endParaRPr lang="es-CO" sz="1100" dirty="0">
                        <a:effectLst/>
                        <a:latin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a) </a:t>
                      </a:r>
                      <a:r>
                        <a:rPr lang="es-CO" sz="1000" dirty="0" smtClean="0">
                          <a:effectLst/>
                        </a:rPr>
                        <a:t>Atención</a:t>
                      </a:r>
                      <a:endParaRPr lang="es-CO"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b) Entrega de informacion</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c) Entrega de certificados</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d) Respuestas de solicitudes</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e) Soluciones a problemas</a:t>
                      </a:r>
                      <a:endParaRPr lang="es-CO" sz="1100">
                        <a:effectLst/>
                        <a:latin typeface="Calibri"/>
                        <a:ea typeface="Calibri"/>
                        <a:cs typeface="Times New Roman"/>
                      </a:endParaRPr>
                    </a:p>
                  </a:txBody>
                  <a:tcPr marL="44450" marR="44450" marT="0" marB="0" anchor="ctr"/>
                </a:tc>
              </a:tr>
              <a:tr h="395856">
                <a:tc>
                  <a:txBody>
                    <a:bodyPr/>
                    <a:lstStyle/>
                    <a:p>
                      <a:pPr algn="ctr">
                        <a:lnSpc>
                          <a:spcPct val="115000"/>
                        </a:lnSpc>
                        <a:spcAft>
                          <a:spcPts val="0"/>
                        </a:spcAft>
                      </a:pPr>
                      <a:r>
                        <a:rPr lang="es-CO" sz="1000">
                          <a:effectLst/>
                        </a:rPr>
                        <a:t>Excelente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57,50%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15,00%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15,00%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22,50%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12,50%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a:effectLst/>
                        </a:rPr>
                        <a:t>Bueno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35,00%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42,50%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50,00%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40,00%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32,50%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a:effectLst/>
                        </a:rPr>
                        <a:t>Regular</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a:effectLst/>
                        </a:rPr>
                        <a:t>Deficiente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dirty="0">
                          <a:effectLst/>
                        </a:rPr>
                        <a:t>Malo</a:t>
                      </a:r>
                      <a:endParaRPr lang="es-CO"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0,00%</a:t>
                      </a:r>
                      <a:endParaRPr lang="es-CO" sz="1000" dirty="0">
                        <a:effectLst/>
                        <a:latin typeface="Calibri"/>
                        <a:ea typeface="Calibri"/>
                        <a:cs typeface="Times New Roman"/>
                      </a:endParaRPr>
                    </a:p>
                  </a:txBody>
                  <a:tcPr marL="44450" marR="44450" marT="0" marB="0" anchor="ctr"/>
                </a:tc>
              </a:tr>
              <a:tr h="670315">
                <a:tc>
                  <a:txBody>
                    <a:bodyPr/>
                    <a:lstStyle/>
                    <a:p>
                      <a:pPr algn="ctr">
                        <a:lnSpc>
                          <a:spcPct val="115000"/>
                        </a:lnSpc>
                        <a:spcAft>
                          <a:spcPts val="0"/>
                        </a:spcAft>
                      </a:pPr>
                      <a:r>
                        <a:rPr lang="es-CO" sz="1000" dirty="0">
                          <a:effectLst/>
                        </a:rPr>
                        <a:t>porcentaje de no </a:t>
                      </a:r>
                      <a:r>
                        <a:rPr lang="es-CO" sz="1000" dirty="0" smtClean="0">
                          <a:effectLst/>
                        </a:rPr>
                        <a:t>responde</a:t>
                      </a:r>
                      <a:endParaRPr lang="es-CO"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7,5%</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40,00%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35,00%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35,00%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50,00%</a:t>
                      </a:r>
                      <a:endParaRPr lang="es-CO" sz="10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4258543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428" y="548680"/>
            <a:ext cx="7776864" cy="46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7530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376608341"/>
              </p:ext>
            </p:extLst>
          </p:nvPr>
        </p:nvGraphicFramePr>
        <p:xfrm>
          <a:off x="395536" y="476672"/>
          <a:ext cx="8280923" cy="6004103"/>
        </p:xfrm>
        <a:graphic>
          <a:graphicData uri="http://schemas.openxmlformats.org/drawingml/2006/table">
            <a:tbl>
              <a:tblPr firstRow="1" firstCol="1" bandRow="1">
                <a:tableStyleId>{5C22544A-7EE6-4342-B048-85BDC9FD1C3A}</a:tableStyleId>
              </a:tblPr>
              <a:tblGrid>
                <a:gridCol w="1080120"/>
                <a:gridCol w="1512168"/>
                <a:gridCol w="1137727"/>
                <a:gridCol w="1137727"/>
                <a:gridCol w="1137727"/>
                <a:gridCol w="1137727"/>
                <a:gridCol w="1137727"/>
              </a:tblGrid>
              <a:tr h="216025">
                <a:tc gridSpan="7">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CO" sz="1800" dirty="0" smtClean="0">
                          <a:effectLst/>
                          <a:latin typeface="Calibri"/>
                          <a:cs typeface="Times New Roman"/>
                        </a:rPr>
                        <a:t>Encuesta</a:t>
                      </a:r>
                      <a:r>
                        <a:rPr lang="es-CO" sz="1800" baseline="0" dirty="0" smtClean="0">
                          <a:effectLst/>
                          <a:latin typeface="Calibri"/>
                          <a:cs typeface="Times New Roman"/>
                        </a:rPr>
                        <a:t>  Primer Trimestre 2016</a:t>
                      </a:r>
                      <a:endParaRPr lang="es-CO" sz="1800" dirty="0" smtClean="0">
                        <a:effectLst/>
                        <a:latin typeface="Calibri"/>
                        <a:cs typeface="Times New Roman"/>
                      </a:endParaRPr>
                    </a:p>
                  </a:txBody>
                  <a:tcPr marL="37803" marR="37803" marT="0" marB="0" anchor="ctr"/>
                </a:tc>
                <a:tc hMerge="1">
                  <a:txBody>
                    <a:bodyPr/>
                    <a:lstStyle/>
                    <a:p>
                      <a:pPr>
                        <a:lnSpc>
                          <a:spcPct val="115000"/>
                        </a:lnSpc>
                      </a:pPr>
                      <a:endParaRPr lang="es-CO" sz="900" dirty="0">
                        <a:effectLst/>
                        <a:latin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37803" marR="37803" marT="0" marB="0" anchor="ctr"/>
                </a:tc>
              </a:tr>
              <a:tr h="1063287">
                <a:tc>
                  <a:txBody>
                    <a:bodyPr/>
                    <a:lstStyle/>
                    <a:p>
                      <a:pPr algn="ctr">
                        <a:lnSpc>
                          <a:spcPct val="115000"/>
                        </a:lnSpc>
                        <a:spcAft>
                          <a:spcPts val="0"/>
                        </a:spcAft>
                      </a:pPr>
                      <a:r>
                        <a:rPr lang="es-CO" sz="1200" dirty="0">
                          <a:effectLst/>
                        </a:rPr>
                        <a:t>MES</a:t>
                      </a:r>
                      <a:endParaRPr lang="es-CO" sz="900" dirty="0">
                        <a:effectLst/>
                        <a:latin typeface="Calibri"/>
                        <a:ea typeface="Calibri"/>
                        <a:cs typeface="Times New Roman"/>
                      </a:endParaRPr>
                    </a:p>
                  </a:txBody>
                  <a:tcPr marL="37803" marR="37803" marT="0" marB="0" anchor="ctr"/>
                </a:tc>
                <a:tc>
                  <a:txBody>
                    <a:bodyPr/>
                    <a:lstStyle/>
                    <a:p>
                      <a:pPr>
                        <a:lnSpc>
                          <a:spcPct val="115000"/>
                        </a:lnSpc>
                      </a:pPr>
                      <a:endParaRPr lang="es-CO" sz="900" dirty="0">
                        <a:effectLst/>
                        <a:latin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a) </a:t>
                      </a:r>
                      <a:r>
                        <a:rPr lang="es-CO" sz="900" dirty="0" smtClean="0">
                          <a:effectLst/>
                        </a:rPr>
                        <a:t>Atención</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b) Entrega de </a:t>
                      </a:r>
                      <a:r>
                        <a:rPr lang="es-CO" sz="900" dirty="0" smtClean="0">
                          <a:effectLst/>
                        </a:rPr>
                        <a:t>información</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c) Entrega de certificados</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dirty="0">
                          <a:effectLst/>
                        </a:rPr>
                        <a:t>d) Respuestas de solicitudes</a:t>
                      </a:r>
                      <a:endParaRPr lang="es-CO" sz="900" dirty="0">
                        <a:effectLst/>
                        <a:latin typeface="Calibri"/>
                        <a:ea typeface="Calibri"/>
                        <a:cs typeface="Times New Roman"/>
                      </a:endParaRPr>
                    </a:p>
                  </a:txBody>
                  <a:tcPr marL="37803" marR="37803" marT="0" marB="0" anchor="ctr"/>
                </a:tc>
                <a:tc>
                  <a:txBody>
                    <a:bodyPr/>
                    <a:lstStyle/>
                    <a:p>
                      <a:pPr algn="ctr">
                        <a:lnSpc>
                          <a:spcPct val="115000"/>
                        </a:lnSpc>
                        <a:spcAft>
                          <a:spcPts val="0"/>
                        </a:spcAft>
                      </a:pPr>
                      <a:r>
                        <a:rPr lang="es-CO" sz="900">
                          <a:effectLst/>
                        </a:rPr>
                        <a:t>e) Soluciones a problemas</a:t>
                      </a:r>
                      <a:endParaRPr lang="es-CO" sz="900">
                        <a:effectLst/>
                        <a:latin typeface="Calibri"/>
                        <a:ea typeface="Calibri"/>
                        <a:cs typeface="Times New Roman"/>
                      </a:endParaRPr>
                    </a:p>
                  </a:txBody>
                  <a:tcPr marL="37803" marR="37803" marT="0" marB="0" anchor="ctr"/>
                </a:tc>
              </a:tr>
              <a:tr h="232472">
                <a:tc rowSpan="6">
                  <a:txBody>
                    <a:bodyPr/>
                    <a:lstStyle/>
                    <a:p>
                      <a:pPr algn="ctr">
                        <a:lnSpc>
                          <a:spcPct val="115000"/>
                        </a:lnSpc>
                        <a:spcAft>
                          <a:spcPts val="0"/>
                        </a:spcAft>
                      </a:pPr>
                      <a:r>
                        <a:rPr lang="es-CO" sz="1100" b="1" dirty="0">
                          <a:solidFill>
                            <a:schemeClr val="tx1"/>
                          </a:solidFill>
                          <a:effectLst/>
                          <a:latin typeface="Calibri"/>
                          <a:ea typeface="Times New Roman"/>
                          <a:cs typeface="Calibri"/>
                        </a:rPr>
                        <a:t>ENERO</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Excelente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61,50%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23,10%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23,10%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15,40%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15,40%</a:t>
                      </a:r>
                      <a:endParaRPr lang="es-CO" sz="1000">
                        <a:effectLst/>
                        <a:latin typeface="Calibri"/>
                        <a:ea typeface="Calibri"/>
                        <a:cs typeface="Times New Roman"/>
                      </a:endParaRPr>
                    </a:p>
                  </a:txBody>
                  <a:tcPr marL="44450" marR="44450" marT="0" marB="0" anchor="ctr"/>
                </a:tc>
              </a:tr>
              <a:tr h="221402">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Bueno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38,50%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69,20%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69,20%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61,50%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76,90%</a:t>
                      </a:r>
                      <a:endParaRPr lang="es-CO" sz="1000">
                        <a:effectLst/>
                        <a:latin typeface="Calibri"/>
                        <a:ea typeface="Calibri"/>
                        <a:cs typeface="Times New Roman"/>
                      </a:endParaRPr>
                    </a:p>
                  </a:txBody>
                  <a:tcPr marL="44450" marR="44450" marT="0" marB="0" anchor="ctr"/>
                </a:tc>
              </a:tr>
              <a:tr h="221402">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Regular</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r>
              <a:tr h="221402">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Deficiente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r>
              <a:tr h="221402">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Malo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r>
              <a:tr h="416620">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porcentaje de no reponde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7,70%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15,40%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r>
              <a:tr h="232472">
                <a:tc rowSpan="6">
                  <a:txBody>
                    <a:bodyPr/>
                    <a:lstStyle/>
                    <a:p>
                      <a:pPr algn="ctr">
                        <a:lnSpc>
                          <a:spcPct val="115000"/>
                        </a:lnSpc>
                        <a:spcAft>
                          <a:spcPts val="0"/>
                        </a:spcAft>
                      </a:pPr>
                      <a:r>
                        <a:rPr lang="es-CO" sz="1100" b="1" dirty="0">
                          <a:solidFill>
                            <a:schemeClr val="tx1"/>
                          </a:solidFill>
                          <a:effectLst/>
                          <a:latin typeface="Calibri"/>
                          <a:ea typeface="Times New Roman"/>
                          <a:cs typeface="Calibri"/>
                        </a:rPr>
                        <a:t>FEBRERO</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Excelente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46,20%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15,40%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23,10%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15,40%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15,40%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Bueno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46,20%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53,80%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69,20%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53,80%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61,50%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Regular</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Deficiente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Malo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r>
              <a:tr h="416620">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porcentaje de no reponde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r>
              <a:tr h="232472">
                <a:tc rowSpan="6">
                  <a:txBody>
                    <a:bodyPr/>
                    <a:lstStyle/>
                    <a:p>
                      <a:pPr algn="ctr">
                        <a:lnSpc>
                          <a:spcPct val="115000"/>
                        </a:lnSpc>
                        <a:spcAft>
                          <a:spcPts val="0"/>
                        </a:spcAft>
                      </a:pPr>
                      <a:r>
                        <a:rPr lang="es-CO" sz="1100" b="1" dirty="0">
                          <a:solidFill>
                            <a:schemeClr val="tx1"/>
                          </a:solidFill>
                          <a:effectLst/>
                          <a:latin typeface="Calibri"/>
                          <a:ea typeface="Times New Roman"/>
                          <a:cs typeface="Calibri"/>
                        </a:rPr>
                        <a:t>MARZO</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Excelente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42,90%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14,30%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Bueno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57,10%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78,60%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57,10%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28,60%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35,70%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Regular</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0,o%</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7,10%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7,10%</a:t>
                      </a:r>
                      <a:endParaRPr lang="es-CO" sz="100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Deficiente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0,00%</a:t>
                      </a:r>
                      <a:endParaRPr lang="es-CO" sz="1000" dirty="0">
                        <a:effectLst/>
                        <a:latin typeface="Calibri"/>
                        <a:ea typeface="Calibri"/>
                        <a:cs typeface="Times New Roman"/>
                      </a:endParaRPr>
                    </a:p>
                  </a:txBody>
                  <a:tcPr marL="44450" marR="44450" marT="0" marB="0" anchor="ctr"/>
                </a:tc>
              </a:tr>
              <a:tr h="224058">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Malo</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0,00%</a:t>
                      </a:r>
                      <a:endParaRPr lang="es-CO" sz="1000" dirty="0">
                        <a:effectLst/>
                        <a:latin typeface="Calibri"/>
                        <a:ea typeface="Calibri"/>
                        <a:cs typeface="Times New Roman"/>
                      </a:endParaRPr>
                    </a:p>
                  </a:txBody>
                  <a:tcPr marL="44450" marR="44450" marT="0" marB="0" anchor="ctr"/>
                </a:tc>
              </a:tr>
              <a:tr h="416620">
                <a:tc vMerge="1">
                  <a:txBody>
                    <a:bodyPr/>
                    <a:lstStyle/>
                    <a:p>
                      <a:endParaRPr lang="es-CO"/>
                    </a:p>
                  </a:txBody>
                  <a:tcPr/>
                </a:tc>
                <a:tc>
                  <a:txBody>
                    <a:bodyPr/>
                    <a:lstStyle/>
                    <a:p>
                      <a:pPr algn="ctr">
                        <a:lnSpc>
                          <a:spcPct val="115000"/>
                        </a:lnSpc>
                        <a:spcAft>
                          <a:spcPts val="0"/>
                        </a:spcAft>
                      </a:pPr>
                      <a:r>
                        <a:rPr lang="es-CO" sz="1000" b="1">
                          <a:solidFill>
                            <a:srgbClr val="000000"/>
                          </a:solidFill>
                          <a:effectLst/>
                          <a:latin typeface="Arial"/>
                          <a:ea typeface="Times New Roman"/>
                          <a:cs typeface="Times New Roman"/>
                        </a:rPr>
                        <a:t>porcentaje de no reponde</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35,70%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57,10%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57,10%</a:t>
                      </a:r>
                      <a:endParaRPr lang="es-CO" sz="10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6839000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531366618"/>
              </p:ext>
            </p:extLst>
          </p:nvPr>
        </p:nvGraphicFramePr>
        <p:xfrm>
          <a:off x="899591" y="1052736"/>
          <a:ext cx="7776865" cy="3379486"/>
        </p:xfrm>
        <a:graphic>
          <a:graphicData uri="http://schemas.openxmlformats.org/drawingml/2006/table">
            <a:tbl>
              <a:tblPr firstRow="1" firstCol="1" bandRow="1">
                <a:tableStyleId>{5C22544A-7EE6-4342-B048-85BDC9FD1C3A}</a:tableStyleId>
              </a:tblPr>
              <a:tblGrid>
                <a:gridCol w="1296145"/>
                <a:gridCol w="1296144"/>
                <a:gridCol w="1296144"/>
                <a:gridCol w="1296144"/>
                <a:gridCol w="1296144"/>
                <a:gridCol w="1296144"/>
              </a:tblGrid>
              <a:tr h="288032">
                <a:tc gridSpan="6">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CO" sz="1800" dirty="0" smtClean="0">
                          <a:effectLst/>
                          <a:latin typeface="Calibri"/>
                          <a:cs typeface="Times New Roman"/>
                        </a:rPr>
                        <a:t>Consolidado de  Encuesta</a:t>
                      </a:r>
                      <a:r>
                        <a:rPr lang="es-CO" sz="1800" baseline="0" dirty="0" smtClean="0">
                          <a:effectLst/>
                          <a:latin typeface="Calibri"/>
                          <a:cs typeface="Times New Roman"/>
                        </a:rPr>
                        <a:t>  Primer Trimestre 2016</a:t>
                      </a:r>
                      <a:endParaRPr lang="es-CO" sz="1100" dirty="0">
                        <a:effectLst/>
                        <a:latin typeface="Calibri"/>
                        <a:cs typeface="Times New Roman"/>
                      </a:endParaRPr>
                    </a:p>
                  </a:txBody>
                  <a:tcPr marL="44450" marR="44450" marT="0" marB="0" anchor="ctr"/>
                </a:tc>
                <a:tc hMerge="1">
                  <a:txBody>
                    <a:bodyPr/>
                    <a:lstStyle/>
                    <a:p>
                      <a:pPr algn="ct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c hMerge="1">
                  <a:txBody>
                    <a:bodyPr/>
                    <a:lstStyle/>
                    <a:p>
                      <a:pPr>
                        <a:lnSpc>
                          <a:spcPct val="115000"/>
                        </a:lnSpc>
                        <a:spcAft>
                          <a:spcPts val="0"/>
                        </a:spcAft>
                      </a:pPr>
                      <a:endParaRPr lang="es-CO" sz="1100" dirty="0">
                        <a:effectLst/>
                        <a:latin typeface="Calibri"/>
                        <a:ea typeface="Calibri"/>
                        <a:cs typeface="Times New Roman"/>
                      </a:endParaRPr>
                    </a:p>
                  </a:txBody>
                  <a:tcPr marL="44450" marR="44450" marT="0" marB="0" anchor="ctr"/>
                </a:tc>
              </a:tr>
              <a:tr h="489827">
                <a:tc>
                  <a:txBody>
                    <a:bodyPr/>
                    <a:lstStyle/>
                    <a:p>
                      <a:pPr algn="ctr">
                        <a:lnSpc>
                          <a:spcPct val="115000"/>
                        </a:lnSpc>
                      </a:pPr>
                      <a:endParaRPr lang="es-CO" sz="1100" dirty="0">
                        <a:effectLst/>
                        <a:latin typeface="Calibri"/>
                        <a:cs typeface="Times New Roman"/>
                      </a:endParaRPr>
                    </a:p>
                  </a:txBody>
                  <a:tcPr marL="44450" marR="44450" marT="0" marB="0" anchor="ctr"/>
                </a:tc>
                <a:tc>
                  <a:txBody>
                    <a:bodyPr/>
                    <a:lstStyle/>
                    <a:p>
                      <a:pPr algn="ctr">
                        <a:lnSpc>
                          <a:spcPct val="115000"/>
                        </a:lnSpc>
                        <a:spcAft>
                          <a:spcPts val="0"/>
                        </a:spcAft>
                      </a:pPr>
                      <a:r>
                        <a:rPr lang="es-CO" sz="1000" dirty="0">
                          <a:effectLst/>
                        </a:rPr>
                        <a:t>a) </a:t>
                      </a:r>
                      <a:r>
                        <a:rPr lang="es-CO" sz="1000" dirty="0" smtClean="0">
                          <a:effectLst/>
                        </a:rPr>
                        <a:t>Atención</a:t>
                      </a:r>
                      <a:endParaRPr lang="es-CO"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b) Entrega de informacion</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c) Entrega de certificados</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d) Respuestas de solicitudes</a:t>
                      </a:r>
                      <a:endParaRPr lang="es-CO"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effectLst/>
                        </a:rPr>
                        <a:t>e) Soluciones a problemas</a:t>
                      </a:r>
                      <a:endParaRPr lang="es-CO" sz="1100">
                        <a:effectLst/>
                        <a:latin typeface="Calibri"/>
                        <a:ea typeface="Calibri"/>
                        <a:cs typeface="Times New Roman"/>
                      </a:endParaRPr>
                    </a:p>
                  </a:txBody>
                  <a:tcPr marL="44450" marR="44450" marT="0" marB="0" anchor="ctr"/>
                </a:tc>
              </a:tr>
              <a:tr h="395856">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Excelente</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50,00%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17,50%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17,50%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12,50%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10,00%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Bueno</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45,00%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72,50%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65,00%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50,00%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57,50%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Regular</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2,50%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2,50%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2,50%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2,50%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Deficiente</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r>
              <a:tr h="377005">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Malo</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Arial"/>
                          <a:ea typeface="Times New Roman"/>
                          <a:cs typeface="Times New Roman"/>
                        </a:rPr>
                        <a:t>0,00%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0,00%</a:t>
                      </a:r>
                      <a:endParaRPr lang="es-CO" sz="1000">
                        <a:effectLst/>
                        <a:latin typeface="Calibri"/>
                        <a:ea typeface="Calibri"/>
                        <a:cs typeface="Times New Roman"/>
                      </a:endParaRPr>
                    </a:p>
                  </a:txBody>
                  <a:tcPr marL="44450" marR="44450" marT="0" marB="0" anchor="ctr"/>
                </a:tc>
              </a:tr>
              <a:tr h="670315">
                <a:tc>
                  <a:txBody>
                    <a:bodyPr/>
                    <a:lstStyle/>
                    <a:p>
                      <a:pPr algn="ctr">
                        <a:lnSpc>
                          <a:spcPct val="115000"/>
                        </a:lnSpc>
                        <a:spcAft>
                          <a:spcPts val="0"/>
                        </a:spcAft>
                      </a:pPr>
                      <a:r>
                        <a:rPr lang="es-CO" sz="1000" b="1" dirty="0">
                          <a:solidFill>
                            <a:schemeClr val="tx1"/>
                          </a:solidFill>
                          <a:effectLst/>
                          <a:latin typeface="Arial"/>
                          <a:ea typeface="Times New Roman"/>
                          <a:cs typeface="Times New Roman"/>
                        </a:rPr>
                        <a:t>porcentaje de no </a:t>
                      </a:r>
                      <a:r>
                        <a:rPr lang="es-CO" sz="1000" b="1" dirty="0" err="1">
                          <a:solidFill>
                            <a:schemeClr val="tx1"/>
                          </a:solidFill>
                          <a:effectLst/>
                          <a:latin typeface="Arial"/>
                          <a:ea typeface="Times New Roman"/>
                          <a:cs typeface="Times New Roman"/>
                        </a:rPr>
                        <a:t>reponde</a:t>
                      </a:r>
                      <a:endParaRPr lang="es-CO" sz="1100" dirty="0">
                        <a:solidFill>
                          <a:schemeClr val="tx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7,5%</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Arial"/>
                          <a:ea typeface="Times New Roman"/>
                          <a:cs typeface="Times New Roman"/>
                        </a:rPr>
                        <a:t>7,50%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a:solidFill>
                            <a:srgbClr val="000000"/>
                          </a:solidFill>
                          <a:effectLst/>
                          <a:latin typeface="Calibri"/>
                          <a:ea typeface="Times New Roman"/>
                          <a:cs typeface="Calibri"/>
                        </a:rPr>
                        <a:t>17,50%</a:t>
                      </a:r>
                      <a:endParaRPr lang="es-CO" sz="10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32,50%</a:t>
                      </a:r>
                      <a:endParaRPr lang="es-CO" sz="10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CO" sz="1000" dirty="0">
                          <a:solidFill>
                            <a:srgbClr val="000000"/>
                          </a:solidFill>
                          <a:effectLst/>
                          <a:latin typeface="Calibri"/>
                          <a:ea typeface="Times New Roman"/>
                          <a:cs typeface="Calibri"/>
                        </a:rPr>
                        <a:t>30,00%</a:t>
                      </a:r>
                      <a:endParaRPr lang="es-CO" sz="10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440813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20"/>
            <a:ext cx="8596133" cy="434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24438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Resumen del comportamiento</a:t>
            </a:r>
            <a:endParaRPr lang="es-CO" dirty="0"/>
          </a:p>
        </p:txBody>
      </p:sp>
      <p:sp>
        <p:nvSpPr>
          <p:cNvPr id="3" name="2 Marcador de contenido"/>
          <p:cNvSpPr>
            <a:spLocks noGrp="1"/>
          </p:cNvSpPr>
          <p:nvPr>
            <p:ph idx="1"/>
          </p:nvPr>
        </p:nvSpPr>
        <p:spPr/>
        <p:txBody>
          <a:bodyPr>
            <a:normAutofit fontScale="92500" lnSpcReduction="10000"/>
          </a:bodyPr>
          <a:lstStyle/>
          <a:p>
            <a:pPr algn="just"/>
            <a:r>
              <a:rPr lang="es-CO" dirty="0" smtClean="0"/>
              <a:t>El  componente de la encuesta no es mas que el resumen de nuestros servicios y nos permite  </a:t>
            </a:r>
            <a:r>
              <a:rPr lang="es-CO" dirty="0"/>
              <a:t>la Evaluación de </a:t>
            </a:r>
            <a:r>
              <a:rPr lang="es-CO" dirty="0" smtClean="0"/>
              <a:t>satisfacción de estos, </a:t>
            </a:r>
            <a:r>
              <a:rPr lang="es-CO" dirty="0"/>
              <a:t>se observa, que  la variable Atención la cual hace referencia al beneficio o satisfacción por un servicio que se requiera </a:t>
            </a:r>
            <a:r>
              <a:rPr lang="es-CO" dirty="0" smtClean="0"/>
              <a:t>y </a:t>
            </a:r>
            <a:r>
              <a:rPr lang="es-CO" dirty="0"/>
              <a:t>lo presta de manera general  , el porcentaje mayor alcanzado para excelencia fue del 57,50%; en el consolidado </a:t>
            </a:r>
            <a:r>
              <a:rPr lang="es-CO" dirty="0" smtClean="0"/>
              <a:t>de los trimestres y en la variable entrega de información, califican bueno con el 72,50%,las </a:t>
            </a:r>
            <a:r>
              <a:rPr lang="es-CO" dirty="0"/>
              <a:t>demás variables; </a:t>
            </a:r>
            <a:r>
              <a:rPr lang="es-CO" dirty="0" smtClean="0"/>
              <a:t>como: </a:t>
            </a:r>
            <a:r>
              <a:rPr lang="es-CO" dirty="0"/>
              <a:t>Entrega de certificados, Respuestas a solicitudes y Soluciones a problemas, reciben la calificación </a:t>
            </a:r>
            <a:r>
              <a:rPr lang="es-CO" dirty="0" smtClean="0"/>
              <a:t>su, pero  </a:t>
            </a:r>
            <a:r>
              <a:rPr lang="es-CO" dirty="0"/>
              <a:t>la </a:t>
            </a:r>
            <a:r>
              <a:rPr lang="es-CO" dirty="0" smtClean="0"/>
              <a:t>mayoría encuestada </a:t>
            </a:r>
            <a:r>
              <a:rPr lang="es-CO" dirty="0"/>
              <a:t>no califico es decir paso al porcentaje de no responden a ninguna calificación, se cree  una parte de la población no conoce o no a utilizado los demás  servicios en la </a:t>
            </a:r>
            <a:r>
              <a:rPr lang="es-CO" dirty="0" smtClean="0"/>
              <a:t>secretaria o le da pereza responder. </a:t>
            </a:r>
            <a:endParaRPr lang="es-CO" dirty="0"/>
          </a:p>
          <a:p>
            <a:endParaRPr lang="es-CO" dirty="0"/>
          </a:p>
        </p:txBody>
      </p:sp>
    </p:spTree>
    <p:extLst>
      <p:ext uri="{BB962C8B-B14F-4D97-AF65-F5344CB8AC3E}">
        <p14:creationId xmlns:p14="http://schemas.microsoft.com/office/powerpoint/2010/main" val="34272056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Resumen del comportamiento</a:t>
            </a:r>
            <a:endParaRPr lang="es-CO" dirty="0"/>
          </a:p>
        </p:txBody>
      </p:sp>
      <p:sp>
        <p:nvSpPr>
          <p:cNvPr id="3" name="2 Marcador de contenido"/>
          <p:cNvSpPr>
            <a:spLocks noGrp="1"/>
          </p:cNvSpPr>
          <p:nvPr>
            <p:ph idx="1"/>
          </p:nvPr>
        </p:nvSpPr>
        <p:spPr/>
        <p:txBody>
          <a:bodyPr/>
          <a:lstStyle/>
          <a:p>
            <a:r>
              <a:rPr lang="es-CO" dirty="0"/>
              <a:t> Cabe anotar que el interés  de la secretaría  de educación es mejorar y porque no buscar la excelencia, por lo  que se hace necesario llevar las variables a una calificación equilibrada de manera general. </a:t>
            </a:r>
          </a:p>
        </p:txBody>
      </p:sp>
    </p:spTree>
    <p:extLst>
      <p:ext uri="{BB962C8B-B14F-4D97-AF65-F5344CB8AC3E}">
        <p14:creationId xmlns:p14="http://schemas.microsoft.com/office/powerpoint/2010/main" val="4241144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2" y="476674"/>
            <a:ext cx="7117180" cy="1470025"/>
          </a:xfrm>
        </p:spPr>
        <p:txBody>
          <a:bodyPr/>
          <a:lstStyle/>
          <a:p>
            <a:r>
              <a:rPr lang="es-CO" sz="3600" dirty="0" smtClean="0"/>
              <a:t>Estado y manejo del Sistema de Atención al Ciudadano</a:t>
            </a:r>
            <a:endParaRPr lang="es-CO" sz="3600" dirty="0"/>
          </a:p>
        </p:txBody>
      </p:sp>
      <p:sp>
        <p:nvSpPr>
          <p:cNvPr id="3" name="2 Subtítulo"/>
          <p:cNvSpPr>
            <a:spLocks noGrp="1"/>
          </p:cNvSpPr>
          <p:nvPr>
            <p:ph type="subTitle" idx="1"/>
          </p:nvPr>
        </p:nvSpPr>
        <p:spPr>
          <a:xfrm>
            <a:off x="539552" y="2204864"/>
            <a:ext cx="8136904" cy="3672408"/>
          </a:xfrm>
        </p:spPr>
        <p:txBody>
          <a:bodyPr/>
          <a:lstStyle/>
          <a:p>
            <a:endParaRPr lang="es-CO" sz="2800" dirty="0" smtClean="0"/>
          </a:p>
          <a:p>
            <a:r>
              <a:rPr lang="es-CO" sz="2800" dirty="0" smtClean="0"/>
              <a:t>Consolidado del comportamiento del SAC cuarto trimestre 2015 y primer trimestre 2016</a:t>
            </a:r>
            <a:r>
              <a:rPr lang="es-CO" dirty="0" smtClean="0"/>
              <a:t>. </a:t>
            </a:r>
            <a:endParaRPr lang="es-CO" dirty="0"/>
          </a:p>
        </p:txBody>
      </p:sp>
    </p:spTree>
    <p:extLst>
      <p:ext uri="{BB962C8B-B14F-4D97-AF65-F5344CB8AC3E}">
        <p14:creationId xmlns:p14="http://schemas.microsoft.com/office/powerpoint/2010/main" val="1646272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CO" dirty="0"/>
          </a:p>
        </p:txBody>
      </p:sp>
      <p:graphicFrame>
        <p:nvGraphicFramePr>
          <p:cNvPr id="4" name="3 Tabla"/>
          <p:cNvGraphicFramePr>
            <a:graphicFrameLocks noGrp="1"/>
          </p:cNvGraphicFramePr>
          <p:nvPr>
            <p:extLst>
              <p:ext uri="{D42A27DB-BD31-4B8C-83A1-F6EECF244321}">
                <p14:modId xmlns:p14="http://schemas.microsoft.com/office/powerpoint/2010/main" val="2782572935"/>
              </p:ext>
            </p:extLst>
          </p:nvPr>
        </p:nvGraphicFramePr>
        <p:xfrm>
          <a:off x="179512" y="1052736"/>
          <a:ext cx="8784976" cy="5447736"/>
        </p:xfrm>
        <a:graphic>
          <a:graphicData uri="http://schemas.openxmlformats.org/drawingml/2006/table">
            <a:tbl>
              <a:tblPr firstRow="1" firstCol="1" bandRow="1">
                <a:tableStyleId>{5C22544A-7EE6-4342-B048-85BDC9FD1C3A}</a:tableStyleId>
              </a:tblPr>
              <a:tblGrid>
                <a:gridCol w="534737"/>
                <a:gridCol w="534737"/>
                <a:gridCol w="730726"/>
                <a:gridCol w="873487"/>
                <a:gridCol w="764592"/>
                <a:gridCol w="882201"/>
                <a:gridCol w="721331"/>
                <a:gridCol w="305565"/>
                <a:gridCol w="789505"/>
                <a:gridCol w="775887"/>
                <a:gridCol w="879125"/>
                <a:gridCol w="993083"/>
              </a:tblGrid>
              <a:tr h="288032">
                <a:tc gridSpan="12">
                  <a:txBody>
                    <a:bodyPr/>
                    <a:lstStyle/>
                    <a:p>
                      <a:pPr algn="ctr">
                        <a:lnSpc>
                          <a:spcPct val="115000"/>
                        </a:lnSpc>
                        <a:spcAft>
                          <a:spcPts val="0"/>
                        </a:spcAft>
                      </a:pPr>
                      <a:r>
                        <a:rPr lang="es-CO" sz="1400" baseline="0" dirty="0" smtClean="0">
                          <a:effectLst/>
                          <a:latin typeface="Calibri"/>
                          <a:ea typeface="Calibri"/>
                          <a:cs typeface="Times New Roman"/>
                        </a:rPr>
                        <a:t>ESTADISTICA DE ALGUNOS ASPECTOS RELEVANTES </a:t>
                      </a:r>
                      <a:endParaRPr lang="es-CO" sz="14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smtClean="0">
                        <a:effectLst/>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smtClean="0">
                        <a:effectLst/>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c hMerge="1">
                  <a:txBody>
                    <a:bodyPr/>
                    <a:lstStyle/>
                    <a:p>
                      <a:pPr algn="ctr">
                        <a:lnSpc>
                          <a:spcPct val="115000"/>
                        </a:lnSpc>
                        <a:spcAft>
                          <a:spcPts val="0"/>
                        </a:spcAft>
                      </a:pPr>
                      <a:endParaRPr lang="es-CO" sz="900" dirty="0">
                        <a:effectLst/>
                        <a:latin typeface="Calibri"/>
                        <a:ea typeface="Calibri"/>
                        <a:cs typeface="Times New Roman"/>
                      </a:endParaRPr>
                    </a:p>
                  </a:txBody>
                  <a:tcPr marL="58047" marR="58047" marT="0" marB="0" anchor="ctr"/>
                </a:tc>
              </a:tr>
              <a:tr h="648069">
                <a:tc>
                  <a:txBody>
                    <a:bodyPr/>
                    <a:lstStyle/>
                    <a:p>
                      <a:pPr algn="ctr">
                        <a:lnSpc>
                          <a:spcPct val="115000"/>
                        </a:lnSpc>
                        <a:spcAft>
                          <a:spcPts val="0"/>
                        </a:spcAft>
                      </a:pPr>
                      <a:r>
                        <a:rPr lang="es-CO" sz="900" dirty="0" smtClean="0">
                          <a:effectLst/>
                        </a:rPr>
                        <a:t>AÑO</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MES</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PUESTO</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N°. REQUERI-</a:t>
                      </a:r>
                    </a:p>
                    <a:p>
                      <a:pPr algn="ctr">
                        <a:lnSpc>
                          <a:spcPct val="115000"/>
                        </a:lnSpc>
                        <a:spcAft>
                          <a:spcPts val="0"/>
                        </a:spcAft>
                      </a:pPr>
                      <a:r>
                        <a:rPr lang="es-CO" sz="900" dirty="0" smtClean="0">
                          <a:effectLst/>
                        </a:rPr>
                        <a:t>MIENTOS INGRES.</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latin typeface="Calibri"/>
                          <a:ea typeface="Calibri"/>
                          <a:cs typeface="Times New Roman"/>
                        </a:rPr>
                        <a:t>N°</a:t>
                      </a:r>
                    </a:p>
                    <a:p>
                      <a:pPr algn="ctr">
                        <a:lnSpc>
                          <a:spcPct val="115000"/>
                        </a:lnSpc>
                        <a:spcAft>
                          <a:spcPts val="0"/>
                        </a:spcAft>
                      </a:pPr>
                      <a:r>
                        <a:rPr lang="es-CO" sz="900" dirty="0" smtClean="0">
                          <a:effectLst/>
                          <a:latin typeface="Calibri"/>
                          <a:ea typeface="Calibri"/>
                          <a:cs typeface="Times New Roman"/>
                        </a:rPr>
                        <a:t>REQUERIMIENTOS</a:t>
                      </a:r>
                    </a:p>
                    <a:p>
                      <a:pPr algn="ctr">
                        <a:lnSpc>
                          <a:spcPct val="115000"/>
                        </a:lnSpc>
                        <a:spcAft>
                          <a:spcPts val="0"/>
                        </a:spcAft>
                      </a:pPr>
                      <a:r>
                        <a:rPr lang="es-CO" sz="900" dirty="0" smtClean="0">
                          <a:effectLst/>
                          <a:latin typeface="Calibri"/>
                          <a:ea typeface="Calibri"/>
                          <a:cs typeface="Times New Roman"/>
                        </a:rPr>
                        <a:t>ESPERAD.</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err="1" smtClean="0">
                          <a:effectLst/>
                        </a:rPr>
                        <a:t>PQRs</a:t>
                      </a:r>
                      <a:r>
                        <a:rPr lang="es-CO" sz="900" baseline="0" dirty="0" smtClean="0">
                          <a:effectLst/>
                        </a:rPr>
                        <a:t> FUERA DE TIEMPO</a:t>
                      </a:r>
                      <a:endParaRPr lang="es-CO" sz="900" dirty="0" smtClean="0">
                        <a:effectLst/>
                      </a:endParaRPr>
                    </a:p>
                  </a:txBody>
                  <a:tcPr marL="58047" marR="58047" marT="0" marB="0" anchor="ctr"/>
                </a:tc>
                <a:tc>
                  <a:txBody>
                    <a:bodyPr/>
                    <a:lstStyle/>
                    <a:p>
                      <a:pPr algn="ctr">
                        <a:lnSpc>
                          <a:spcPct val="115000"/>
                        </a:lnSpc>
                        <a:spcAft>
                          <a:spcPts val="0"/>
                        </a:spcAft>
                      </a:pPr>
                      <a:r>
                        <a:rPr lang="es-CO" sz="900" dirty="0" err="1" smtClean="0">
                          <a:effectLst/>
                          <a:latin typeface="+mn-lt"/>
                          <a:ea typeface="+mn-ea"/>
                          <a:cs typeface="+mn-cs"/>
                        </a:rPr>
                        <a:t>PQRs</a:t>
                      </a:r>
                      <a:endParaRPr lang="es-CO" sz="900" dirty="0" smtClean="0">
                        <a:effectLst/>
                        <a:latin typeface="+mn-lt"/>
                        <a:ea typeface="+mn-ea"/>
                        <a:cs typeface="+mn-cs"/>
                      </a:endParaRPr>
                    </a:p>
                    <a:p>
                      <a:pPr algn="ctr">
                        <a:lnSpc>
                          <a:spcPct val="115000"/>
                        </a:lnSpc>
                        <a:spcAft>
                          <a:spcPts val="0"/>
                        </a:spcAft>
                      </a:pPr>
                      <a:r>
                        <a:rPr lang="es-CO" sz="900" dirty="0" smtClean="0">
                          <a:effectLst/>
                          <a:latin typeface="+mn-lt"/>
                          <a:ea typeface="+mn-ea"/>
                          <a:cs typeface="+mn-cs"/>
                        </a:rPr>
                        <a:t>ING.</a:t>
                      </a:r>
                      <a:r>
                        <a:rPr lang="es-CO" sz="900" baseline="0" dirty="0" smtClean="0">
                          <a:effectLst/>
                          <a:latin typeface="+mn-lt"/>
                          <a:ea typeface="+mn-ea"/>
                          <a:cs typeface="+mn-cs"/>
                        </a:rPr>
                        <a:t>VIA WEB</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A  </a:t>
                      </a:r>
                    </a:p>
                  </a:txBody>
                  <a:tcPr marL="58047" marR="58047" marT="0" marB="0" anchor="ctr"/>
                </a:tc>
                <a:tc>
                  <a:txBody>
                    <a:bodyPr/>
                    <a:lstStyle/>
                    <a:p>
                      <a:pPr algn="ctr">
                        <a:lnSpc>
                          <a:spcPct val="115000"/>
                        </a:lnSpc>
                        <a:spcAft>
                          <a:spcPts val="0"/>
                        </a:spcAft>
                      </a:pPr>
                      <a:r>
                        <a:rPr lang="es-CO" sz="900" dirty="0" smtClean="0">
                          <a:effectLst/>
                        </a:rPr>
                        <a:t>FINALIZADOS</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latin typeface="+mn-lt"/>
                          <a:ea typeface="+mn-ea"/>
                          <a:cs typeface="+mn-cs"/>
                        </a:rPr>
                        <a:t>PUNTAJE</a:t>
                      </a:r>
                      <a:r>
                        <a:rPr lang="es-CO" sz="900" baseline="0" dirty="0" smtClean="0">
                          <a:effectLst/>
                          <a:latin typeface="+mn-lt"/>
                          <a:ea typeface="+mn-ea"/>
                          <a:cs typeface="+mn-cs"/>
                        </a:rPr>
                        <a:t> DE LA SEM</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QUEJAS </a:t>
                      </a:r>
                      <a:r>
                        <a:rPr lang="es-CO" sz="900" dirty="0">
                          <a:effectLst/>
                        </a:rPr>
                        <a:t>Y RECLAMOS</a:t>
                      </a:r>
                      <a:endParaRPr lang="es-CO" sz="9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900" dirty="0" smtClean="0">
                          <a:effectLst/>
                        </a:rPr>
                        <a:t>OPORTUNIDAD </a:t>
                      </a:r>
                      <a:r>
                        <a:rPr lang="es-CO" sz="900" dirty="0">
                          <a:effectLst/>
                        </a:rPr>
                        <a:t>EN LA RESPUESTA</a:t>
                      </a:r>
                      <a:endParaRPr lang="es-CO" sz="900" dirty="0">
                        <a:effectLst/>
                        <a:latin typeface="Calibri"/>
                        <a:ea typeface="Calibri"/>
                        <a:cs typeface="Times New Roman"/>
                      </a:endParaRPr>
                    </a:p>
                  </a:txBody>
                  <a:tcPr marL="58047" marR="58047" marT="0" marB="0" anchor="ctr"/>
                </a:tc>
              </a:tr>
              <a:tr h="902327">
                <a:tc>
                  <a:txBody>
                    <a:bodyPr/>
                    <a:lstStyle/>
                    <a:p>
                      <a:pPr algn="ctr">
                        <a:lnSpc>
                          <a:spcPct val="115000"/>
                        </a:lnSpc>
                        <a:spcAft>
                          <a:spcPts val="0"/>
                        </a:spcAft>
                      </a:pPr>
                      <a:r>
                        <a:rPr lang="es-CO" sz="1000" dirty="0" smtClean="0">
                          <a:effectLst/>
                        </a:rPr>
                        <a:t>2015</a:t>
                      </a:r>
                      <a:endParaRPr lang="es-CO" sz="10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Oct.</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20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484</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400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Calibri"/>
                          <a:ea typeface="Calibri"/>
                          <a:cs typeface="Times New Roman"/>
                        </a:rPr>
                        <a:t>23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5</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480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98.96%</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rPr>
                        <a:t>2</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98.08%</a:t>
                      </a:r>
                      <a:endParaRPr lang="es-CO" sz="1000" b="1" dirty="0">
                        <a:effectLst/>
                        <a:latin typeface="Calibri"/>
                        <a:ea typeface="Calibri"/>
                        <a:cs typeface="Times New Roman"/>
                      </a:endParaRPr>
                    </a:p>
                  </a:txBody>
                  <a:tcPr marL="58047" marR="58047" marT="0" marB="0" anchor="ctr"/>
                </a:tc>
              </a:tr>
              <a:tr h="902327">
                <a:tc>
                  <a:txBody>
                    <a:bodyPr/>
                    <a:lstStyle/>
                    <a:p>
                      <a:pPr algn="ctr">
                        <a:lnSpc>
                          <a:spcPct val="115000"/>
                        </a:lnSpc>
                        <a:spcAft>
                          <a:spcPts val="0"/>
                        </a:spcAft>
                      </a:pPr>
                      <a:r>
                        <a:rPr lang="es-CO" sz="1000" dirty="0" smtClean="0">
                          <a:effectLst/>
                        </a:rPr>
                        <a:t>2015</a:t>
                      </a:r>
                      <a:endParaRPr lang="es-CO" sz="10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Nov.</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29</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418</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400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44</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latin typeface="+mn-lt"/>
                          <a:ea typeface="+mn-ea"/>
                          <a:cs typeface="+mn-cs"/>
                        </a:rPr>
                        <a:t>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417</a:t>
                      </a: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97.18%</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latin typeface="+mn-lt"/>
                          <a:ea typeface="+mn-ea"/>
                          <a:cs typeface="+mn-cs"/>
                        </a:rPr>
                        <a:t>1</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94.92%</a:t>
                      </a:r>
                      <a:endParaRPr lang="es-CO" sz="1000" b="1" dirty="0">
                        <a:effectLst/>
                        <a:latin typeface="Calibri"/>
                        <a:ea typeface="Calibri"/>
                        <a:cs typeface="Times New Roman"/>
                      </a:endParaRPr>
                    </a:p>
                  </a:txBody>
                  <a:tcPr marL="58047" marR="58047" marT="0" marB="0" anchor="ctr"/>
                </a:tc>
              </a:tr>
              <a:tr h="902327">
                <a:tc>
                  <a:txBody>
                    <a:bodyPr/>
                    <a:lstStyle/>
                    <a:p>
                      <a:pPr algn="ctr">
                        <a:lnSpc>
                          <a:spcPct val="115000"/>
                        </a:lnSpc>
                        <a:spcAft>
                          <a:spcPts val="0"/>
                        </a:spcAft>
                      </a:pPr>
                      <a:r>
                        <a:rPr lang="es-CO" sz="1000" dirty="0" smtClean="0">
                          <a:effectLst/>
                        </a:rPr>
                        <a:t>2015</a:t>
                      </a:r>
                      <a:endParaRPr lang="es-CO" sz="10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Dic.</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45</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413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400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25</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latin typeface="+mn-lt"/>
                          <a:ea typeface="+mn-ea"/>
                          <a:cs typeface="+mn-cs"/>
                        </a:rPr>
                        <a:t>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411</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93.78%</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Calibri"/>
                          <a:ea typeface="Calibri"/>
                          <a:cs typeface="Times New Roman"/>
                        </a:rPr>
                        <a:t>1</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87.55%</a:t>
                      </a:r>
                      <a:endParaRPr lang="es-CO" sz="1000" b="1" dirty="0">
                        <a:effectLst/>
                        <a:latin typeface="Calibri"/>
                        <a:ea typeface="Calibri"/>
                        <a:cs typeface="Times New Roman"/>
                      </a:endParaRPr>
                    </a:p>
                  </a:txBody>
                  <a:tcPr marL="58047" marR="58047" marT="0" marB="0" anchor="ctr"/>
                </a:tc>
              </a:tr>
              <a:tr h="902327">
                <a:tc>
                  <a:txBody>
                    <a:bodyPr/>
                    <a:lstStyle/>
                    <a:p>
                      <a:pPr algn="ctr">
                        <a:lnSpc>
                          <a:spcPct val="115000"/>
                        </a:lnSpc>
                        <a:spcAft>
                          <a:spcPts val="0"/>
                        </a:spcAft>
                      </a:pPr>
                      <a:r>
                        <a:rPr lang="es-CO" sz="1000" dirty="0" smtClean="0">
                          <a:effectLst/>
                        </a:rPr>
                        <a:t>2016</a:t>
                      </a:r>
                      <a:endParaRPr lang="es-CO" sz="10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Enero</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solidFill>
                            <a:srgbClr val="FF0000"/>
                          </a:solidFill>
                          <a:effectLst/>
                          <a:latin typeface="+mn-lt"/>
                          <a:ea typeface="+mn-ea"/>
                          <a:cs typeface="+mn-cs"/>
                        </a:rPr>
                        <a:t>10</a:t>
                      </a:r>
                      <a:endParaRPr lang="es-CO" sz="1000" b="1" dirty="0">
                        <a:solidFill>
                          <a:srgbClr val="FF0000"/>
                        </a:solidFill>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434</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400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21</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latin typeface="+mn-lt"/>
                          <a:ea typeface="+mn-ea"/>
                          <a:cs typeface="+mn-cs"/>
                        </a:rPr>
                        <a:t>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412</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99.67%</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a:effectLst/>
                          <a:latin typeface="+mn-lt"/>
                          <a:ea typeface="+mn-ea"/>
                          <a:cs typeface="+mn-cs"/>
                        </a:rPr>
                        <a:t>4</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99.33%</a:t>
                      </a:r>
                      <a:endParaRPr lang="es-CO" sz="1000" b="1" dirty="0">
                        <a:effectLst/>
                        <a:latin typeface="Calibri"/>
                        <a:ea typeface="Calibri"/>
                        <a:cs typeface="Times New Roman"/>
                      </a:endParaRPr>
                    </a:p>
                  </a:txBody>
                  <a:tcPr marL="58047" marR="58047" marT="0" marB="0" anchor="ctr"/>
                </a:tc>
              </a:tr>
              <a:tr h="902327">
                <a:tc>
                  <a:txBody>
                    <a:bodyPr/>
                    <a:lstStyle/>
                    <a:p>
                      <a:pPr algn="ctr">
                        <a:lnSpc>
                          <a:spcPct val="115000"/>
                        </a:lnSpc>
                        <a:spcAft>
                          <a:spcPts val="0"/>
                        </a:spcAft>
                      </a:pPr>
                      <a:r>
                        <a:rPr lang="es-CO" sz="1000" dirty="0" smtClean="0">
                          <a:effectLst/>
                        </a:rPr>
                        <a:t>2016</a:t>
                      </a:r>
                      <a:endParaRPr lang="es-CO" sz="1000"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Feb.</a:t>
                      </a:r>
                    </a:p>
                    <a:p>
                      <a:pPr algn="ctr">
                        <a:lnSpc>
                          <a:spcPct val="115000"/>
                        </a:lnSpc>
                        <a:spcAft>
                          <a:spcPts val="0"/>
                        </a:spcAft>
                      </a:pPr>
                      <a:r>
                        <a:rPr lang="es-CO" sz="1000" b="1" dirty="0" err="1" smtClean="0">
                          <a:effectLst/>
                          <a:latin typeface="+mn-lt"/>
                          <a:ea typeface="+mn-ea"/>
                          <a:cs typeface="+mn-cs"/>
                        </a:rPr>
                        <a:t>Marz</a:t>
                      </a:r>
                      <a:r>
                        <a:rPr lang="es-CO" sz="1000" b="1" dirty="0" smtClean="0">
                          <a:effectLst/>
                          <a:latin typeface="+mn-lt"/>
                          <a:ea typeface="+mn-ea"/>
                          <a:cs typeface="+mn-cs"/>
                        </a:rPr>
                        <a:t>.</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21</a:t>
                      </a:r>
                      <a:r>
                        <a:rPr lang="es-CO" sz="1000" b="1" baseline="0" dirty="0" smtClean="0">
                          <a:effectLst/>
                          <a:latin typeface="+mn-lt"/>
                          <a:ea typeface="+mn-ea"/>
                          <a:cs typeface="+mn-cs"/>
                        </a:rPr>
                        <a:t> </a:t>
                      </a:r>
                    </a:p>
                    <a:p>
                      <a:pPr algn="ctr">
                        <a:lnSpc>
                          <a:spcPct val="115000"/>
                        </a:lnSpc>
                        <a:spcAft>
                          <a:spcPts val="0"/>
                        </a:spcAft>
                      </a:pPr>
                      <a:r>
                        <a:rPr lang="es-CO" sz="1000" b="1" baseline="0" dirty="0" smtClean="0">
                          <a:effectLst/>
                          <a:latin typeface="+mn-lt"/>
                          <a:ea typeface="+mn-ea"/>
                          <a:cs typeface="+mn-cs"/>
                        </a:rPr>
                        <a:t>21</a:t>
                      </a: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581</a:t>
                      </a:r>
                    </a:p>
                    <a:p>
                      <a:pPr algn="ctr">
                        <a:lnSpc>
                          <a:spcPct val="115000"/>
                        </a:lnSpc>
                        <a:spcAft>
                          <a:spcPts val="0"/>
                        </a:spcAft>
                      </a:pPr>
                      <a:r>
                        <a:rPr lang="es-CO" sz="1000" b="1" dirty="0" smtClean="0">
                          <a:effectLst/>
                          <a:latin typeface="+mn-lt"/>
                          <a:ea typeface="+mn-ea"/>
                          <a:cs typeface="+mn-cs"/>
                        </a:rPr>
                        <a:t>534</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600</a:t>
                      </a:r>
                    </a:p>
                    <a:p>
                      <a:pPr algn="ctr">
                        <a:lnSpc>
                          <a:spcPct val="115000"/>
                        </a:lnSpc>
                        <a:spcAft>
                          <a:spcPts val="0"/>
                        </a:spcAft>
                      </a:pPr>
                      <a:r>
                        <a:rPr lang="es-CO" sz="1000" b="1" baseline="0" dirty="0" smtClean="0">
                          <a:effectLst/>
                          <a:latin typeface="Calibri"/>
                          <a:ea typeface="Calibri"/>
                          <a:cs typeface="Times New Roman"/>
                        </a:rPr>
                        <a:t> 600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21</a:t>
                      </a:r>
                    </a:p>
                    <a:p>
                      <a:pPr algn="ctr">
                        <a:lnSpc>
                          <a:spcPct val="115000"/>
                        </a:lnSpc>
                        <a:spcAft>
                          <a:spcPts val="0"/>
                        </a:spcAft>
                      </a:pPr>
                      <a:r>
                        <a:rPr lang="es-CO" sz="1000" b="1" dirty="0" smtClean="0">
                          <a:effectLst/>
                          <a:latin typeface="+mn-lt"/>
                          <a:ea typeface="+mn-ea"/>
                          <a:cs typeface="+mn-cs"/>
                        </a:rPr>
                        <a:t>20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3</a:t>
                      </a:r>
                    </a:p>
                    <a:p>
                      <a:pPr algn="ctr">
                        <a:lnSpc>
                          <a:spcPct val="115000"/>
                        </a:lnSpc>
                        <a:spcAft>
                          <a:spcPts val="0"/>
                        </a:spcAft>
                      </a:pPr>
                      <a:r>
                        <a:rPr lang="es-CO" sz="1000" b="1" dirty="0" smtClean="0">
                          <a:solidFill>
                            <a:srgbClr val="FF0000"/>
                          </a:solidFill>
                          <a:effectLst/>
                          <a:latin typeface="Calibri"/>
                          <a:ea typeface="Calibri"/>
                          <a:cs typeface="Times New Roman"/>
                        </a:rPr>
                        <a:t>27</a:t>
                      </a:r>
                      <a:endParaRPr lang="es-CO" sz="1000" b="1" dirty="0">
                        <a:solidFill>
                          <a:srgbClr val="FF0000"/>
                        </a:solidFill>
                        <a:effectLst/>
                        <a:latin typeface="Calibri"/>
                        <a:ea typeface="Calibri"/>
                        <a:cs typeface="Times New Roman"/>
                      </a:endParaRPr>
                    </a:p>
                  </a:txBody>
                  <a:tcPr marL="58047" marR="58047" marT="0" marB="0" anchor="ctr"/>
                </a:tc>
                <a:tc>
                  <a:txBody>
                    <a:bodyPr/>
                    <a:lstStyle/>
                    <a:p>
                      <a:pPr algn="ctr">
                        <a:lnSpc>
                          <a:spcPct val="115000"/>
                        </a:lnSpc>
                        <a:spcAft>
                          <a:spcPts val="0"/>
                        </a:spcAft>
                      </a:pP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580</a:t>
                      </a:r>
                    </a:p>
                    <a:p>
                      <a:pPr algn="ctr">
                        <a:lnSpc>
                          <a:spcPct val="115000"/>
                        </a:lnSpc>
                        <a:spcAft>
                          <a:spcPts val="0"/>
                        </a:spcAft>
                      </a:pPr>
                      <a:r>
                        <a:rPr lang="es-CO" sz="1000" b="1" dirty="0" smtClean="0">
                          <a:effectLst/>
                          <a:latin typeface="+mn-lt"/>
                          <a:ea typeface="+mn-ea"/>
                          <a:cs typeface="+mn-cs"/>
                        </a:rPr>
                        <a:t>533</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97.22%</a:t>
                      </a:r>
                    </a:p>
                    <a:p>
                      <a:pPr algn="ctr">
                        <a:lnSpc>
                          <a:spcPct val="115000"/>
                        </a:lnSpc>
                        <a:spcAft>
                          <a:spcPts val="0"/>
                        </a:spcAft>
                      </a:pPr>
                      <a:r>
                        <a:rPr lang="es-CO" sz="1000" b="1" dirty="0" smtClean="0">
                          <a:effectLst/>
                          <a:latin typeface="+mn-lt"/>
                          <a:ea typeface="+mn-ea"/>
                          <a:cs typeface="+mn-cs"/>
                        </a:rPr>
                        <a:t>95-40%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latin typeface="+mn-lt"/>
                          <a:ea typeface="+mn-ea"/>
                          <a:cs typeface="+mn-cs"/>
                        </a:rPr>
                        <a:t>2</a:t>
                      </a:r>
                    </a:p>
                    <a:p>
                      <a:pPr algn="ctr">
                        <a:lnSpc>
                          <a:spcPct val="115000"/>
                        </a:lnSpc>
                        <a:spcAft>
                          <a:spcPts val="0"/>
                        </a:spcAft>
                      </a:pPr>
                      <a:r>
                        <a:rPr lang="es-CO" sz="1000" b="1" dirty="0" smtClean="0">
                          <a:effectLst/>
                          <a:latin typeface="+mn-lt"/>
                          <a:ea typeface="+mn-ea"/>
                          <a:cs typeface="+mn-cs"/>
                        </a:rPr>
                        <a:t>10</a:t>
                      </a:r>
                      <a:endParaRPr lang="es-CO" sz="1000" b="1" dirty="0">
                        <a:effectLst/>
                        <a:latin typeface="Calibri"/>
                        <a:ea typeface="Calibri"/>
                        <a:cs typeface="Times New Roman"/>
                      </a:endParaRPr>
                    </a:p>
                  </a:txBody>
                  <a:tcPr marL="58047" marR="58047" marT="0" marB="0" anchor="ctr"/>
                </a:tc>
                <a:tc>
                  <a:txBody>
                    <a:bodyPr/>
                    <a:lstStyle/>
                    <a:p>
                      <a:pPr algn="ctr">
                        <a:lnSpc>
                          <a:spcPct val="115000"/>
                        </a:lnSpc>
                        <a:spcAft>
                          <a:spcPts val="0"/>
                        </a:spcAft>
                      </a:pPr>
                      <a:r>
                        <a:rPr lang="es-CO" sz="1000" b="1" dirty="0" smtClean="0">
                          <a:effectLst/>
                        </a:rPr>
                        <a:t>95.83%</a:t>
                      </a:r>
                    </a:p>
                    <a:p>
                      <a:pPr algn="ctr">
                        <a:lnSpc>
                          <a:spcPct val="115000"/>
                        </a:lnSpc>
                        <a:spcAft>
                          <a:spcPts val="0"/>
                        </a:spcAft>
                      </a:pPr>
                      <a:r>
                        <a:rPr lang="es-CO" sz="1000" b="1" dirty="0" smtClean="0">
                          <a:effectLst/>
                          <a:latin typeface="Calibri"/>
                          <a:ea typeface="Calibri"/>
                          <a:cs typeface="Times New Roman"/>
                        </a:rPr>
                        <a:t>95.19%</a:t>
                      </a:r>
                      <a:endParaRPr lang="es-CO" sz="1000" b="1" dirty="0">
                        <a:effectLst/>
                        <a:latin typeface="Calibri"/>
                        <a:ea typeface="Calibri"/>
                        <a:cs typeface="Times New Roman"/>
                      </a:endParaRPr>
                    </a:p>
                  </a:txBody>
                  <a:tcPr marL="58047" marR="58047" marT="0" marB="0" anchor="ctr"/>
                </a:tc>
              </a:tr>
            </a:tbl>
          </a:graphicData>
        </a:graphic>
      </p:graphicFrame>
    </p:spTree>
    <p:extLst>
      <p:ext uri="{BB962C8B-B14F-4D97-AF65-F5344CB8AC3E}">
        <p14:creationId xmlns:p14="http://schemas.microsoft.com/office/powerpoint/2010/main" val="27617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620688"/>
            <a:ext cx="7848872" cy="5616624"/>
          </a:xfrm>
        </p:spPr>
        <p:txBody>
          <a:bodyPr>
            <a:normAutofit/>
          </a:bodyPr>
          <a:lstStyle/>
          <a:p>
            <a:pPr marL="514350" indent="-514350">
              <a:buAutoNum type="arabicPeriod"/>
            </a:pPr>
            <a:r>
              <a:rPr lang="es-CO" sz="2800" dirty="0" smtClean="0">
                <a:hlinkClick r:id="rId2" action="ppaction://hlinksldjump"/>
              </a:rPr>
              <a:t>Puesto. </a:t>
            </a:r>
            <a:endParaRPr lang="es-CO" sz="2800" dirty="0" smtClean="0"/>
          </a:p>
          <a:p>
            <a:r>
              <a:rPr lang="es-CO" sz="2400" dirty="0" smtClean="0"/>
              <a:t>El comportamiento es variable.</a:t>
            </a:r>
          </a:p>
          <a:p>
            <a:r>
              <a:rPr lang="es-CO" sz="2800" dirty="0" smtClean="0"/>
              <a:t>Factores de la variación: </a:t>
            </a:r>
          </a:p>
          <a:p>
            <a:pPr algn="just"/>
            <a:r>
              <a:rPr lang="es-CO" sz="2400" dirty="0" smtClean="0"/>
              <a:t>-Número de requerimiento, tramites, asignados, vencidos, a tiempo, finalizados, anulados, quejas y reclamos, invitaciones y oportunidad en la respuesta. Estos componentes que condicionan nuestra posición en el ranking, ya sea para alejarnos del puesto número uno hacia un bajo rendimiento o mejorar sustancialmente. </a:t>
            </a:r>
            <a:endParaRPr lang="es-CO" sz="2400" dirty="0"/>
          </a:p>
        </p:txBody>
      </p:sp>
    </p:spTree>
    <p:extLst>
      <p:ext uri="{BB962C8B-B14F-4D97-AF65-F5344CB8AC3E}">
        <p14:creationId xmlns:p14="http://schemas.microsoft.com/office/powerpoint/2010/main" val="152372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60648"/>
            <a:ext cx="7776862" cy="1008112"/>
          </a:xfrm>
        </p:spPr>
        <p:txBody>
          <a:bodyPr/>
          <a:lstStyle/>
          <a:p>
            <a:r>
              <a:rPr lang="es-CO" dirty="0" smtClean="0">
                <a:solidFill>
                  <a:schemeClr val="bg1"/>
                </a:solidFill>
                <a:hlinkClick r:id="rId2" action="ppaction://hlinksldjump"/>
              </a:rPr>
              <a:t>1. Número de requerimientos</a:t>
            </a:r>
            <a:endParaRPr lang="es-CO" dirty="0">
              <a:solidFill>
                <a:schemeClr val="bg1"/>
              </a:solidFill>
            </a:endParaRPr>
          </a:p>
        </p:txBody>
      </p:sp>
      <p:sp>
        <p:nvSpPr>
          <p:cNvPr id="3" name="2 Subtítulo"/>
          <p:cNvSpPr>
            <a:spLocks noGrp="1"/>
          </p:cNvSpPr>
          <p:nvPr>
            <p:ph type="subTitle" idx="1"/>
          </p:nvPr>
        </p:nvSpPr>
        <p:spPr>
          <a:xfrm>
            <a:off x="395536" y="1556792"/>
            <a:ext cx="7992888" cy="4680520"/>
          </a:xfrm>
        </p:spPr>
        <p:txBody>
          <a:bodyPr>
            <a:normAutofit/>
          </a:bodyPr>
          <a:lstStyle/>
          <a:p>
            <a:pPr algn="just"/>
            <a:r>
              <a:rPr lang="es-CO" sz="2400" dirty="0" smtClean="0"/>
              <a:t>Son peticiones, quejas reclamos y solicitudes que un usuario allega a la SEM para resolver sus situaciones. Estos pueden ser de manera física o virtual. En la medida en que la cantidad aumente, el puntaje para nosotros es mayor. Existen acciones y estrategias que pueden determinar la variación de los requerimientos. </a:t>
            </a:r>
          </a:p>
          <a:p>
            <a:pPr algn="just"/>
            <a:r>
              <a:rPr lang="es-CO" sz="2400" dirty="0" smtClean="0"/>
              <a:t>Pasaron de 400 a 600 PQRs esperados </a:t>
            </a:r>
          </a:p>
          <a:p>
            <a:pPr algn="just"/>
            <a:r>
              <a:rPr lang="es-CO" sz="2400" dirty="0" smtClean="0"/>
              <a:t>Se debe evitar ciertas acciones, ingresarlos por fuera del sistema </a:t>
            </a:r>
            <a:endParaRPr lang="es-CO" sz="2400" dirty="0"/>
          </a:p>
        </p:txBody>
      </p:sp>
    </p:spTree>
    <p:extLst>
      <p:ext uri="{BB962C8B-B14F-4D97-AF65-F5344CB8AC3E}">
        <p14:creationId xmlns:p14="http://schemas.microsoft.com/office/powerpoint/2010/main" val="104730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1"/>
            <a:ext cx="7189188" cy="864096"/>
          </a:xfrm>
        </p:spPr>
        <p:txBody>
          <a:bodyPr/>
          <a:lstStyle/>
          <a:p>
            <a:r>
              <a:rPr lang="es-CO" dirty="0" smtClean="0"/>
              <a:t>Requerimientos Web </a:t>
            </a:r>
            <a:endParaRPr lang="es-CO" dirty="0"/>
          </a:p>
        </p:txBody>
      </p:sp>
      <p:sp>
        <p:nvSpPr>
          <p:cNvPr id="3" name="2 Subtítulo"/>
          <p:cNvSpPr>
            <a:spLocks noGrp="1"/>
          </p:cNvSpPr>
          <p:nvPr>
            <p:ph type="subTitle" idx="1"/>
          </p:nvPr>
        </p:nvSpPr>
        <p:spPr>
          <a:xfrm>
            <a:off x="539552" y="1556792"/>
            <a:ext cx="7992888" cy="4824536"/>
          </a:xfrm>
        </p:spPr>
        <p:txBody>
          <a:bodyPr>
            <a:normAutofit/>
          </a:bodyPr>
          <a:lstStyle/>
          <a:p>
            <a:pPr algn="just"/>
            <a:r>
              <a:rPr lang="es-CO" sz="2400" dirty="0" smtClean="0"/>
              <a:t>Estrategia SAC que brinda al ciudadano la oportunidad de ingresar </a:t>
            </a:r>
            <a:r>
              <a:rPr lang="es-CO" sz="2400" dirty="0" err="1" smtClean="0"/>
              <a:t>PQRs</a:t>
            </a:r>
            <a:r>
              <a:rPr lang="es-CO" sz="2400" dirty="0" smtClean="0"/>
              <a:t> desde la comodidad de su hogar o lugar de trabajo sin costo de dinero adicional, </a:t>
            </a:r>
            <a:r>
              <a:rPr lang="es-CO" sz="2400" dirty="0"/>
              <a:t>y</a:t>
            </a:r>
            <a:r>
              <a:rPr lang="es-CO" sz="2400" dirty="0" smtClean="0"/>
              <a:t> permite descongestionar las oficinas. </a:t>
            </a:r>
          </a:p>
          <a:p>
            <a:pPr algn="just"/>
            <a:r>
              <a:rPr lang="es-CO" sz="2400" dirty="0" smtClean="0"/>
              <a:t>Implementado en SEM Lorica desde Enero de 2014. </a:t>
            </a:r>
          </a:p>
          <a:p>
            <a:pPr algn="just"/>
            <a:r>
              <a:rPr lang="es-CO" sz="2400" dirty="0" smtClean="0"/>
              <a:t>Estrategias para su utilización: Capacitación, mesas de trabajo y capacitación personalizada. </a:t>
            </a:r>
          </a:p>
          <a:p>
            <a:pPr algn="just"/>
            <a:r>
              <a:rPr lang="es-CO" sz="2400" dirty="0" smtClean="0"/>
              <a:t>Se necesita crear otras estrategias que demanden gastos (publicación en páginas, reuniones, </a:t>
            </a:r>
            <a:r>
              <a:rPr lang="es-CO" sz="2400" dirty="0" err="1" smtClean="0"/>
              <a:t>etc</a:t>
            </a:r>
            <a:r>
              <a:rPr lang="es-CO" sz="2400" dirty="0" smtClean="0"/>
              <a:t>, videos en T.V.). </a:t>
            </a:r>
          </a:p>
        </p:txBody>
      </p:sp>
    </p:spTree>
    <p:extLst>
      <p:ext uri="{BB962C8B-B14F-4D97-AF65-F5344CB8AC3E}">
        <p14:creationId xmlns:p14="http://schemas.microsoft.com/office/powerpoint/2010/main" val="1747313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TC102455610[[fn=Otoño]]</Template>
  <TotalTime>1402</TotalTime>
  <Words>3319</Words>
  <Application>Microsoft Office PowerPoint</Application>
  <PresentationFormat>Presentación en pantalla (4:3)</PresentationFormat>
  <Paragraphs>1203</Paragraphs>
  <Slides>49</Slides>
  <Notes>3</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Autumn</vt:lpstr>
      <vt:lpstr>Análisis de Informes:  1. Atención al ciudadano  2.Análisis de Indicadores  3. Análisis Comparativo de encuestas de los dos últimos trimestres (2015-2016)</vt:lpstr>
      <vt:lpstr>Presentación de PowerPoint</vt:lpstr>
      <vt:lpstr>Presentación de PowerPoint</vt:lpstr>
      <vt:lpstr>CALIFICACIÓN DEL DESEMPEÑO DE LAS SECRETARÍAS DE EDUCACIÓN EN EL USO DEL SAC </vt:lpstr>
      <vt:lpstr>Estado y manejo del Sistema de Atención al Ciudadano</vt:lpstr>
      <vt:lpstr>Presentación de PowerPoint</vt:lpstr>
      <vt:lpstr>Presentación de PowerPoint</vt:lpstr>
      <vt:lpstr>1. Número de requerimientos</vt:lpstr>
      <vt:lpstr>Requerimientos Web </vt:lpstr>
      <vt:lpstr>4. Vencidos </vt:lpstr>
      <vt:lpstr>Oportunidad en la respuesta</vt:lpstr>
      <vt:lpstr>PQRs  CONTESTADOS FUERA DE TIEMPO  - ULTIMO TRIMESTRE 2015 - PRIMER TRIMESTRE 2016 </vt:lpstr>
      <vt:lpstr>Presentación de PowerPoint</vt:lpstr>
      <vt:lpstr>Presentación de PowerPoint</vt:lpstr>
      <vt:lpstr>Conclusiones </vt:lpstr>
      <vt:lpstr>Presentación de PowerPoint</vt:lpstr>
      <vt:lpstr>Recomendaciones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Análisis de los Indicadores del SAC</vt:lpstr>
      <vt:lpstr>1. Oportunidad de la Respuesta</vt:lpstr>
      <vt:lpstr>Presentación de PowerPoint</vt:lpstr>
      <vt:lpstr>Presentación de PowerPoint</vt:lpstr>
      <vt:lpstr>Presentación de PowerPoint</vt:lpstr>
      <vt:lpstr>Presentación de PowerPoint</vt:lpstr>
      <vt:lpstr>2. QUEJAS</vt:lpstr>
      <vt:lpstr>Presentación de PowerPoint</vt:lpstr>
      <vt:lpstr>Presentación de PowerPoint</vt:lpstr>
      <vt:lpstr>Presentación de PowerPoint</vt:lpstr>
      <vt:lpstr>Presentación de PowerPoint</vt:lpstr>
      <vt:lpstr>Análisis de Encuestas de Atención al Ciudadano </vt:lpstr>
      <vt:lpstr>Presentación de PowerPoint</vt:lpstr>
      <vt:lpstr>Presentación de PowerPoint</vt:lpstr>
      <vt:lpstr>Presentación de PowerPoint</vt:lpstr>
      <vt:lpstr>Presentación de PowerPoint</vt:lpstr>
      <vt:lpstr>Presentación de PowerPoint</vt:lpstr>
      <vt:lpstr>Presentación de PowerPoint</vt:lpstr>
      <vt:lpstr>Resumen del comportamiento</vt:lpstr>
      <vt:lpstr>Resumen del comportamiento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Atención al ciudadano</dc:title>
  <dc:creator>Sandra Correa</dc:creator>
  <cp:lastModifiedBy>SAC</cp:lastModifiedBy>
  <cp:revision>152</cp:revision>
  <dcterms:created xsi:type="dcterms:W3CDTF">2014-06-21T20:39:36Z</dcterms:created>
  <dcterms:modified xsi:type="dcterms:W3CDTF">2016-05-27T14:53:41Z</dcterms:modified>
</cp:coreProperties>
</file>