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1"/>
  </p:notesMasterIdLst>
  <p:sldIdLst>
    <p:sldId id="256" r:id="rId2"/>
    <p:sldId id="257" r:id="rId3"/>
    <p:sldId id="258" r:id="rId4"/>
    <p:sldId id="314" r:id="rId5"/>
    <p:sldId id="259" r:id="rId6"/>
    <p:sldId id="260" r:id="rId7"/>
    <p:sldId id="324" r:id="rId8"/>
    <p:sldId id="325" r:id="rId9"/>
    <p:sldId id="327" r:id="rId10"/>
    <p:sldId id="333" r:id="rId11"/>
    <p:sldId id="358" r:id="rId12"/>
    <p:sldId id="352" r:id="rId13"/>
    <p:sldId id="353" r:id="rId14"/>
    <p:sldId id="356" r:id="rId15"/>
    <p:sldId id="348" r:id="rId16"/>
    <p:sldId id="349" r:id="rId17"/>
    <p:sldId id="350" r:id="rId18"/>
    <p:sldId id="351" r:id="rId19"/>
    <p:sldId id="292" r:id="rId20"/>
    <p:sldId id="291" r:id="rId21"/>
    <p:sldId id="294" r:id="rId22"/>
    <p:sldId id="293" r:id="rId23"/>
    <p:sldId id="296" r:id="rId24"/>
    <p:sldId id="295" r:id="rId25"/>
    <p:sldId id="298" r:id="rId26"/>
    <p:sldId id="297" r:id="rId27"/>
    <p:sldId id="299" r:id="rId28"/>
    <p:sldId id="300" r:id="rId29"/>
    <p:sldId id="301" r:id="rId30"/>
    <p:sldId id="261" r:id="rId31"/>
    <p:sldId id="306" r:id="rId32"/>
    <p:sldId id="357" r:id="rId33"/>
    <p:sldId id="303" r:id="rId34"/>
    <p:sldId id="304" r:id="rId35"/>
    <p:sldId id="305" r:id="rId36"/>
    <p:sldId id="316" r:id="rId37"/>
    <p:sldId id="317" r:id="rId38"/>
    <p:sldId id="318" r:id="rId39"/>
    <p:sldId id="319" r:id="rId40"/>
    <p:sldId id="320" r:id="rId41"/>
    <p:sldId id="307" r:id="rId42"/>
    <p:sldId id="308" r:id="rId43"/>
    <p:sldId id="309" r:id="rId44"/>
    <p:sldId id="310" r:id="rId45"/>
    <p:sldId id="311" r:id="rId46"/>
    <p:sldId id="355" r:id="rId47"/>
    <p:sldId id="313" r:id="rId48"/>
    <p:sldId id="359" r:id="rId49"/>
    <p:sldId id="360" r:id="rId50"/>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Estilo temático 1 - Énfasis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8FD4443E-F989-4FC4-A0C8-D5A2AF1F390B}" styleName="Estilo oscuro 1 - Énfasis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368" autoAdjust="0"/>
    <p:restoredTop sz="94660"/>
  </p:normalViewPr>
  <p:slideViewPr>
    <p:cSldViewPr>
      <p:cViewPr>
        <p:scale>
          <a:sx n="80" d="100"/>
          <a:sy n="80" d="100"/>
        </p:scale>
        <p:origin x="-126"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F8F7B8-594B-4DDC-A6C5-8CA817985A31}" type="datetimeFigureOut">
              <a:rPr lang="es-CO" smtClean="0"/>
              <a:t>27/05/2016</a:t>
            </a:fld>
            <a:endParaRPr lang="es-CO"/>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C9CD3F-7EC2-4BC4-A699-67D1257BDCB4}" type="slidenum">
              <a:rPr lang="es-CO" smtClean="0"/>
              <a:t>‹Nº›</a:t>
            </a:fld>
            <a:endParaRPr lang="es-CO"/>
          </a:p>
        </p:txBody>
      </p:sp>
    </p:spTree>
    <p:extLst>
      <p:ext uri="{BB962C8B-B14F-4D97-AF65-F5344CB8AC3E}">
        <p14:creationId xmlns:p14="http://schemas.microsoft.com/office/powerpoint/2010/main" val="1093345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9EC9CD3F-7EC2-4BC4-A699-67D1257BDCB4}" type="slidenum">
              <a:rPr lang="es-CO" smtClean="0"/>
              <a:t>6</a:t>
            </a:fld>
            <a:endParaRPr lang="es-CO"/>
          </a:p>
        </p:txBody>
      </p:sp>
    </p:spTree>
    <p:extLst>
      <p:ext uri="{BB962C8B-B14F-4D97-AF65-F5344CB8AC3E}">
        <p14:creationId xmlns:p14="http://schemas.microsoft.com/office/powerpoint/2010/main" val="3849972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43000" y="685800"/>
            <a:ext cx="4572000" cy="3429000"/>
          </a:xfrm>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9EC9CD3F-7EC2-4BC4-A699-67D1257BDCB4}" type="slidenum">
              <a:rPr lang="es-CO" smtClean="0">
                <a:solidFill>
                  <a:prstClr val="black"/>
                </a:solidFill>
              </a:rPr>
              <a:pPr/>
              <a:t>11</a:t>
            </a:fld>
            <a:endParaRPr lang="es-CO">
              <a:solidFill>
                <a:prstClr val="black"/>
              </a:solidFill>
            </a:endParaRPr>
          </a:p>
        </p:txBody>
      </p:sp>
    </p:spTree>
    <p:extLst>
      <p:ext uri="{BB962C8B-B14F-4D97-AF65-F5344CB8AC3E}">
        <p14:creationId xmlns:p14="http://schemas.microsoft.com/office/powerpoint/2010/main" val="3166324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9EC9CD3F-7EC2-4BC4-A699-67D1257BDCB4}" type="slidenum">
              <a:rPr lang="es-CO" smtClean="0"/>
              <a:t>49</a:t>
            </a:fld>
            <a:endParaRPr lang="es-CO"/>
          </a:p>
        </p:txBody>
      </p:sp>
    </p:spTree>
    <p:extLst>
      <p:ext uri="{BB962C8B-B14F-4D97-AF65-F5344CB8AC3E}">
        <p14:creationId xmlns:p14="http://schemas.microsoft.com/office/powerpoint/2010/main" val="18714938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009443" y="3307357"/>
            <a:ext cx="7117180" cy="1470025"/>
          </a:xfrm>
        </p:spPr>
        <p:txBody>
          <a:bodyPr anchor="b"/>
          <a:lstStyle>
            <a:lvl1pPr>
              <a:defRPr sz="4000"/>
            </a:lvl1pPr>
          </a:lstStyle>
          <a:p>
            <a:r>
              <a:rPr lang="es-ES" smtClean="0"/>
              <a:t>Haga clic para modificar el estilo de título del patrón</a:t>
            </a:r>
            <a:endParaRPr lang="en-US"/>
          </a:p>
        </p:txBody>
      </p:sp>
      <p:sp>
        <p:nvSpPr>
          <p:cNvPr id="3" name="Subtitle 2"/>
          <p:cNvSpPr>
            <a:spLocks noGrp="1"/>
          </p:cNvSpPr>
          <p:nvPr>
            <p:ph type="subTitle" idx="1"/>
          </p:nvPr>
        </p:nvSpPr>
        <p:spPr>
          <a:xfrm>
            <a:off x="1009443"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a:p>
        </p:txBody>
      </p:sp>
      <p:sp>
        <p:nvSpPr>
          <p:cNvPr id="4" name="Date Placeholder 3"/>
          <p:cNvSpPr>
            <a:spLocks noGrp="1"/>
          </p:cNvSpPr>
          <p:nvPr>
            <p:ph type="dt" sz="half" idx="10"/>
          </p:nvPr>
        </p:nvSpPr>
        <p:spPr/>
        <p:txBody>
          <a:bodyPr/>
          <a:lstStyle/>
          <a:p>
            <a:fld id="{3B994C59-BD0C-4B1B-8D43-170FB2A7510E}" type="datetimeFigureOut">
              <a:rPr lang="es-CO" smtClean="0"/>
              <a:t>27/05/2016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18C82E7-5C2B-41BD-ADBC-BD8C971C4E40}" type="slidenum">
              <a:rPr lang="es-CO" smtClean="0"/>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B994C59-BD0C-4B1B-8D43-170FB2A7510E}" type="datetimeFigureOut">
              <a:rPr lang="es-CO" smtClean="0"/>
              <a:t>27/05/2016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18C82E7-5C2B-41BD-ADBC-BD8C971C4E40}"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3" cy="5185328"/>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09443" y="675725"/>
            <a:ext cx="5467557" cy="518532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B994C59-BD0C-4B1B-8D43-170FB2A7510E}" type="datetimeFigureOut">
              <a:rPr lang="es-CO" smtClean="0"/>
              <a:t>27/05/2016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18C82E7-5C2B-41BD-ADBC-BD8C971C4E40}"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B994C59-BD0C-4B1B-8D43-170FB2A7510E}" type="datetimeFigureOut">
              <a:rPr lang="es-CO" smtClean="0"/>
              <a:t>27/05/2016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18C82E7-5C2B-41BD-ADBC-BD8C971C4E40}" type="slidenum">
              <a:rPr lang="es-CO" smtClean="0"/>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009444" y="3308581"/>
            <a:ext cx="7117179" cy="1468800"/>
          </a:xfrm>
        </p:spPr>
        <p:txBody>
          <a:bodyPr anchor="b"/>
          <a:lstStyle>
            <a:lvl1pPr algn="r">
              <a:defRPr sz="3200" b="0" cap="none"/>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009444" y="4777381"/>
            <a:ext cx="7117179"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3B994C59-BD0C-4B1B-8D43-170FB2A7510E}" type="datetimeFigureOut">
              <a:rPr lang="es-CO" smtClean="0"/>
              <a:t>27/05/2016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18C82E7-5C2B-41BD-ADBC-BD8C971C4E40}" type="slidenum">
              <a:rPr lang="es-CO" smtClean="0"/>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6"/>
            <a:ext cx="7123080" cy="924475"/>
          </a:xfrm>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1009444" y="1809750"/>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Content Placeholder 3"/>
          <p:cNvSpPr>
            <a:spLocks noGrp="1"/>
          </p:cNvSpPr>
          <p:nvPr>
            <p:ph sz="half" idx="2"/>
          </p:nvPr>
        </p:nvSpPr>
        <p:spPr>
          <a:xfrm>
            <a:off x="4663281" y="1809749"/>
            <a:ext cx="3469243"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3B994C59-BD0C-4B1B-8D43-170FB2A7510E}" type="datetimeFigureOut">
              <a:rPr lang="es-CO" smtClean="0"/>
              <a:t>27/05/2016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818C82E7-5C2B-41BD-ADBC-BD8C971C4E40}" type="slidenum">
              <a:rPr lang="es-CO" smtClean="0"/>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348224" y="1812927"/>
            <a:ext cx="31324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09444" y="2389190"/>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Text Placeholder 4"/>
          <p:cNvSpPr>
            <a:spLocks noGrp="1"/>
          </p:cNvSpPr>
          <p:nvPr>
            <p:ph type="body" sz="quarter" idx="3"/>
          </p:nvPr>
        </p:nvSpPr>
        <p:spPr>
          <a:xfrm>
            <a:off x="4984079" y="1812927"/>
            <a:ext cx="315047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63281" y="2389190"/>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3B994C59-BD0C-4B1B-8D43-170FB2A7510E}" type="datetimeFigureOut">
              <a:rPr lang="es-CO" smtClean="0"/>
              <a:t>27/05/2016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818C82E7-5C2B-41BD-ADBC-BD8C971C4E40}" type="slidenum">
              <a:rPr lang="es-CO" smtClean="0"/>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3B994C59-BD0C-4B1B-8D43-170FB2A7510E}" type="datetimeFigureOut">
              <a:rPr lang="es-CO" smtClean="0"/>
              <a:t>27/05/2016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818C82E7-5C2B-41BD-ADBC-BD8C971C4E40}"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994C59-BD0C-4B1B-8D43-170FB2A7510E}" type="datetimeFigureOut">
              <a:rPr lang="es-CO" smtClean="0"/>
              <a:t>27/05/2016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818C82E7-5C2B-41BD-ADBC-BD8C971C4E40}"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009441" y="446087"/>
            <a:ext cx="2660651" cy="1185861"/>
          </a:xfrm>
        </p:spPr>
        <p:txBody>
          <a:bodyPr anchor="b"/>
          <a:lstStyle>
            <a:lvl1pPr algn="l">
              <a:defRPr sz="24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3852656" y="446089"/>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Text Placeholder 3"/>
          <p:cNvSpPr>
            <a:spLocks noGrp="1"/>
          </p:cNvSpPr>
          <p:nvPr>
            <p:ph type="body" sz="half" idx="2"/>
          </p:nvPr>
        </p:nvSpPr>
        <p:spPr>
          <a:xfrm>
            <a:off x="1009441" y="1631951"/>
            <a:ext cx="2660651"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B994C59-BD0C-4B1B-8D43-170FB2A7510E}" type="datetimeFigureOut">
              <a:rPr lang="es-CO" smtClean="0"/>
              <a:t>27/05/2016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818C82E7-5C2B-41BD-ADBC-BD8C971C4E40}" type="slidenum">
              <a:rPr lang="es-CO" smtClean="0"/>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009444" y="1387059"/>
            <a:ext cx="3481387" cy="1113254"/>
          </a:xfrm>
        </p:spPr>
        <p:txBody>
          <a:bodyPr anchor="b">
            <a:normAutofit/>
          </a:bodyPr>
          <a:lstStyle>
            <a:lvl1pPr algn="l">
              <a:defRPr sz="24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1009444"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B994C59-BD0C-4B1B-8D43-170FB2A7510E}" type="datetimeFigureOut">
              <a:rPr lang="es-CO" smtClean="0"/>
              <a:t>27/05/2016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818C82E7-5C2B-41BD-ADBC-BD8C971C4E40}" type="slidenum">
              <a:rPr lang="es-CO" smtClean="0"/>
              <a:t>‹Nº›</a:t>
            </a:fld>
            <a:endParaRPr lang="es-CO"/>
          </a:p>
        </p:txBody>
      </p:sp>
      <p:sp>
        <p:nvSpPr>
          <p:cNvPr id="32" name="Oval 31"/>
          <p:cNvSpPr/>
          <p:nvPr/>
        </p:nvSpPr>
        <p:spPr>
          <a:xfrm>
            <a:off x="5479248" y="1436863"/>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3" y="1411793"/>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6"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7"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3" y="2083428"/>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4" y="993077"/>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8"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3" y="1060595"/>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tx2">
                <a:lumMod val="75000"/>
              </a:schemeClr>
            </a:solidFill>
          </a:ln>
        </p:spPr>
        <p:txBody>
          <a:bodyPr/>
          <a:lstStyle/>
          <a:p>
            <a:r>
              <a:rPr lang="es-ES" smtClean="0"/>
              <a:t>Haga clic en el icono para agregar una imagen</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9445" y="675726"/>
            <a:ext cx="7125113" cy="924475"/>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2"/>
          </p:nvPr>
        </p:nvSpPr>
        <p:spPr>
          <a:xfrm>
            <a:off x="6437344" y="5951812"/>
            <a:ext cx="2133600" cy="365125"/>
          </a:xfrm>
          <a:prstGeom prst="rect">
            <a:avLst/>
          </a:prstGeom>
        </p:spPr>
        <p:txBody>
          <a:bodyPr vert="horz" lIns="91440" tIns="45720" rIns="91440" bIns="45720" rtlCol="0" anchor="b"/>
          <a:lstStyle>
            <a:lvl1pPr algn="r">
              <a:defRPr sz="900">
                <a:solidFill>
                  <a:schemeClr val="tx2"/>
                </a:solidFill>
              </a:defRPr>
            </a:lvl1pPr>
          </a:lstStyle>
          <a:p>
            <a:fld id="{3B994C59-BD0C-4B1B-8D43-170FB2A7510E}" type="datetimeFigureOut">
              <a:rPr lang="es-CO" smtClean="0"/>
              <a:t>27/05/2016</a:t>
            </a:fld>
            <a:endParaRPr lang="es-CO"/>
          </a:p>
        </p:txBody>
      </p:sp>
      <p:sp>
        <p:nvSpPr>
          <p:cNvPr id="5" name="Footer Placeholder 4"/>
          <p:cNvSpPr>
            <a:spLocks noGrp="1"/>
          </p:cNvSpPr>
          <p:nvPr>
            <p:ph type="ftr" sz="quarter" idx="3"/>
          </p:nvPr>
        </p:nvSpPr>
        <p:spPr>
          <a:xfrm>
            <a:off x="1180947" y="5951812"/>
            <a:ext cx="5256399" cy="365125"/>
          </a:xfrm>
          <a:prstGeom prst="rect">
            <a:avLst/>
          </a:prstGeom>
        </p:spPr>
        <p:txBody>
          <a:bodyPr vert="horz" lIns="91440" tIns="45720" rIns="91440" bIns="45720" rtlCol="0" anchor="b"/>
          <a:lstStyle>
            <a:lvl1pPr algn="l">
              <a:defRPr sz="900">
                <a:solidFill>
                  <a:schemeClr val="tx2"/>
                </a:solidFill>
              </a:defRPr>
            </a:lvl1pPr>
          </a:lstStyle>
          <a:p>
            <a:endParaRPr lang="es-CO"/>
          </a:p>
        </p:txBody>
      </p:sp>
      <p:sp>
        <p:nvSpPr>
          <p:cNvPr id="6" name="Slide Number Placeholder 5"/>
          <p:cNvSpPr>
            <a:spLocks noGrp="1"/>
          </p:cNvSpPr>
          <p:nvPr>
            <p:ph type="sldNum" sz="quarter" idx="4"/>
          </p:nvPr>
        </p:nvSpPr>
        <p:spPr>
          <a:xfrm>
            <a:off x="572661" y="5951812"/>
            <a:ext cx="608287" cy="365125"/>
          </a:xfrm>
          <a:prstGeom prst="rect">
            <a:avLst/>
          </a:prstGeom>
        </p:spPr>
        <p:txBody>
          <a:bodyPr vert="horz" lIns="91440" tIns="45720" rIns="91440" bIns="45720" rtlCol="0" anchor="b"/>
          <a:lstStyle>
            <a:lvl1pPr algn="l">
              <a:defRPr sz="1800">
                <a:solidFill>
                  <a:schemeClr val="tx2"/>
                </a:solidFill>
              </a:defRPr>
            </a:lvl1pPr>
          </a:lstStyle>
          <a:p>
            <a:fld id="{818C82E7-5C2B-41BD-ADBC-BD8C971C4E40}" type="slidenum">
              <a:rPr lang="es-CO" smtClean="0"/>
              <a:t>‹Nº›</a:t>
            </a:fld>
            <a:endParaRPr lang="es-CO"/>
          </a:p>
        </p:txBody>
      </p:sp>
      <p:grpSp>
        <p:nvGrpSpPr>
          <p:cNvPr id="61" name="Group 60"/>
          <p:cNvGrpSpPr/>
          <p:nvPr/>
        </p:nvGrpSpPr>
        <p:grpSpPr>
          <a:xfrm>
            <a:off x="-33595" y="2"/>
            <a:ext cx="9177595" cy="6857999"/>
            <a:chOff x="-33595" y="0"/>
            <a:chExt cx="9177595" cy="6857999"/>
          </a:xfrm>
        </p:grpSpPr>
        <p:grpSp>
          <p:nvGrpSpPr>
            <p:cNvPr id="62" name="Group 182"/>
            <p:cNvGrpSpPr/>
            <p:nvPr/>
          </p:nvGrpSpPr>
          <p:grpSpPr>
            <a:xfrm>
              <a:off x="-33595" y="437091"/>
              <a:ext cx="9074452" cy="6174255"/>
              <a:chOff x="-33595" y="437091"/>
              <a:chExt cx="9074452" cy="6174255"/>
            </a:xfrm>
          </p:grpSpPr>
          <p:sp>
            <p:nvSpPr>
              <p:cNvPr id="92" name="Freeform 12"/>
              <p:cNvSpPr>
                <a:spLocks noChangeAspect="1"/>
              </p:cNvSpPr>
              <p:nvPr/>
            </p:nvSpPr>
            <p:spPr bwMode="auto">
              <a:xfrm rot="8051039">
                <a:off x="-11813" y="3783436"/>
                <a:ext cx="1054883" cy="1098447"/>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3" name="Freeform 28"/>
              <p:cNvSpPr>
                <a:spLocks noChangeAspect="1"/>
              </p:cNvSpPr>
              <p:nvPr/>
            </p:nvSpPr>
            <p:spPr bwMode="auto">
              <a:xfrm rot="7569598">
                <a:off x="558950" y="196683"/>
                <a:ext cx="832668" cy="1313484"/>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4" name="Freeform 36"/>
              <p:cNvSpPr>
                <a:spLocks noChangeAspect="1"/>
              </p:cNvSpPr>
              <p:nvPr/>
            </p:nvSpPr>
            <p:spPr bwMode="auto">
              <a:xfrm rot="11849821">
                <a:off x="7750232" y="597775"/>
                <a:ext cx="1064273" cy="1063143"/>
              </a:xfrm>
              <a:custGeom>
                <a:avLst/>
                <a:gdLst/>
                <a:ahLst/>
                <a:cxnLst>
                  <a:cxn ang="0">
                    <a:pos x="1280" y="874"/>
                  </a:cxn>
                  <a:cxn ang="0">
                    <a:pos x="1142" y="974"/>
                  </a:cxn>
                  <a:cxn ang="0">
                    <a:pos x="1150" y="944"/>
                  </a:cxn>
                  <a:cxn ang="0">
                    <a:pos x="1196" y="832"/>
                  </a:cxn>
                  <a:cxn ang="0">
                    <a:pos x="1194" y="590"/>
                  </a:cxn>
                  <a:cxn ang="0">
                    <a:pos x="1152" y="368"/>
                  </a:cxn>
                  <a:cxn ang="0">
                    <a:pos x="1020" y="148"/>
                  </a:cxn>
                  <a:cxn ang="0">
                    <a:pos x="958" y="62"/>
                  </a:cxn>
                  <a:cxn ang="0">
                    <a:pos x="942" y="0"/>
                  </a:cxn>
                  <a:cxn ang="0">
                    <a:pos x="930" y="44"/>
                  </a:cxn>
                  <a:cxn ang="0">
                    <a:pos x="884" y="120"/>
                  </a:cxn>
                  <a:cxn ang="0">
                    <a:pos x="738" y="346"/>
                  </a:cxn>
                  <a:cxn ang="0">
                    <a:pos x="702" y="516"/>
                  </a:cxn>
                  <a:cxn ang="0">
                    <a:pos x="680" y="794"/>
                  </a:cxn>
                  <a:cxn ang="0">
                    <a:pos x="724" y="930"/>
                  </a:cxn>
                  <a:cxn ang="0">
                    <a:pos x="744" y="972"/>
                  </a:cxn>
                  <a:cxn ang="0">
                    <a:pos x="636" y="896"/>
                  </a:cxn>
                  <a:cxn ang="0">
                    <a:pos x="504" y="826"/>
                  </a:cxn>
                  <a:cxn ang="0">
                    <a:pos x="118" y="794"/>
                  </a:cxn>
                  <a:cxn ang="0">
                    <a:pos x="72" y="836"/>
                  </a:cxn>
                  <a:cxn ang="0">
                    <a:pos x="232" y="986"/>
                  </a:cxn>
                  <a:cxn ang="0">
                    <a:pos x="424" y="1194"/>
                  </a:cxn>
                  <a:cxn ang="0">
                    <a:pos x="608" y="1266"/>
                  </a:cxn>
                  <a:cxn ang="0">
                    <a:pos x="698" y="1248"/>
                  </a:cxn>
                  <a:cxn ang="0">
                    <a:pos x="708" y="1268"/>
                  </a:cxn>
                  <a:cxn ang="0">
                    <a:pos x="558" y="1382"/>
                  </a:cxn>
                  <a:cxn ang="0">
                    <a:pos x="416" y="1562"/>
                  </a:cxn>
                  <a:cxn ang="0">
                    <a:pos x="460" y="1634"/>
                  </a:cxn>
                  <a:cxn ang="0">
                    <a:pos x="628" y="1588"/>
                  </a:cxn>
                  <a:cxn ang="0">
                    <a:pos x="752" y="1516"/>
                  </a:cxn>
                  <a:cxn ang="0">
                    <a:pos x="784" y="1576"/>
                  </a:cxn>
                  <a:cxn ang="0">
                    <a:pos x="816" y="1560"/>
                  </a:cxn>
                  <a:cxn ang="0">
                    <a:pos x="858" y="1422"/>
                  </a:cxn>
                  <a:cxn ang="0">
                    <a:pos x="904" y="1368"/>
                  </a:cxn>
                  <a:cxn ang="0">
                    <a:pos x="878" y="1664"/>
                  </a:cxn>
                  <a:cxn ang="0">
                    <a:pos x="810" y="1824"/>
                  </a:cxn>
                  <a:cxn ang="0">
                    <a:pos x="780" y="1854"/>
                  </a:cxn>
                  <a:cxn ang="0">
                    <a:pos x="806" y="1876"/>
                  </a:cxn>
                  <a:cxn ang="0">
                    <a:pos x="874" y="1868"/>
                  </a:cxn>
                  <a:cxn ang="0">
                    <a:pos x="904" y="1856"/>
                  </a:cxn>
                  <a:cxn ang="0">
                    <a:pos x="952" y="1680"/>
                  </a:cxn>
                  <a:cxn ang="0">
                    <a:pos x="988" y="1342"/>
                  </a:cxn>
                  <a:cxn ang="0">
                    <a:pos x="1062" y="1548"/>
                  </a:cxn>
                  <a:cxn ang="0">
                    <a:pos x="1084" y="1572"/>
                  </a:cxn>
                  <a:cxn ang="0">
                    <a:pos x="1112" y="1566"/>
                  </a:cxn>
                  <a:cxn ang="0">
                    <a:pos x="1162" y="1530"/>
                  </a:cxn>
                  <a:cxn ang="0">
                    <a:pos x="1344" y="1620"/>
                  </a:cxn>
                  <a:cxn ang="0">
                    <a:pos x="1498" y="1638"/>
                  </a:cxn>
                  <a:cxn ang="0">
                    <a:pos x="1402" y="1462"/>
                  </a:cxn>
                  <a:cxn ang="0">
                    <a:pos x="1230" y="1306"/>
                  </a:cxn>
                  <a:cxn ang="0">
                    <a:pos x="1164" y="1252"/>
                  </a:cxn>
                  <a:cxn ang="0">
                    <a:pos x="1216" y="1260"/>
                  </a:cxn>
                  <a:cxn ang="0">
                    <a:pos x="1358" y="1250"/>
                  </a:cxn>
                  <a:cxn ang="0">
                    <a:pos x="1576" y="1076"/>
                  </a:cxn>
                  <a:cxn ang="0">
                    <a:pos x="1744" y="892"/>
                  </a:cxn>
                  <a:cxn ang="0">
                    <a:pos x="1880" y="802"/>
                  </a:cxn>
                  <a:cxn ang="0">
                    <a:pos x="1528" y="798"/>
                  </a:cxn>
                </a:cxnLst>
                <a:rect l="0" t="0" r="r" b="b"/>
                <a:pathLst>
                  <a:path w="1884" h="1882">
                    <a:moveTo>
                      <a:pt x="1380" y="826"/>
                    </a:moveTo>
                    <a:lnTo>
                      <a:pt x="1380" y="826"/>
                    </a:lnTo>
                    <a:lnTo>
                      <a:pt x="1364" y="830"/>
                    </a:lnTo>
                    <a:lnTo>
                      <a:pt x="1348" y="836"/>
                    </a:lnTo>
                    <a:lnTo>
                      <a:pt x="1314" y="852"/>
                    </a:lnTo>
                    <a:lnTo>
                      <a:pt x="1280" y="874"/>
                    </a:lnTo>
                    <a:lnTo>
                      <a:pt x="1248" y="896"/>
                    </a:lnTo>
                    <a:lnTo>
                      <a:pt x="1190" y="940"/>
                    </a:lnTo>
                    <a:lnTo>
                      <a:pt x="1156" y="968"/>
                    </a:lnTo>
                    <a:lnTo>
                      <a:pt x="1156" y="968"/>
                    </a:lnTo>
                    <a:lnTo>
                      <a:pt x="1148" y="972"/>
                    </a:lnTo>
                    <a:lnTo>
                      <a:pt x="1142" y="974"/>
                    </a:lnTo>
                    <a:lnTo>
                      <a:pt x="1140" y="972"/>
                    </a:lnTo>
                    <a:lnTo>
                      <a:pt x="1138" y="968"/>
                    </a:lnTo>
                    <a:lnTo>
                      <a:pt x="1138" y="960"/>
                    </a:lnTo>
                    <a:lnTo>
                      <a:pt x="1138" y="956"/>
                    </a:lnTo>
                    <a:lnTo>
                      <a:pt x="1138" y="956"/>
                    </a:lnTo>
                    <a:lnTo>
                      <a:pt x="1150" y="944"/>
                    </a:lnTo>
                    <a:lnTo>
                      <a:pt x="1160" y="930"/>
                    </a:lnTo>
                    <a:lnTo>
                      <a:pt x="1168" y="916"/>
                    </a:lnTo>
                    <a:lnTo>
                      <a:pt x="1176" y="900"/>
                    </a:lnTo>
                    <a:lnTo>
                      <a:pt x="1182" y="884"/>
                    </a:lnTo>
                    <a:lnTo>
                      <a:pt x="1188" y="868"/>
                    </a:lnTo>
                    <a:lnTo>
                      <a:pt x="1196" y="832"/>
                    </a:lnTo>
                    <a:lnTo>
                      <a:pt x="1202" y="794"/>
                    </a:lnTo>
                    <a:lnTo>
                      <a:pt x="1204" y="754"/>
                    </a:lnTo>
                    <a:lnTo>
                      <a:pt x="1204" y="712"/>
                    </a:lnTo>
                    <a:lnTo>
                      <a:pt x="1202" y="672"/>
                    </a:lnTo>
                    <a:lnTo>
                      <a:pt x="1198" y="630"/>
                    </a:lnTo>
                    <a:lnTo>
                      <a:pt x="1194" y="590"/>
                    </a:lnTo>
                    <a:lnTo>
                      <a:pt x="1182" y="516"/>
                    </a:lnTo>
                    <a:lnTo>
                      <a:pt x="1170" y="454"/>
                    </a:lnTo>
                    <a:lnTo>
                      <a:pt x="1162" y="408"/>
                    </a:lnTo>
                    <a:lnTo>
                      <a:pt x="1162" y="408"/>
                    </a:lnTo>
                    <a:lnTo>
                      <a:pt x="1160" y="388"/>
                    </a:lnTo>
                    <a:lnTo>
                      <a:pt x="1152" y="368"/>
                    </a:lnTo>
                    <a:lnTo>
                      <a:pt x="1144" y="346"/>
                    </a:lnTo>
                    <a:lnTo>
                      <a:pt x="1134" y="324"/>
                    </a:lnTo>
                    <a:lnTo>
                      <a:pt x="1108" y="276"/>
                    </a:lnTo>
                    <a:lnTo>
                      <a:pt x="1078" y="230"/>
                    </a:lnTo>
                    <a:lnTo>
                      <a:pt x="1048" y="186"/>
                    </a:lnTo>
                    <a:lnTo>
                      <a:pt x="1020" y="148"/>
                    </a:lnTo>
                    <a:lnTo>
                      <a:pt x="998" y="120"/>
                    </a:lnTo>
                    <a:lnTo>
                      <a:pt x="984" y="104"/>
                    </a:lnTo>
                    <a:lnTo>
                      <a:pt x="984" y="104"/>
                    </a:lnTo>
                    <a:lnTo>
                      <a:pt x="974" y="94"/>
                    </a:lnTo>
                    <a:lnTo>
                      <a:pt x="966" y="78"/>
                    </a:lnTo>
                    <a:lnTo>
                      <a:pt x="958" y="62"/>
                    </a:lnTo>
                    <a:lnTo>
                      <a:pt x="952" y="44"/>
                    </a:lnTo>
                    <a:lnTo>
                      <a:pt x="944" y="14"/>
                    </a:lnTo>
                    <a:lnTo>
                      <a:pt x="942" y="0"/>
                    </a:lnTo>
                    <a:lnTo>
                      <a:pt x="942" y="0"/>
                    </a:lnTo>
                    <a:lnTo>
                      <a:pt x="942" y="0"/>
                    </a:lnTo>
                    <a:lnTo>
                      <a:pt x="942" y="0"/>
                    </a:lnTo>
                    <a:lnTo>
                      <a:pt x="942" y="0"/>
                    </a:lnTo>
                    <a:lnTo>
                      <a:pt x="942" y="0"/>
                    </a:lnTo>
                    <a:lnTo>
                      <a:pt x="942" y="0"/>
                    </a:lnTo>
                    <a:lnTo>
                      <a:pt x="942" y="0"/>
                    </a:lnTo>
                    <a:lnTo>
                      <a:pt x="938" y="14"/>
                    </a:lnTo>
                    <a:lnTo>
                      <a:pt x="930" y="44"/>
                    </a:lnTo>
                    <a:lnTo>
                      <a:pt x="924" y="62"/>
                    </a:lnTo>
                    <a:lnTo>
                      <a:pt x="918" y="78"/>
                    </a:lnTo>
                    <a:lnTo>
                      <a:pt x="910" y="94"/>
                    </a:lnTo>
                    <a:lnTo>
                      <a:pt x="900" y="104"/>
                    </a:lnTo>
                    <a:lnTo>
                      <a:pt x="900" y="104"/>
                    </a:lnTo>
                    <a:lnTo>
                      <a:pt x="884" y="120"/>
                    </a:lnTo>
                    <a:lnTo>
                      <a:pt x="862" y="148"/>
                    </a:lnTo>
                    <a:lnTo>
                      <a:pt x="834" y="186"/>
                    </a:lnTo>
                    <a:lnTo>
                      <a:pt x="804" y="230"/>
                    </a:lnTo>
                    <a:lnTo>
                      <a:pt x="776" y="276"/>
                    </a:lnTo>
                    <a:lnTo>
                      <a:pt x="750" y="324"/>
                    </a:lnTo>
                    <a:lnTo>
                      <a:pt x="738" y="346"/>
                    </a:lnTo>
                    <a:lnTo>
                      <a:pt x="730" y="368"/>
                    </a:lnTo>
                    <a:lnTo>
                      <a:pt x="724" y="388"/>
                    </a:lnTo>
                    <a:lnTo>
                      <a:pt x="720" y="408"/>
                    </a:lnTo>
                    <a:lnTo>
                      <a:pt x="720" y="408"/>
                    </a:lnTo>
                    <a:lnTo>
                      <a:pt x="712" y="454"/>
                    </a:lnTo>
                    <a:lnTo>
                      <a:pt x="702" y="516"/>
                    </a:lnTo>
                    <a:lnTo>
                      <a:pt x="690" y="590"/>
                    </a:lnTo>
                    <a:lnTo>
                      <a:pt x="684" y="630"/>
                    </a:lnTo>
                    <a:lnTo>
                      <a:pt x="680" y="672"/>
                    </a:lnTo>
                    <a:lnTo>
                      <a:pt x="678" y="712"/>
                    </a:lnTo>
                    <a:lnTo>
                      <a:pt x="678" y="754"/>
                    </a:lnTo>
                    <a:lnTo>
                      <a:pt x="680" y="794"/>
                    </a:lnTo>
                    <a:lnTo>
                      <a:pt x="686" y="832"/>
                    </a:lnTo>
                    <a:lnTo>
                      <a:pt x="694" y="868"/>
                    </a:lnTo>
                    <a:lnTo>
                      <a:pt x="700" y="884"/>
                    </a:lnTo>
                    <a:lnTo>
                      <a:pt x="708" y="900"/>
                    </a:lnTo>
                    <a:lnTo>
                      <a:pt x="714" y="916"/>
                    </a:lnTo>
                    <a:lnTo>
                      <a:pt x="724" y="930"/>
                    </a:lnTo>
                    <a:lnTo>
                      <a:pt x="734" y="944"/>
                    </a:lnTo>
                    <a:lnTo>
                      <a:pt x="744" y="956"/>
                    </a:lnTo>
                    <a:lnTo>
                      <a:pt x="744" y="956"/>
                    </a:lnTo>
                    <a:lnTo>
                      <a:pt x="746" y="960"/>
                    </a:lnTo>
                    <a:lnTo>
                      <a:pt x="746" y="968"/>
                    </a:lnTo>
                    <a:lnTo>
                      <a:pt x="744" y="972"/>
                    </a:lnTo>
                    <a:lnTo>
                      <a:pt x="740" y="974"/>
                    </a:lnTo>
                    <a:lnTo>
                      <a:pt x="736" y="972"/>
                    </a:lnTo>
                    <a:lnTo>
                      <a:pt x="728" y="968"/>
                    </a:lnTo>
                    <a:lnTo>
                      <a:pt x="728" y="968"/>
                    </a:lnTo>
                    <a:lnTo>
                      <a:pt x="694" y="940"/>
                    </a:lnTo>
                    <a:lnTo>
                      <a:pt x="636" y="896"/>
                    </a:lnTo>
                    <a:lnTo>
                      <a:pt x="602" y="874"/>
                    </a:lnTo>
                    <a:lnTo>
                      <a:pt x="568" y="852"/>
                    </a:lnTo>
                    <a:lnTo>
                      <a:pt x="534" y="836"/>
                    </a:lnTo>
                    <a:lnTo>
                      <a:pt x="518" y="830"/>
                    </a:lnTo>
                    <a:lnTo>
                      <a:pt x="504" y="826"/>
                    </a:lnTo>
                    <a:lnTo>
                      <a:pt x="504" y="826"/>
                    </a:lnTo>
                    <a:lnTo>
                      <a:pt x="442" y="812"/>
                    </a:lnTo>
                    <a:lnTo>
                      <a:pt x="402" y="804"/>
                    </a:lnTo>
                    <a:lnTo>
                      <a:pt x="354" y="798"/>
                    </a:lnTo>
                    <a:lnTo>
                      <a:pt x="292" y="794"/>
                    </a:lnTo>
                    <a:lnTo>
                      <a:pt x="216" y="792"/>
                    </a:lnTo>
                    <a:lnTo>
                      <a:pt x="118" y="794"/>
                    </a:lnTo>
                    <a:lnTo>
                      <a:pt x="0" y="800"/>
                    </a:lnTo>
                    <a:lnTo>
                      <a:pt x="0" y="800"/>
                    </a:lnTo>
                    <a:lnTo>
                      <a:pt x="4" y="802"/>
                    </a:lnTo>
                    <a:lnTo>
                      <a:pt x="18" y="806"/>
                    </a:lnTo>
                    <a:lnTo>
                      <a:pt x="40" y="816"/>
                    </a:lnTo>
                    <a:lnTo>
                      <a:pt x="72" y="836"/>
                    </a:lnTo>
                    <a:lnTo>
                      <a:pt x="92" y="850"/>
                    </a:lnTo>
                    <a:lnTo>
                      <a:pt x="114" y="870"/>
                    </a:lnTo>
                    <a:lnTo>
                      <a:pt x="140" y="892"/>
                    </a:lnTo>
                    <a:lnTo>
                      <a:pt x="168" y="918"/>
                    </a:lnTo>
                    <a:lnTo>
                      <a:pt x="198" y="950"/>
                    </a:lnTo>
                    <a:lnTo>
                      <a:pt x="232" y="986"/>
                    </a:lnTo>
                    <a:lnTo>
                      <a:pt x="268" y="1028"/>
                    </a:lnTo>
                    <a:lnTo>
                      <a:pt x="306" y="1076"/>
                    </a:lnTo>
                    <a:lnTo>
                      <a:pt x="306" y="1076"/>
                    </a:lnTo>
                    <a:lnTo>
                      <a:pt x="348" y="1124"/>
                    </a:lnTo>
                    <a:lnTo>
                      <a:pt x="386" y="1162"/>
                    </a:lnTo>
                    <a:lnTo>
                      <a:pt x="424" y="1194"/>
                    </a:lnTo>
                    <a:lnTo>
                      <a:pt x="460" y="1218"/>
                    </a:lnTo>
                    <a:lnTo>
                      <a:pt x="494" y="1238"/>
                    </a:lnTo>
                    <a:lnTo>
                      <a:pt x="526" y="1250"/>
                    </a:lnTo>
                    <a:lnTo>
                      <a:pt x="556" y="1260"/>
                    </a:lnTo>
                    <a:lnTo>
                      <a:pt x="584" y="1264"/>
                    </a:lnTo>
                    <a:lnTo>
                      <a:pt x="608" y="1266"/>
                    </a:lnTo>
                    <a:lnTo>
                      <a:pt x="632" y="1266"/>
                    </a:lnTo>
                    <a:lnTo>
                      <a:pt x="650" y="1264"/>
                    </a:lnTo>
                    <a:lnTo>
                      <a:pt x="668" y="1260"/>
                    </a:lnTo>
                    <a:lnTo>
                      <a:pt x="690" y="1252"/>
                    </a:lnTo>
                    <a:lnTo>
                      <a:pt x="698" y="1248"/>
                    </a:lnTo>
                    <a:lnTo>
                      <a:pt x="698" y="1248"/>
                    </a:lnTo>
                    <a:lnTo>
                      <a:pt x="704" y="1248"/>
                    </a:lnTo>
                    <a:lnTo>
                      <a:pt x="716" y="1250"/>
                    </a:lnTo>
                    <a:lnTo>
                      <a:pt x="720" y="1252"/>
                    </a:lnTo>
                    <a:lnTo>
                      <a:pt x="720" y="1256"/>
                    </a:lnTo>
                    <a:lnTo>
                      <a:pt x="718" y="1260"/>
                    </a:lnTo>
                    <a:lnTo>
                      <a:pt x="708" y="1268"/>
                    </a:lnTo>
                    <a:lnTo>
                      <a:pt x="708" y="1268"/>
                    </a:lnTo>
                    <a:lnTo>
                      <a:pt x="686" y="1282"/>
                    </a:lnTo>
                    <a:lnTo>
                      <a:pt x="652" y="1306"/>
                    </a:lnTo>
                    <a:lnTo>
                      <a:pt x="608" y="1338"/>
                    </a:lnTo>
                    <a:lnTo>
                      <a:pt x="584" y="1360"/>
                    </a:lnTo>
                    <a:lnTo>
                      <a:pt x="558" y="1382"/>
                    </a:lnTo>
                    <a:lnTo>
                      <a:pt x="532" y="1406"/>
                    </a:lnTo>
                    <a:lnTo>
                      <a:pt x="506" y="1434"/>
                    </a:lnTo>
                    <a:lnTo>
                      <a:pt x="482" y="1462"/>
                    </a:lnTo>
                    <a:lnTo>
                      <a:pt x="458" y="1494"/>
                    </a:lnTo>
                    <a:lnTo>
                      <a:pt x="436" y="1526"/>
                    </a:lnTo>
                    <a:lnTo>
                      <a:pt x="416" y="1562"/>
                    </a:lnTo>
                    <a:lnTo>
                      <a:pt x="400" y="1598"/>
                    </a:lnTo>
                    <a:lnTo>
                      <a:pt x="386" y="1638"/>
                    </a:lnTo>
                    <a:lnTo>
                      <a:pt x="386" y="1638"/>
                    </a:lnTo>
                    <a:lnTo>
                      <a:pt x="396" y="1638"/>
                    </a:lnTo>
                    <a:lnTo>
                      <a:pt x="422" y="1638"/>
                    </a:lnTo>
                    <a:lnTo>
                      <a:pt x="460" y="1634"/>
                    </a:lnTo>
                    <a:lnTo>
                      <a:pt x="484" y="1632"/>
                    </a:lnTo>
                    <a:lnTo>
                      <a:pt x="510" y="1626"/>
                    </a:lnTo>
                    <a:lnTo>
                      <a:pt x="538" y="1620"/>
                    </a:lnTo>
                    <a:lnTo>
                      <a:pt x="568" y="1612"/>
                    </a:lnTo>
                    <a:lnTo>
                      <a:pt x="598" y="1602"/>
                    </a:lnTo>
                    <a:lnTo>
                      <a:pt x="628" y="1588"/>
                    </a:lnTo>
                    <a:lnTo>
                      <a:pt x="660" y="1572"/>
                    </a:lnTo>
                    <a:lnTo>
                      <a:pt x="690" y="1552"/>
                    </a:lnTo>
                    <a:lnTo>
                      <a:pt x="720" y="1530"/>
                    </a:lnTo>
                    <a:lnTo>
                      <a:pt x="750" y="1504"/>
                    </a:lnTo>
                    <a:lnTo>
                      <a:pt x="750" y="1504"/>
                    </a:lnTo>
                    <a:lnTo>
                      <a:pt x="752" y="1516"/>
                    </a:lnTo>
                    <a:lnTo>
                      <a:pt x="758" y="1542"/>
                    </a:lnTo>
                    <a:lnTo>
                      <a:pt x="764" y="1556"/>
                    </a:lnTo>
                    <a:lnTo>
                      <a:pt x="770" y="1566"/>
                    </a:lnTo>
                    <a:lnTo>
                      <a:pt x="774" y="1570"/>
                    </a:lnTo>
                    <a:lnTo>
                      <a:pt x="778" y="1574"/>
                    </a:lnTo>
                    <a:lnTo>
                      <a:pt x="784" y="1576"/>
                    </a:lnTo>
                    <a:lnTo>
                      <a:pt x="790" y="1576"/>
                    </a:lnTo>
                    <a:lnTo>
                      <a:pt x="790" y="1576"/>
                    </a:lnTo>
                    <a:lnTo>
                      <a:pt x="798" y="1572"/>
                    </a:lnTo>
                    <a:lnTo>
                      <a:pt x="806" y="1570"/>
                    </a:lnTo>
                    <a:lnTo>
                      <a:pt x="812" y="1564"/>
                    </a:lnTo>
                    <a:lnTo>
                      <a:pt x="816" y="1560"/>
                    </a:lnTo>
                    <a:lnTo>
                      <a:pt x="820" y="1552"/>
                    </a:lnTo>
                    <a:lnTo>
                      <a:pt x="820" y="1548"/>
                    </a:lnTo>
                    <a:lnTo>
                      <a:pt x="820" y="1548"/>
                    </a:lnTo>
                    <a:lnTo>
                      <a:pt x="828" y="1522"/>
                    </a:lnTo>
                    <a:lnTo>
                      <a:pt x="846" y="1458"/>
                    </a:lnTo>
                    <a:lnTo>
                      <a:pt x="858" y="1422"/>
                    </a:lnTo>
                    <a:lnTo>
                      <a:pt x="872" y="1386"/>
                    </a:lnTo>
                    <a:lnTo>
                      <a:pt x="888" y="1354"/>
                    </a:lnTo>
                    <a:lnTo>
                      <a:pt x="896" y="1340"/>
                    </a:lnTo>
                    <a:lnTo>
                      <a:pt x="904" y="1330"/>
                    </a:lnTo>
                    <a:lnTo>
                      <a:pt x="904" y="1330"/>
                    </a:lnTo>
                    <a:lnTo>
                      <a:pt x="904" y="1368"/>
                    </a:lnTo>
                    <a:lnTo>
                      <a:pt x="904" y="1428"/>
                    </a:lnTo>
                    <a:lnTo>
                      <a:pt x="900" y="1500"/>
                    </a:lnTo>
                    <a:lnTo>
                      <a:pt x="896" y="1540"/>
                    </a:lnTo>
                    <a:lnTo>
                      <a:pt x="892" y="1582"/>
                    </a:lnTo>
                    <a:lnTo>
                      <a:pt x="886" y="1622"/>
                    </a:lnTo>
                    <a:lnTo>
                      <a:pt x="878" y="1664"/>
                    </a:lnTo>
                    <a:lnTo>
                      <a:pt x="870" y="1702"/>
                    </a:lnTo>
                    <a:lnTo>
                      <a:pt x="858" y="1738"/>
                    </a:lnTo>
                    <a:lnTo>
                      <a:pt x="844" y="1772"/>
                    </a:lnTo>
                    <a:lnTo>
                      <a:pt x="828" y="1800"/>
                    </a:lnTo>
                    <a:lnTo>
                      <a:pt x="820" y="1814"/>
                    </a:lnTo>
                    <a:lnTo>
                      <a:pt x="810" y="1824"/>
                    </a:lnTo>
                    <a:lnTo>
                      <a:pt x="800" y="1834"/>
                    </a:lnTo>
                    <a:lnTo>
                      <a:pt x="788" y="1842"/>
                    </a:lnTo>
                    <a:lnTo>
                      <a:pt x="788" y="1842"/>
                    </a:lnTo>
                    <a:lnTo>
                      <a:pt x="784" y="1846"/>
                    </a:lnTo>
                    <a:lnTo>
                      <a:pt x="780" y="1850"/>
                    </a:lnTo>
                    <a:lnTo>
                      <a:pt x="780" y="1854"/>
                    </a:lnTo>
                    <a:lnTo>
                      <a:pt x="780" y="1858"/>
                    </a:lnTo>
                    <a:lnTo>
                      <a:pt x="784" y="1862"/>
                    </a:lnTo>
                    <a:lnTo>
                      <a:pt x="788" y="1866"/>
                    </a:lnTo>
                    <a:lnTo>
                      <a:pt x="788" y="1866"/>
                    </a:lnTo>
                    <a:lnTo>
                      <a:pt x="796" y="1872"/>
                    </a:lnTo>
                    <a:lnTo>
                      <a:pt x="806" y="1876"/>
                    </a:lnTo>
                    <a:lnTo>
                      <a:pt x="816" y="1880"/>
                    </a:lnTo>
                    <a:lnTo>
                      <a:pt x="828" y="1882"/>
                    </a:lnTo>
                    <a:lnTo>
                      <a:pt x="842" y="1882"/>
                    </a:lnTo>
                    <a:lnTo>
                      <a:pt x="858" y="1878"/>
                    </a:lnTo>
                    <a:lnTo>
                      <a:pt x="874" y="1868"/>
                    </a:lnTo>
                    <a:lnTo>
                      <a:pt x="874" y="1868"/>
                    </a:lnTo>
                    <a:lnTo>
                      <a:pt x="878" y="1866"/>
                    </a:lnTo>
                    <a:lnTo>
                      <a:pt x="884" y="1864"/>
                    </a:lnTo>
                    <a:lnTo>
                      <a:pt x="892" y="1864"/>
                    </a:lnTo>
                    <a:lnTo>
                      <a:pt x="896" y="1862"/>
                    </a:lnTo>
                    <a:lnTo>
                      <a:pt x="900" y="1860"/>
                    </a:lnTo>
                    <a:lnTo>
                      <a:pt x="904" y="1856"/>
                    </a:lnTo>
                    <a:lnTo>
                      <a:pt x="908" y="1850"/>
                    </a:lnTo>
                    <a:lnTo>
                      <a:pt x="908" y="1850"/>
                    </a:lnTo>
                    <a:lnTo>
                      <a:pt x="920" y="1822"/>
                    </a:lnTo>
                    <a:lnTo>
                      <a:pt x="932" y="1784"/>
                    </a:lnTo>
                    <a:lnTo>
                      <a:pt x="942" y="1738"/>
                    </a:lnTo>
                    <a:lnTo>
                      <a:pt x="952" y="1680"/>
                    </a:lnTo>
                    <a:lnTo>
                      <a:pt x="960" y="1610"/>
                    </a:lnTo>
                    <a:lnTo>
                      <a:pt x="968" y="1530"/>
                    </a:lnTo>
                    <a:lnTo>
                      <a:pt x="974" y="1436"/>
                    </a:lnTo>
                    <a:lnTo>
                      <a:pt x="980" y="1330"/>
                    </a:lnTo>
                    <a:lnTo>
                      <a:pt x="980" y="1330"/>
                    </a:lnTo>
                    <a:lnTo>
                      <a:pt x="988" y="1342"/>
                    </a:lnTo>
                    <a:lnTo>
                      <a:pt x="996" y="1356"/>
                    </a:lnTo>
                    <a:lnTo>
                      <a:pt x="1012" y="1388"/>
                    </a:lnTo>
                    <a:lnTo>
                      <a:pt x="1026" y="1424"/>
                    </a:lnTo>
                    <a:lnTo>
                      <a:pt x="1038" y="1460"/>
                    </a:lnTo>
                    <a:lnTo>
                      <a:pt x="1056" y="1522"/>
                    </a:lnTo>
                    <a:lnTo>
                      <a:pt x="1062" y="1548"/>
                    </a:lnTo>
                    <a:lnTo>
                      <a:pt x="1062" y="1548"/>
                    </a:lnTo>
                    <a:lnTo>
                      <a:pt x="1062" y="1552"/>
                    </a:lnTo>
                    <a:lnTo>
                      <a:pt x="1066" y="1560"/>
                    </a:lnTo>
                    <a:lnTo>
                      <a:pt x="1070" y="1564"/>
                    </a:lnTo>
                    <a:lnTo>
                      <a:pt x="1076" y="1570"/>
                    </a:lnTo>
                    <a:lnTo>
                      <a:pt x="1084" y="1572"/>
                    </a:lnTo>
                    <a:lnTo>
                      <a:pt x="1094" y="1576"/>
                    </a:lnTo>
                    <a:lnTo>
                      <a:pt x="1094" y="1576"/>
                    </a:lnTo>
                    <a:lnTo>
                      <a:pt x="1100" y="1576"/>
                    </a:lnTo>
                    <a:lnTo>
                      <a:pt x="1104" y="1574"/>
                    </a:lnTo>
                    <a:lnTo>
                      <a:pt x="1108" y="1570"/>
                    </a:lnTo>
                    <a:lnTo>
                      <a:pt x="1112" y="1566"/>
                    </a:lnTo>
                    <a:lnTo>
                      <a:pt x="1120" y="1556"/>
                    </a:lnTo>
                    <a:lnTo>
                      <a:pt x="1124" y="1542"/>
                    </a:lnTo>
                    <a:lnTo>
                      <a:pt x="1132" y="1516"/>
                    </a:lnTo>
                    <a:lnTo>
                      <a:pt x="1134" y="1504"/>
                    </a:lnTo>
                    <a:lnTo>
                      <a:pt x="1134" y="1504"/>
                    </a:lnTo>
                    <a:lnTo>
                      <a:pt x="1162" y="1530"/>
                    </a:lnTo>
                    <a:lnTo>
                      <a:pt x="1192" y="1552"/>
                    </a:lnTo>
                    <a:lnTo>
                      <a:pt x="1224" y="1572"/>
                    </a:lnTo>
                    <a:lnTo>
                      <a:pt x="1254" y="1588"/>
                    </a:lnTo>
                    <a:lnTo>
                      <a:pt x="1286" y="1602"/>
                    </a:lnTo>
                    <a:lnTo>
                      <a:pt x="1316" y="1612"/>
                    </a:lnTo>
                    <a:lnTo>
                      <a:pt x="1344" y="1620"/>
                    </a:lnTo>
                    <a:lnTo>
                      <a:pt x="1372" y="1626"/>
                    </a:lnTo>
                    <a:lnTo>
                      <a:pt x="1398" y="1632"/>
                    </a:lnTo>
                    <a:lnTo>
                      <a:pt x="1422" y="1634"/>
                    </a:lnTo>
                    <a:lnTo>
                      <a:pt x="1462" y="1638"/>
                    </a:lnTo>
                    <a:lnTo>
                      <a:pt x="1488" y="1638"/>
                    </a:lnTo>
                    <a:lnTo>
                      <a:pt x="1498" y="1638"/>
                    </a:lnTo>
                    <a:lnTo>
                      <a:pt x="1498" y="1638"/>
                    </a:lnTo>
                    <a:lnTo>
                      <a:pt x="1484" y="1598"/>
                    </a:lnTo>
                    <a:lnTo>
                      <a:pt x="1466" y="1562"/>
                    </a:lnTo>
                    <a:lnTo>
                      <a:pt x="1446" y="1526"/>
                    </a:lnTo>
                    <a:lnTo>
                      <a:pt x="1424" y="1494"/>
                    </a:lnTo>
                    <a:lnTo>
                      <a:pt x="1402" y="1462"/>
                    </a:lnTo>
                    <a:lnTo>
                      <a:pt x="1376" y="1434"/>
                    </a:lnTo>
                    <a:lnTo>
                      <a:pt x="1350" y="1406"/>
                    </a:lnTo>
                    <a:lnTo>
                      <a:pt x="1326" y="1382"/>
                    </a:lnTo>
                    <a:lnTo>
                      <a:pt x="1300" y="1360"/>
                    </a:lnTo>
                    <a:lnTo>
                      <a:pt x="1276" y="1338"/>
                    </a:lnTo>
                    <a:lnTo>
                      <a:pt x="1230" y="1306"/>
                    </a:lnTo>
                    <a:lnTo>
                      <a:pt x="1196" y="1282"/>
                    </a:lnTo>
                    <a:lnTo>
                      <a:pt x="1176" y="1268"/>
                    </a:lnTo>
                    <a:lnTo>
                      <a:pt x="1176" y="1268"/>
                    </a:lnTo>
                    <a:lnTo>
                      <a:pt x="1166" y="1260"/>
                    </a:lnTo>
                    <a:lnTo>
                      <a:pt x="1162" y="1256"/>
                    </a:lnTo>
                    <a:lnTo>
                      <a:pt x="1164" y="1252"/>
                    </a:lnTo>
                    <a:lnTo>
                      <a:pt x="1168" y="1250"/>
                    </a:lnTo>
                    <a:lnTo>
                      <a:pt x="1178" y="1248"/>
                    </a:lnTo>
                    <a:lnTo>
                      <a:pt x="1184" y="1248"/>
                    </a:lnTo>
                    <a:lnTo>
                      <a:pt x="1184" y="1248"/>
                    </a:lnTo>
                    <a:lnTo>
                      <a:pt x="1192" y="1252"/>
                    </a:lnTo>
                    <a:lnTo>
                      <a:pt x="1216" y="1260"/>
                    </a:lnTo>
                    <a:lnTo>
                      <a:pt x="1232" y="1264"/>
                    </a:lnTo>
                    <a:lnTo>
                      <a:pt x="1252" y="1266"/>
                    </a:lnTo>
                    <a:lnTo>
                      <a:pt x="1274" y="1266"/>
                    </a:lnTo>
                    <a:lnTo>
                      <a:pt x="1300" y="1264"/>
                    </a:lnTo>
                    <a:lnTo>
                      <a:pt x="1328" y="1260"/>
                    </a:lnTo>
                    <a:lnTo>
                      <a:pt x="1358" y="1250"/>
                    </a:lnTo>
                    <a:lnTo>
                      <a:pt x="1390" y="1238"/>
                    </a:lnTo>
                    <a:lnTo>
                      <a:pt x="1424" y="1218"/>
                    </a:lnTo>
                    <a:lnTo>
                      <a:pt x="1460" y="1194"/>
                    </a:lnTo>
                    <a:lnTo>
                      <a:pt x="1498" y="1162"/>
                    </a:lnTo>
                    <a:lnTo>
                      <a:pt x="1536" y="1124"/>
                    </a:lnTo>
                    <a:lnTo>
                      <a:pt x="1576" y="1076"/>
                    </a:lnTo>
                    <a:lnTo>
                      <a:pt x="1576" y="1076"/>
                    </a:lnTo>
                    <a:lnTo>
                      <a:pt x="1616" y="1028"/>
                    </a:lnTo>
                    <a:lnTo>
                      <a:pt x="1652" y="986"/>
                    </a:lnTo>
                    <a:lnTo>
                      <a:pt x="1684" y="950"/>
                    </a:lnTo>
                    <a:lnTo>
                      <a:pt x="1716" y="918"/>
                    </a:lnTo>
                    <a:lnTo>
                      <a:pt x="1744" y="892"/>
                    </a:lnTo>
                    <a:lnTo>
                      <a:pt x="1768" y="870"/>
                    </a:lnTo>
                    <a:lnTo>
                      <a:pt x="1790" y="850"/>
                    </a:lnTo>
                    <a:lnTo>
                      <a:pt x="1810" y="836"/>
                    </a:lnTo>
                    <a:lnTo>
                      <a:pt x="1844" y="816"/>
                    </a:lnTo>
                    <a:lnTo>
                      <a:pt x="1866" y="806"/>
                    </a:lnTo>
                    <a:lnTo>
                      <a:pt x="1880" y="802"/>
                    </a:lnTo>
                    <a:lnTo>
                      <a:pt x="1884" y="800"/>
                    </a:lnTo>
                    <a:lnTo>
                      <a:pt x="1884" y="800"/>
                    </a:lnTo>
                    <a:lnTo>
                      <a:pt x="1764" y="794"/>
                    </a:lnTo>
                    <a:lnTo>
                      <a:pt x="1668" y="792"/>
                    </a:lnTo>
                    <a:lnTo>
                      <a:pt x="1590" y="794"/>
                    </a:lnTo>
                    <a:lnTo>
                      <a:pt x="1528" y="798"/>
                    </a:lnTo>
                    <a:lnTo>
                      <a:pt x="1480" y="804"/>
                    </a:lnTo>
                    <a:lnTo>
                      <a:pt x="1442" y="812"/>
                    </a:lnTo>
                    <a:lnTo>
                      <a:pt x="1380" y="826"/>
                    </a:lnTo>
                    <a:lnTo>
                      <a:pt x="1380" y="82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5" name="Freeform 32"/>
              <p:cNvSpPr>
                <a:spLocks noChangeAspect="1"/>
              </p:cNvSpPr>
              <p:nvPr/>
            </p:nvSpPr>
            <p:spPr bwMode="auto">
              <a:xfrm rot="6220444">
                <a:off x="7291403" y="1558152"/>
                <a:ext cx="570505" cy="1349733"/>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6" name="Freeform 16"/>
              <p:cNvSpPr>
                <a:spLocks noChangeAspect="1"/>
              </p:cNvSpPr>
              <p:nvPr/>
            </p:nvSpPr>
            <p:spPr bwMode="auto">
              <a:xfrm rot="6533397">
                <a:off x="7959862" y="4914145"/>
                <a:ext cx="854656" cy="1307334"/>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7" name="Freeform 20"/>
              <p:cNvSpPr>
                <a:spLocks noChangeAspect="1"/>
              </p:cNvSpPr>
              <p:nvPr/>
            </p:nvSpPr>
            <p:spPr bwMode="auto">
              <a:xfrm rot="7604267">
                <a:off x="7426592" y="5451070"/>
                <a:ext cx="795973" cy="1524580"/>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63" name="Group 189"/>
            <p:cNvGrpSpPr/>
            <p:nvPr/>
          </p:nvGrpSpPr>
          <p:grpSpPr>
            <a:xfrm>
              <a:off x="1" y="189385"/>
              <a:ext cx="9143999" cy="6668614"/>
              <a:chOff x="1" y="189385"/>
              <a:chExt cx="9143999" cy="6668614"/>
            </a:xfrm>
          </p:grpSpPr>
          <p:sp>
            <p:nvSpPr>
              <p:cNvPr id="82" name="Freeform 12"/>
              <p:cNvSpPr>
                <a:spLocks noChangeAspect="1"/>
              </p:cNvSpPr>
              <p:nvPr/>
            </p:nvSpPr>
            <p:spPr bwMode="auto">
              <a:xfrm rot="19954067">
                <a:off x="7722899" y="3726444"/>
                <a:ext cx="934359" cy="972946"/>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3" name="Freeform 20"/>
              <p:cNvSpPr>
                <a:spLocks noChangeAspect="1"/>
              </p:cNvSpPr>
              <p:nvPr/>
            </p:nvSpPr>
            <p:spPr bwMode="auto">
              <a:xfrm rot="12859877">
                <a:off x="6911677" y="5192992"/>
                <a:ext cx="658602" cy="1261468"/>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8000"/>
                </a:schemeClr>
              </a:solidFill>
              <a:ln w="9525">
                <a:noFill/>
                <a:round/>
                <a:headEnd/>
                <a:tailEnd/>
              </a:ln>
              <a:effectLst>
                <a:glow rad="50800">
                  <a:schemeClr val="accent1">
                    <a:alpha val="20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4" name="Freeform 12"/>
              <p:cNvSpPr>
                <a:spLocks noChangeAspect="1"/>
              </p:cNvSpPr>
              <p:nvPr/>
            </p:nvSpPr>
            <p:spPr bwMode="auto">
              <a:xfrm rot="1886122">
                <a:off x="7260150" y="2458059"/>
                <a:ext cx="819391" cy="853231"/>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5" name="Freeform 16"/>
              <p:cNvSpPr>
                <a:spLocks noChangeAspect="1"/>
              </p:cNvSpPr>
              <p:nvPr/>
            </p:nvSpPr>
            <p:spPr bwMode="auto">
              <a:xfrm rot="19458545">
                <a:off x="8145717" y="189385"/>
                <a:ext cx="644376" cy="985678"/>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a:p>
            </p:txBody>
          </p:sp>
          <p:sp>
            <p:nvSpPr>
              <p:cNvPr id="86" name="Freeform 32"/>
              <p:cNvSpPr>
                <a:spLocks noChangeAspect="1"/>
              </p:cNvSpPr>
              <p:nvPr/>
            </p:nvSpPr>
            <p:spPr bwMode="auto">
              <a:xfrm rot="16200000">
                <a:off x="7201560" y="869773"/>
                <a:ext cx="359022" cy="849390"/>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8000"/>
                </a:schemeClr>
              </a:solidFill>
              <a:ln w="9525">
                <a:noFill/>
                <a:round/>
                <a:headEnd/>
                <a:tailEnd/>
              </a:ln>
              <a:effectLst>
                <a:glow rad="50800">
                  <a:schemeClr val="accent1">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7" name="Freeform 28"/>
              <p:cNvSpPr>
                <a:spLocks noChangeAspect="1"/>
              </p:cNvSpPr>
              <p:nvPr/>
            </p:nvSpPr>
            <p:spPr bwMode="auto">
              <a:xfrm rot="2065346">
                <a:off x="782448" y="200491"/>
                <a:ext cx="753489" cy="1188586"/>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a:p>
            </p:txBody>
          </p:sp>
          <p:sp>
            <p:nvSpPr>
              <p:cNvPr id="88" name="Freeform 39"/>
              <p:cNvSpPr>
                <a:spLocks noChangeAspect="1"/>
              </p:cNvSpPr>
              <p:nvPr/>
            </p:nvSpPr>
            <p:spPr bwMode="auto">
              <a:xfrm>
                <a:off x="8828844" y="1270466"/>
                <a:ext cx="315155" cy="776632"/>
              </a:xfrm>
              <a:custGeom>
                <a:avLst/>
                <a:gdLst>
                  <a:gd name="T0" fmla="*/ 60 w 280"/>
                  <a:gd name="T1" fmla="*/ 500 h 690"/>
                  <a:gd name="T2" fmla="*/ 70 w 280"/>
                  <a:gd name="T3" fmla="*/ 516 h 690"/>
                  <a:gd name="T4" fmla="*/ 78 w 280"/>
                  <a:gd name="T5" fmla="*/ 538 h 690"/>
                  <a:gd name="T6" fmla="*/ 82 w 280"/>
                  <a:gd name="T7" fmla="*/ 594 h 690"/>
                  <a:gd name="T8" fmla="*/ 82 w 280"/>
                  <a:gd name="T9" fmla="*/ 648 h 690"/>
                  <a:gd name="T10" fmla="*/ 78 w 280"/>
                  <a:gd name="T11" fmla="*/ 684 h 690"/>
                  <a:gd name="T12" fmla="*/ 78 w 280"/>
                  <a:gd name="T13" fmla="*/ 690 h 690"/>
                  <a:gd name="T14" fmla="*/ 110 w 280"/>
                  <a:gd name="T15" fmla="*/ 672 h 690"/>
                  <a:gd name="T16" fmla="*/ 158 w 280"/>
                  <a:gd name="T17" fmla="*/ 646 h 690"/>
                  <a:gd name="T18" fmla="*/ 210 w 280"/>
                  <a:gd name="T19" fmla="*/ 628 h 690"/>
                  <a:gd name="T20" fmla="*/ 244 w 280"/>
                  <a:gd name="T21" fmla="*/ 624 h 690"/>
                  <a:gd name="T22" fmla="*/ 252 w 280"/>
                  <a:gd name="T23" fmla="*/ 626 h 690"/>
                  <a:gd name="T24" fmla="*/ 280 w 280"/>
                  <a:gd name="T25" fmla="*/ 582 h 690"/>
                  <a:gd name="T26" fmla="*/ 280 w 280"/>
                  <a:gd name="T27" fmla="*/ 0 h 690"/>
                  <a:gd name="T28" fmla="*/ 250 w 280"/>
                  <a:gd name="T29" fmla="*/ 2 h 690"/>
                  <a:gd name="T30" fmla="*/ 216 w 280"/>
                  <a:gd name="T31" fmla="*/ 8 h 690"/>
                  <a:gd name="T32" fmla="*/ 192 w 280"/>
                  <a:gd name="T33" fmla="*/ 18 h 690"/>
                  <a:gd name="T34" fmla="*/ 174 w 280"/>
                  <a:gd name="T35" fmla="*/ 32 h 690"/>
                  <a:gd name="T36" fmla="*/ 152 w 280"/>
                  <a:gd name="T37" fmla="*/ 60 h 690"/>
                  <a:gd name="T38" fmla="*/ 146 w 280"/>
                  <a:gd name="T39" fmla="*/ 84 h 690"/>
                  <a:gd name="T40" fmla="*/ 168 w 280"/>
                  <a:gd name="T41" fmla="*/ 88 h 690"/>
                  <a:gd name="T42" fmla="*/ 202 w 280"/>
                  <a:gd name="T43" fmla="*/ 98 h 690"/>
                  <a:gd name="T44" fmla="*/ 222 w 280"/>
                  <a:gd name="T45" fmla="*/ 110 h 690"/>
                  <a:gd name="T46" fmla="*/ 230 w 280"/>
                  <a:gd name="T47" fmla="*/ 124 h 690"/>
                  <a:gd name="T48" fmla="*/ 230 w 280"/>
                  <a:gd name="T49" fmla="*/ 138 h 690"/>
                  <a:gd name="T50" fmla="*/ 220 w 280"/>
                  <a:gd name="T51" fmla="*/ 152 h 690"/>
                  <a:gd name="T52" fmla="*/ 192 w 280"/>
                  <a:gd name="T53" fmla="*/ 176 h 690"/>
                  <a:gd name="T54" fmla="*/ 142 w 280"/>
                  <a:gd name="T55" fmla="*/ 206 h 690"/>
                  <a:gd name="T56" fmla="*/ 58 w 280"/>
                  <a:gd name="T57" fmla="*/ 242 h 690"/>
                  <a:gd name="T58" fmla="*/ 0 w 280"/>
                  <a:gd name="T59" fmla="*/ 264 h 690"/>
                  <a:gd name="T60" fmla="*/ 20 w 280"/>
                  <a:gd name="T61" fmla="*/ 266 h 690"/>
                  <a:gd name="T62" fmla="*/ 52 w 280"/>
                  <a:gd name="T63" fmla="*/ 274 h 690"/>
                  <a:gd name="T64" fmla="*/ 78 w 280"/>
                  <a:gd name="T65" fmla="*/ 284 h 690"/>
                  <a:gd name="T66" fmla="*/ 96 w 280"/>
                  <a:gd name="T67" fmla="*/ 298 h 690"/>
                  <a:gd name="T68" fmla="*/ 108 w 280"/>
                  <a:gd name="T69" fmla="*/ 316 h 690"/>
                  <a:gd name="T70" fmla="*/ 116 w 280"/>
                  <a:gd name="T71" fmla="*/ 334 h 690"/>
                  <a:gd name="T72" fmla="*/ 116 w 280"/>
                  <a:gd name="T73" fmla="*/ 366 h 690"/>
                  <a:gd name="T74" fmla="*/ 108 w 280"/>
                  <a:gd name="T75" fmla="*/ 408 h 690"/>
                  <a:gd name="T76" fmla="*/ 90 w 280"/>
                  <a:gd name="T77" fmla="*/ 448 h 690"/>
                  <a:gd name="T78" fmla="*/ 66 w 280"/>
                  <a:gd name="T79" fmla="*/ 490 h 690"/>
                  <a:gd name="T80" fmla="*/ 60 w 280"/>
                  <a:gd name="T81" fmla="*/ 500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0" h="690">
                    <a:moveTo>
                      <a:pt x="60" y="500"/>
                    </a:moveTo>
                    <a:lnTo>
                      <a:pt x="60" y="500"/>
                    </a:lnTo>
                    <a:lnTo>
                      <a:pt x="66" y="506"/>
                    </a:lnTo>
                    <a:lnTo>
                      <a:pt x="70" y="516"/>
                    </a:lnTo>
                    <a:lnTo>
                      <a:pt x="74" y="526"/>
                    </a:lnTo>
                    <a:lnTo>
                      <a:pt x="78" y="538"/>
                    </a:lnTo>
                    <a:lnTo>
                      <a:pt x="82" y="566"/>
                    </a:lnTo>
                    <a:lnTo>
                      <a:pt x="82" y="594"/>
                    </a:lnTo>
                    <a:lnTo>
                      <a:pt x="82" y="622"/>
                    </a:lnTo>
                    <a:lnTo>
                      <a:pt x="82" y="648"/>
                    </a:lnTo>
                    <a:lnTo>
                      <a:pt x="78" y="684"/>
                    </a:lnTo>
                    <a:lnTo>
                      <a:pt x="78" y="684"/>
                    </a:lnTo>
                    <a:lnTo>
                      <a:pt x="76" y="690"/>
                    </a:lnTo>
                    <a:lnTo>
                      <a:pt x="78" y="690"/>
                    </a:lnTo>
                    <a:lnTo>
                      <a:pt x="78" y="690"/>
                    </a:lnTo>
                    <a:lnTo>
                      <a:pt x="110" y="672"/>
                    </a:lnTo>
                    <a:lnTo>
                      <a:pt x="132" y="658"/>
                    </a:lnTo>
                    <a:lnTo>
                      <a:pt x="158" y="646"/>
                    </a:lnTo>
                    <a:lnTo>
                      <a:pt x="184" y="636"/>
                    </a:lnTo>
                    <a:lnTo>
                      <a:pt x="210" y="628"/>
                    </a:lnTo>
                    <a:lnTo>
                      <a:pt x="234" y="624"/>
                    </a:lnTo>
                    <a:lnTo>
                      <a:pt x="244" y="624"/>
                    </a:lnTo>
                    <a:lnTo>
                      <a:pt x="252" y="626"/>
                    </a:lnTo>
                    <a:lnTo>
                      <a:pt x="252" y="626"/>
                    </a:lnTo>
                    <a:lnTo>
                      <a:pt x="260" y="612"/>
                    </a:lnTo>
                    <a:lnTo>
                      <a:pt x="280" y="582"/>
                    </a:lnTo>
                    <a:lnTo>
                      <a:pt x="280" y="0"/>
                    </a:lnTo>
                    <a:lnTo>
                      <a:pt x="280" y="0"/>
                    </a:lnTo>
                    <a:lnTo>
                      <a:pt x="250" y="2"/>
                    </a:lnTo>
                    <a:lnTo>
                      <a:pt x="250" y="2"/>
                    </a:lnTo>
                    <a:lnTo>
                      <a:pt x="232" y="4"/>
                    </a:lnTo>
                    <a:lnTo>
                      <a:pt x="216" y="8"/>
                    </a:lnTo>
                    <a:lnTo>
                      <a:pt x="204" y="12"/>
                    </a:lnTo>
                    <a:lnTo>
                      <a:pt x="192" y="18"/>
                    </a:lnTo>
                    <a:lnTo>
                      <a:pt x="182" y="24"/>
                    </a:lnTo>
                    <a:lnTo>
                      <a:pt x="174" y="32"/>
                    </a:lnTo>
                    <a:lnTo>
                      <a:pt x="160" y="46"/>
                    </a:lnTo>
                    <a:lnTo>
                      <a:pt x="152" y="60"/>
                    </a:lnTo>
                    <a:lnTo>
                      <a:pt x="148" y="72"/>
                    </a:lnTo>
                    <a:lnTo>
                      <a:pt x="146" y="84"/>
                    </a:lnTo>
                    <a:lnTo>
                      <a:pt x="146" y="84"/>
                    </a:lnTo>
                    <a:lnTo>
                      <a:pt x="168" y="88"/>
                    </a:lnTo>
                    <a:lnTo>
                      <a:pt x="186" y="94"/>
                    </a:lnTo>
                    <a:lnTo>
                      <a:pt x="202" y="98"/>
                    </a:lnTo>
                    <a:lnTo>
                      <a:pt x="214" y="104"/>
                    </a:lnTo>
                    <a:lnTo>
                      <a:pt x="222" y="110"/>
                    </a:lnTo>
                    <a:lnTo>
                      <a:pt x="228" y="116"/>
                    </a:lnTo>
                    <a:lnTo>
                      <a:pt x="230" y="124"/>
                    </a:lnTo>
                    <a:lnTo>
                      <a:pt x="230" y="130"/>
                    </a:lnTo>
                    <a:lnTo>
                      <a:pt x="230" y="138"/>
                    </a:lnTo>
                    <a:lnTo>
                      <a:pt x="226" y="146"/>
                    </a:lnTo>
                    <a:lnTo>
                      <a:pt x="220" y="152"/>
                    </a:lnTo>
                    <a:lnTo>
                      <a:pt x="212" y="160"/>
                    </a:lnTo>
                    <a:lnTo>
                      <a:pt x="192" y="176"/>
                    </a:lnTo>
                    <a:lnTo>
                      <a:pt x="168" y="190"/>
                    </a:lnTo>
                    <a:lnTo>
                      <a:pt x="142" y="206"/>
                    </a:lnTo>
                    <a:lnTo>
                      <a:pt x="114" y="218"/>
                    </a:lnTo>
                    <a:lnTo>
                      <a:pt x="58" y="242"/>
                    </a:lnTo>
                    <a:lnTo>
                      <a:pt x="16" y="258"/>
                    </a:lnTo>
                    <a:lnTo>
                      <a:pt x="0" y="264"/>
                    </a:lnTo>
                    <a:lnTo>
                      <a:pt x="0" y="264"/>
                    </a:lnTo>
                    <a:lnTo>
                      <a:pt x="20" y="266"/>
                    </a:lnTo>
                    <a:lnTo>
                      <a:pt x="38" y="270"/>
                    </a:lnTo>
                    <a:lnTo>
                      <a:pt x="52" y="274"/>
                    </a:lnTo>
                    <a:lnTo>
                      <a:pt x="66" y="278"/>
                    </a:lnTo>
                    <a:lnTo>
                      <a:pt x="78" y="284"/>
                    </a:lnTo>
                    <a:lnTo>
                      <a:pt x="88" y="290"/>
                    </a:lnTo>
                    <a:lnTo>
                      <a:pt x="96" y="298"/>
                    </a:lnTo>
                    <a:lnTo>
                      <a:pt x="104" y="306"/>
                    </a:lnTo>
                    <a:lnTo>
                      <a:pt x="108" y="316"/>
                    </a:lnTo>
                    <a:lnTo>
                      <a:pt x="112" y="324"/>
                    </a:lnTo>
                    <a:lnTo>
                      <a:pt x="116" y="334"/>
                    </a:lnTo>
                    <a:lnTo>
                      <a:pt x="116" y="344"/>
                    </a:lnTo>
                    <a:lnTo>
                      <a:pt x="116" y="366"/>
                    </a:lnTo>
                    <a:lnTo>
                      <a:pt x="114" y="386"/>
                    </a:lnTo>
                    <a:lnTo>
                      <a:pt x="108" y="408"/>
                    </a:lnTo>
                    <a:lnTo>
                      <a:pt x="100" y="428"/>
                    </a:lnTo>
                    <a:lnTo>
                      <a:pt x="90" y="448"/>
                    </a:lnTo>
                    <a:lnTo>
                      <a:pt x="82" y="464"/>
                    </a:lnTo>
                    <a:lnTo>
                      <a:pt x="66" y="490"/>
                    </a:lnTo>
                    <a:lnTo>
                      <a:pt x="60" y="500"/>
                    </a:lnTo>
                    <a:lnTo>
                      <a:pt x="60" y="500"/>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88"/>
              <p:cNvSpPr>
                <a:spLocks noChangeAspect="1"/>
              </p:cNvSpPr>
              <p:nvPr/>
            </p:nvSpPr>
            <p:spPr bwMode="auto">
              <a:xfrm>
                <a:off x="10820" y="5117153"/>
                <a:ext cx="692706" cy="903148"/>
              </a:xfrm>
              <a:custGeom>
                <a:avLst/>
                <a:gdLst>
                  <a:gd name="T0" fmla="*/ 628 w 632"/>
                  <a:gd name="T1" fmla="*/ 772 h 824"/>
                  <a:gd name="T2" fmla="*/ 572 w 632"/>
                  <a:gd name="T3" fmla="*/ 684 h 824"/>
                  <a:gd name="T4" fmla="*/ 520 w 632"/>
                  <a:gd name="T5" fmla="*/ 616 h 824"/>
                  <a:gd name="T6" fmla="*/ 500 w 632"/>
                  <a:gd name="T7" fmla="*/ 560 h 824"/>
                  <a:gd name="T8" fmla="*/ 486 w 632"/>
                  <a:gd name="T9" fmla="*/ 432 h 824"/>
                  <a:gd name="T10" fmla="*/ 496 w 632"/>
                  <a:gd name="T11" fmla="*/ 306 h 824"/>
                  <a:gd name="T12" fmla="*/ 496 w 632"/>
                  <a:gd name="T13" fmla="*/ 272 h 824"/>
                  <a:gd name="T14" fmla="*/ 486 w 632"/>
                  <a:gd name="T15" fmla="*/ 232 h 824"/>
                  <a:gd name="T16" fmla="*/ 456 w 632"/>
                  <a:gd name="T17" fmla="*/ 196 h 824"/>
                  <a:gd name="T18" fmla="*/ 434 w 632"/>
                  <a:gd name="T19" fmla="*/ 184 h 824"/>
                  <a:gd name="T20" fmla="*/ 408 w 632"/>
                  <a:gd name="T21" fmla="*/ 236 h 824"/>
                  <a:gd name="T22" fmla="*/ 384 w 632"/>
                  <a:gd name="T23" fmla="*/ 260 h 824"/>
                  <a:gd name="T24" fmla="*/ 362 w 632"/>
                  <a:gd name="T25" fmla="*/ 256 h 824"/>
                  <a:gd name="T26" fmla="*/ 344 w 632"/>
                  <a:gd name="T27" fmla="*/ 234 h 824"/>
                  <a:gd name="T28" fmla="*/ 312 w 632"/>
                  <a:gd name="T29" fmla="*/ 154 h 824"/>
                  <a:gd name="T30" fmla="*/ 284 w 632"/>
                  <a:gd name="T31" fmla="*/ 18 h 824"/>
                  <a:gd name="T32" fmla="*/ 276 w 632"/>
                  <a:gd name="T33" fmla="*/ 18 h 824"/>
                  <a:gd name="T34" fmla="*/ 254 w 632"/>
                  <a:gd name="T35" fmla="*/ 64 h 824"/>
                  <a:gd name="T36" fmla="*/ 228 w 632"/>
                  <a:gd name="T37" fmla="*/ 90 h 824"/>
                  <a:gd name="T38" fmla="*/ 198 w 632"/>
                  <a:gd name="T39" fmla="*/ 100 h 824"/>
                  <a:gd name="T40" fmla="*/ 156 w 632"/>
                  <a:gd name="T41" fmla="*/ 96 h 824"/>
                  <a:gd name="T42" fmla="*/ 96 w 632"/>
                  <a:gd name="T43" fmla="*/ 66 h 824"/>
                  <a:gd name="T44" fmla="*/ 42 w 632"/>
                  <a:gd name="T45" fmla="*/ 18 h 824"/>
                  <a:gd name="T46" fmla="*/ 26 w 632"/>
                  <a:gd name="T47" fmla="*/ 14 h 824"/>
                  <a:gd name="T48" fmla="*/ 0 w 632"/>
                  <a:gd name="T49" fmla="*/ 456 h 824"/>
                  <a:gd name="T50" fmla="*/ 80 w 632"/>
                  <a:gd name="T51" fmla="*/ 482 h 824"/>
                  <a:gd name="T52" fmla="*/ 124 w 632"/>
                  <a:gd name="T53" fmla="*/ 506 h 824"/>
                  <a:gd name="T54" fmla="*/ 146 w 632"/>
                  <a:gd name="T55" fmla="*/ 536 h 824"/>
                  <a:gd name="T56" fmla="*/ 134 w 632"/>
                  <a:gd name="T57" fmla="*/ 568 h 824"/>
                  <a:gd name="T58" fmla="*/ 76 w 632"/>
                  <a:gd name="T59" fmla="*/ 604 h 824"/>
                  <a:gd name="T60" fmla="*/ 82 w 632"/>
                  <a:gd name="T61" fmla="*/ 616 h 824"/>
                  <a:gd name="T62" fmla="*/ 122 w 632"/>
                  <a:gd name="T63" fmla="*/ 630 h 824"/>
                  <a:gd name="T64" fmla="*/ 182 w 632"/>
                  <a:gd name="T65" fmla="*/ 626 h 824"/>
                  <a:gd name="T66" fmla="*/ 300 w 632"/>
                  <a:gd name="T67" fmla="*/ 610 h 824"/>
                  <a:gd name="T68" fmla="*/ 422 w 632"/>
                  <a:gd name="T69" fmla="*/ 616 h 824"/>
                  <a:gd name="T70" fmla="*/ 476 w 632"/>
                  <a:gd name="T71" fmla="*/ 630 h 824"/>
                  <a:gd name="T72" fmla="*/ 526 w 632"/>
                  <a:gd name="T73" fmla="*/ 674 h 824"/>
                  <a:gd name="T74" fmla="*/ 576 w 632"/>
                  <a:gd name="T75" fmla="*/ 748 h 824"/>
                  <a:gd name="T76" fmla="*/ 594 w 632"/>
                  <a:gd name="T77" fmla="*/ 796 h 824"/>
                  <a:gd name="T78" fmla="*/ 592 w 632"/>
                  <a:gd name="T79" fmla="*/ 818 h 824"/>
                  <a:gd name="T80" fmla="*/ 598 w 632"/>
                  <a:gd name="T81" fmla="*/ 824 h 824"/>
                  <a:gd name="T82" fmla="*/ 612 w 632"/>
                  <a:gd name="T83" fmla="*/ 822 h 824"/>
                  <a:gd name="T84" fmla="*/ 624 w 632"/>
                  <a:gd name="T85" fmla="*/ 808 h 824"/>
                  <a:gd name="T86" fmla="*/ 630 w 632"/>
                  <a:gd name="T87" fmla="*/ 796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32" h="824">
                    <a:moveTo>
                      <a:pt x="632" y="784"/>
                    </a:moveTo>
                    <a:lnTo>
                      <a:pt x="632" y="784"/>
                    </a:lnTo>
                    <a:lnTo>
                      <a:pt x="628" y="772"/>
                    </a:lnTo>
                    <a:lnTo>
                      <a:pt x="622" y="760"/>
                    </a:lnTo>
                    <a:lnTo>
                      <a:pt x="602" y="726"/>
                    </a:lnTo>
                    <a:lnTo>
                      <a:pt x="572" y="684"/>
                    </a:lnTo>
                    <a:lnTo>
                      <a:pt x="530" y="632"/>
                    </a:lnTo>
                    <a:lnTo>
                      <a:pt x="530" y="632"/>
                    </a:lnTo>
                    <a:lnTo>
                      <a:pt x="520" y="616"/>
                    </a:lnTo>
                    <a:lnTo>
                      <a:pt x="512" y="598"/>
                    </a:lnTo>
                    <a:lnTo>
                      <a:pt x="504" y="580"/>
                    </a:lnTo>
                    <a:lnTo>
                      <a:pt x="500" y="560"/>
                    </a:lnTo>
                    <a:lnTo>
                      <a:pt x="492" y="520"/>
                    </a:lnTo>
                    <a:lnTo>
                      <a:pt x="486" y="476"/>
                    </a:lnTo>
                    <a:lnTo>
                      <a:pt x="486" y="432"/>
                    </a:lnTo>
                    <a:lnTo>
                      <a:pt x="488" y="388"/>
                    </a:lnTo>
                    <a:lnTo>
                      <a:pt x="490" y="346"/>
                    </a:lnTo>
                    <a:lnTo>
                      <a:pt x="496" y="306"/>
                    </a:lnTo>
                    <a:lnTo>
                      <a:pt x="496" y="306"/>
                    </a:lnTo>
                    <a:lnTo>
                      <a:pt x="496" y="288"/>
                    </a:lnTo>
                    <a:lnTo>
                      <a:pt x="496" y="272"/>
                    </a:lnTo>
                    <a:lnTo>
                      <a:pt x="494" y="256"/>
                    </a:lnTo>
                    <a:lnTo>
                      <a:pt x="492" y="244"/>
                    </a:lnTo>
                    <a:lnTo>
                      <a:pt x="486" y="232"/>
                    </a:lnTo>
                    <a:lnTo>
                      <a:pt x="482" y="222"/>
                    </a:lnTo>
                    <a:lnTo>
                      <a:pt x="470" y="206"/>
                    </a:lnTo>
                    <a:lnTo>
                      <a:pt x="456" y="196"/>
                    </a:lnTo>
                    <a:lnTo>
                      <a:pt x="446" y="188"/>
                    </a:lnTo>
                    <a:lnTo>
                      <a:pt x="434" y="184"/>
                    </a:lnTo>
                    <a:lnTo>
                      <a:pt x="434" y="184"/>
                    </a:lnTo>
                    <a:lnTo>
                      <a:pt x="424" y="206"/>
                    </a:lnTo>
                    <a:lnTo>
                      <a:pt x="416" y="222"/>
                    </a:lnTo>
                    <a:lnTo>
                      <a:pt x="408" y="236"/>
                    </a:lnTo>
                    <a:lnTo>
                      <a:pt x="400" y="248"/>
                    </a:lnTo>
                    <a:lnTo>
                      <a:pt x="392" y="254"/>
                    </a:lnTo>
                    <a:lnTo>
                      <a:pt x="384" y="260"/>
                    </a:lnTo>
                    <a:lnTo>
                      <a:pt x="376" y="260"/>
                    </a:lnTo>
                    <a:lnTo>
                      <a:pt x="370" y="260"/>
                    </a:lnTo>
                    <a:lnTo>
                      <a:pt x="362" y="256"/>
                    </a:lnTo>
                    <a:lnTo>
                      <a:pt x="356" y="250"/>
                    </a:lnTo>
                    <a:lnTo>
                      <a:pt x="350" y="244"/>
                    </a:lnTo>
                    <a:lnTo>
                      <a:pt x="344" y="234"/>
                    </a:lnTo>
                    <a:lnTo>
                      <a:pt x="332" y="212"/>
                    </a:lnTo>
                    <a:lnTo>
                      <a:pt x="322" y="184"/>
                    </a:lnTo>
                    <a:lnTo>
                      <a:pt x="312" y="154"/>
                    </a:lnTo>
                    <a:lnTo>
                      <a:pt x="304" y="122"/>
                    </a:lnTo>
                    <a:lnTo>
                      <a:pt x="292" y="62"/>
                    </a:lnTo>
                    <a:lnTo>
                      <a:pt x="284" y="18"/>
                    </a:lnTo>
                    <a:lnTo>
                      <a:pt x="282" y="0"/>
                    </a:lnTo>
                    <a:lnTo>
                      <a:pt x="282" y="0"/>
                    </a:lnTo>
                    <a:lnTo>
                      <a:pt x="276" y="18"/>
                    </a:lnTo>
                    <a:lnTo>
                      <a:pt x="270" y="36"/>
                    </a:lnTo>
                    <a:lnTo>
                      <a:pt x="262" y="50"/>
                    </a:lnTo>
                    <a:lnTo>
                      <a:pt x="254" y="64"/>
                    </a:lnTo>
                    <a:lnTo>
                      <a:pt x="246" y="74"/>
                    </a:lnTo>
                    <a:lnTo>
                      <a:pt x="238" y="82"/>
                    </a:lnTo>
                    <a:lnTo>
                      <a:pt x="228" y="90"/>
                    </a:lnTo>
                    <a:lnTo>
                      <a:pt x="218" y="94"/>
                    </a:lnTo>
                    <a:lnTo>
                      <a:pt x="208" y="98"/>
                    </a:lnTo>
                    <a:lnTo>
                      <a:pt x="198" y="100"/>
                    </a:lnTo>
                    <a:lnTo>
                      <a:pt x="188" y="100"/>
                    </a:lnTo>
                    <a:lnTo>
                      <a:pt x="178" y="100"/>
                    </a:lnTo>
                    <a:lnTo>
                      <a:pt x="156" y="96"/>
                    </a:lnTo>
                    <a:lnTo>
                      <a:pt x="136" y="88"/>
                    </a:lnTo>
                    <a:lnTo>
                      <a:pt x="116" y="78"/>
                    </a:lnTo>
                    <a:lnTo>
                      <a:pt x="96" y="66"/>
                    </a:lnTo>
                    <a:lnTo>
                      <a:pt x="80" y="52"/>
                    </a:lnTo>
                    <a:lnTo>
                      <a:pt x="64" y="40"/>
                    </a:lnTo>
                    <a:lnTo>
                      <a:pt x="42" y="18"/>
                    </a:lnTo>
                    <a:lnTo>
                      <a:pt x="34" y="10"/>
                    </a:lnTo>
                    <a:lnTo>
                      <a:pt x="34" y="10"/>
                    </a:lnTo>
                    <a:lnTo>
                      <a:pt x="26" y="14"/>
                    </a:lnTo>
                    <a:lnTo>
                      <a:pt x="18" y="16"/>
                    </a:lnTo>
                    <a:lnTo>
                      <a:pt x="0" y="20"/>
                    </a:lnTo>
                    <a:lnTo>
                      <a:pt x="0" y="456"/>
                    </a:lnTo>
                    <a:lnTo>
                      <a:pt x="0" y="456"/>
                    </a:lnTo>
                    <a:lnTo>
                      <a:pt x="42" y="468"/>
                    </a:lnTo>
                    <a:lnTo>
                      <a:pt x="80" y="482"/>
                    </a:lnTo>
                    <a:lnTo>
                      <a:pt x="96" y="490"/>
                    </a:lnTo>
                    <a:lnTo>
                      <a:pt x="112" y="498"/>
                    </a:lnTo>
                    <a:lnTo>
                      <a:pt x="124" y="506"/>
                    </a:lnTo>
                    <a:lnTo>
                      <a:pt x="136" y="516"/>
                    </a:lnTo>
                    <a:lnTo>
                      <a:pt x="142" y="526"/>
                    </a:lnTo>
                    <a:lnTo>
                      <a:pt x="146" y="536"/>
                    </a:lnTo>
                    <a:lnTo>
                      <a:pt x="146" y="546"/>
                    </a:lnTo>
                    <a:lnTo>
                      <a:pt x="142" y="556"/>
                    </a:lnTo>
                    <a:lnTo>
                      <a:pt x="134" y="568"/>
                    </a:lnTo>
                    <a:lnTo>
                      <a:pt x="120" y="580"/>
                    </a:lnTo>
                    <a:lnTo>
                      <a:pt x="100" y="592"/>
                    </a:lnTo>
                    <a:lnTo>
                      <a:pt x="76" y="604"/>
                    </a:lnTo>
                    <a:lnTo>
                      <a:pt x="76" y="604"/>
                    </a:lnTo>
                    <a:lnTo>
                      <a:pt x="78" y="610"/>
                    </a:lnTo>
                    <a:lnTo>
                      <a:pt x="82" y="616"/>
                    </a:lnTo>
                    <a:lnTo>
                      <a:pt x="90" y="622"/>
                    </a:lnTo>
                    <a:lnTo>
                      <a:pt x="104" y="626"/>
                    </a:lnTo>
                    <a:lnTo>
                      <a:pt x="122" y="630"/>
                    </a:lnTo>
                    <a:lnTo>
                      <a:pt x="148" y="630"/>
                    </a:lnTo>
                    <a:lnTo>
                      <a:pt x="182" y="626"/>
                    </a:lnTo>
                    <a:lnTo>
                      <a:pt x="182" y="626"/>
                    </a:lnTo>
                    <a:lnTo>
                      <a:pt x="220" y="620"/>
                    </a:lnTo>
                    <a:lnTo>
                      <a:pt x="260" y="614"/>
                    </a:lnTo>
                    <a:lnTo>
                      <a:pt x="300" y="610"/>
                    </a:lnTo>
                    <a:lnTo>
                      <a:pt x="342" y="610"/>
                    </a:lnTo>
                    <a:lnTo>
                      <a:pt x="382" y="610"/>
                    </a:lnTo>
                    <a:lnTo>
                      <a:pt x="422" y="616"/>
                    </a:lnTo>
                    <a:lnTo>
                      <a:pt x="440" y="620"/>
                    </a:lnTo>
                    <a:lnTo>
                      <a:pt x="458" y="624"/>
                    </a:lnTo>
                    <a:lnTo>
                      <a:pt x="476" y="630"/>
                    </a:lnTo>
                    <a:lnTo>
                      <a:pt x="492" y="636"/>
                    </a:lnTo>
                    <a:lnTo>
                      <a:pt x="492" y="636"/>
                    </a:lnTo>
                    <a:lnTo>
                      <a:pt x="526" y="674"/>
                    </a:lnTo>
                    <a:lnTo>
                      <a:pt x="544" y="698"/>
                    </a:lnTo>
                    <a:lnTo>
                      <a:pt x="562" y="722"/>
                    </a:lnTo>
                    <a:lnTo>
                      <a:pt x="576" y="748"/>
                    </a:lnTo>
                    <a:lnTo>
                      <a:pt x="588" y="772"/>
                    </a:lnTo>
                    <a:lnTo>
                      <a:pt x="590" y="784"/>
                    </a:lnTo>
                    <a:lnTo>
                      <a:pt x="594" y="796"/>
                    </a:lnTo>
                    <a:lnTo>
                      <a:pt x="594" y="806"/>
                    </a:lnTo>
                    <a:lnTo>
                      <a:pt x="592" y="818"/>
                    </a:lnTo>
                    <a:lnTo>
                      <a:pt x="592" y="818"/>
                    </a:lnTo>
                    <a:lnTo>
                      <a:pt x="592" y="822"/>
                    </a:lnTo>
                    <a:lnTo>
                      <a:pt x="594" y="824"/>
                    </a:lnTo>
                    <a:lnTo>
                      <a:pt x="598" y="824"/>
                    </a:lnTo>
                    <a:lnTo>
                      <a:pt x="598" y="824"/>
                    </a:lnTo>
                    <a:lnTo>
                      <a:pt x="602" y="824"/>
                    </a:lnTo>
                    <a:lnTo>
                      <a:pt x="612" y="822"/>
                    </a:lnTo>
                    <a:lnTo>
                      <a:pt x="616" y="818"/>
                    </a:lnTo>
                    <a:lnTo>
                      <a:pt x="620" y="814"/>
                    </a:lnTo>
                    <a:lnTo>
                      <a:pt x="624" y="808"/>
                    </a:lnTo>
                    <a:lnTo>
                      <a:pt x="626" y="800"/>
                    </a:lnTo>
                    <a:lnTo>
                      <a:pt x="626" y="800"/>
                    </a:lnTo>
                    <a:lnTo>
                      <a:pt x="630" y="796"/>
                    </a:lnTo>
                    <a:lnTo>
                      <a:pt x="632" y="792"/>
                    </a:lnTo>
                    <a:lnTo>
                      <a:pt x="632" y="784"/>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47"/>
              <p:cNvSpPr>
                <a:spLocks noChangeAspect="1"/>
              </p:cNvSpPr>
              <p:nvPr/>
            </p:nvSpPr>
            <p:spPr bwMode="auto">
              <a:xfrm>
                <a:off x="1" y="2438400"/>
                <a:ext cx="453574" cy="852529"/>
              </a:xfrm>
              <a:custGeom>
                <a:avLst/>
                <a:gdLst>
                  <a:gd name="T0" fmla="*/ 194 w 382"/>
                  <a:gd name="T1" fmla="*/ 442 h 718"/>
                  <a:gd name="T2" fmla="*/ 238 w 382"/>
                  <a:gd name="T3" fmla="*/ 410 h 718"/>
                  <a:gd name="T4" fmla="*/ 264 w 382"/>
                  <a:gd name="T5" fmla="*/ 368 h 718"/>
                  <a:gd name="T6" fmla="*/ 270 w 382"/>
                  <a:gd name="T7" fmla="*/ 334 h 718"/>
                  <a:gd name="T8" fmla="*/ 292 w 382"/>
                  <a:gd name="T9" fmla="*/ 278 h 718"/>
                  <a:gd name="T10" fmla="*/ 310 w 382"/>
                  <a:gd name="T11" fmla="*/ 250 h 718"/>
                  <a:gd name="T12" fmla="*/ 248 w 382"/>
                  <a:gd name="T13" fmla="*/ 258 h 718"/>
                  <a:gd name="T14" fmla="*/ 212 w 382"/>
                  <a:gd name="T15" fmla="*/ 242 h 718"/>
                  <a:gd name="T16" fmla="*/ 194 w 382"/>
                  <a:gd name="T17" fmla="*/ 212 h 718"/>
                  <a:gd name="T18" fmla="*/ 194 w 382"/>
                  <a:gd name="T19" fmla="*/ 160 h 718"/>
                  <a:gd name="T20" fmla="*/ 200 w 382"/>
                  <a:gd name="T21" fmla="*/ 140 h 718"/>
                  <a:gd name="T22" fmla="*/ 200 w 382"/>
                  <a:gd name="T23" fmla="*/ 110 h 718"/>
                  <a:gd name="T24" fmla="*/ 184 w 382"/>
                  <a:gd name="T25" fmla="*/ 72 h 718"/>
                  <a:gd name="T26" fmla="*/ 158 w 382"/>
                  <a:gd name="T27" fmla="*/ 50 h 718"/>
                  <a:gd name="T28" fmla="*/ 80 w 382"/>
                  <a:gd name="T29" fmla="*/ 0 h 718"/>
                  <a:gd name="T30" fmla="*/ 84 w 382"/>
                  <a:gd name="T31" fmla="*/ 6 h 718"/>
                  <a:gd name="T32" fmla="*/ 96 w 382"/>
                  <a:gd name="T33" fmla="*/ 38 h 718"/>
                  <a:gd name="T34" fmla="*/ 94 w 382"/>
                  <a:gd name="T35" fmla="*/ 70 h 718"/>
                  <a:gd name="T36" fmla="*/ 80 w 382"/>
                  <a:gd name="T37" fmla="*/ 66 h 718"/>
                  <a:gd name="T38" fmla="*/ 48 w 382"/>
                  <a:gd name="T39" fmla="*/ 82 h 718"/>
                  <a:gd name="T40" fmla="*/ 34 w 382"/>
                  <a:gd name="T41" fmla="*/ 106 h 718"/>
                  <a:gd name="T42" fmla="*/ 26 w 382"/>
                  <a:gd name="T43" fmla="*/ 138 h 718"/>
                  <a:gd name="T44" fmla="*/ 24 w 382"/>
                  <a:gd name="T45" fmla="*/ 194 h 718"/>
                  <a:gd name="T46" fmla="*/ 22 w 382"/>
                  <a:gd name="T47" fmla="*/ 204 h 718"/>
                  <a:gd name="T48" fmla="*/ 20 w 382"/>
                  <a:gd name="T49" fmla="*/ 202 h 718"/>
                  <a:gd name="T50" fmla="*/ 0 w 382"/>
                  <a:gd name="T51" fmla="*/ 662 h 718"/>
                  <a:gd name="T52" fmla="*/ 30 w 382"/>
                  <a:gd name="T53" fmla="*/ 636 h 718"/>
                  <a:gd name="T54" fmla="*/ 80 w 382"/>
                  <a:gd name="T55" fmla="*/ 606 h 718"/>
                  <a:gd name="T56" fmla="*/ 108 w 382"/>
                  <a:gd name="T57" fmla="*/ 586 h 718"/>
                  <a:gd name="T58" fmla="*/ 132 w 382"/>
                  <a:gd name="T59" fmla="*/ 542 h 718"/>
                  <a:gd name="T60" fmla="*/ 144 w 382"/>
                  <a:gd name="T61" fmla="*/ 484 h 718"/>
                  <a:gd name="T62" fmla="*/ 220 w 382"/>
                  <a:gd name="T63" fmla="*/ 544 h 718"/>
                  <a:gd name="T64" fmla="*/ 300 w 382"/>
                  <a:gd name="T65" fmla="*/ 626 h 718"/>
                  <a:gd name="T66" fmla="*/ 330 w 382"/>
                  <a:gd name="T67" fmla="*/ 678 h 718"/>
                  <a:gd name="T68" fmla="*/ 336 w 382"/>
                  <a:gd name="T69" fmla="*/ 710 h 718"/>
                  <a:gd name="T70" fmla="*/ 340 w 382"/>
                  <a:gd name="T71" fmla="*/ 718 h 718"/>
                  <a:gd name="T72" fmla="*/ 352 w 382"/>
                  <a:gd name="T73" fmla="*/ 716 h 718"/>
                  <a:gd name="T74" fmla="*/ 372 w 382"/>
                  <a:gd name="T75" fmla="*/ 698 h 718"/>
                  <a:gd name="T76" fmla="*/ 376 w 382"/>
                  <a:gd name="T77" fmla="*/ 680 h 718"/>
                  <a:gd name="T78" fmla="*/ 382 w 382"/>
                  <a:gd name="T79" fmla="*/ 666 h 718"/>
                  <a:gd name="T80" fmla="*/ 372 w 382"/>
                  <a:gd name="T81" fmla="*/ 644 h 718"/>
                  <a:gd name="T82" fmla="*/ 318 w 382"/>
                  <a:gd name="T83" fmla="*/ 582 h 718"/>
                  <a:gd name="T84" fmla="*/ 170 w 382"/>
                  <a:gd name="T85" fmla="*/ 452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82" h="718">
                    <a:moveTo>
                      <a:pt x="170" y="452"/>
                    </a:moveTo>
                    <a:lnTo>
                      <a:pt x="170" y="452"/>
                    </a:lnTo>
                    <a:lnTo>
                      <a:pt x="194" y="442"/>
                    </a:lnTo>
                    <a:lnTo>
                      <a:pt x="208" y="434"/>
                    </a:lnTo>
                    <a:lnTo>
                      <a:pt x="224" y="424"/>
                    </a:lnTo>
                    <a:lnTo>
                      <a:pt x="238" y="410"/>
                    </a:lnTo>
                    <a:lnTo>
                      <a:pt x="250" y="396"/>
                    </a:lnTo>
                    <a:lnTo>
                      <a:pt x="260" y="378"/>
                    </a:lnTo>
                    <a:lnTo>
                      <a:pt x="264" y="368"/>
                    </a:lnTo>
                    <a:lnTo>
                      <a:pt x="266" y="358"/>
                    </a:lnTo>
                    <a:lnTo>
                      <a:pt x="266" y="358"/>
                    </a:lnTo>
                    <a:lnTo>
                      <a:pt x="270" y="334"/>
                    </a:lnTo>
                    <a:lnTo>
                      <a:pt x="276" y="312"/>
                    </a:lnTo>
                    <a:lnTo>
                      <a:pt x="284" y="294"/>
                    </a:lnTo>
                    <a:lnTo>
                      <a:pt x="292" y="278"/>
                    </a:lnTo>
                    <a:lnTo>
                      <a:pt x="304" y="256"/>
                    </a:lnTo>
                    <a:lnTo>
                      <a:pt x="310" y="250"/>
                    </a:lnTo>
                    <a:lnTo>
                      <a:pt x="310" y="250"/>
                    </a:lnTo>
                    <a:lnTo>
                      <a:pt x="286" y="256"/>
                    </a:lnTo>
                    <a:lnTo>
                      <a:pt x="266" y="258"/>
                    </a:lnTo>
                    <a:lnTo>
                      <a:pt x="248" y="258"/>
                    </a:lnTo>
                    <a:lnTo>
                      <a:pt x="234" y="254"/>
                    </a:lnTo>
                    <a:lnTo>
                      <a:pt x="220" y="250"/>
                    </a:lnTo>
                    <a:lnTo>
                      <a:pt x="212" y="242"/>
                    </a:lnTo>
                    <a:lnTo>
                      <a:pt x="204" y="234"/>
                    </a:lnTo>
                    <a:lnTo>
                      <a:pt x="198" y="224"/>
                    </a:lnTo>
                    <a:lnTo>
                      <a:pt x="194" y="212"/>
                    </a:lnTo>
                    <a:lnTo>
                      <a:pt x="192" y="202"/>
                    </a:lnTo>
                    <a:lnTo>
                      <a:pt x="190" y="180"/>
                    </a:lnTo>
                    <a:lnTo>
                      <a:pt x="194" y="160"/>
                    </a:lnTo>
                    <a:lnTo>
                      <a:pt x="198" y="148"/>
                    </a:lnTo>
                    <a:lnTo>
                      <a:pt x="198" y="148"/>
                    </a:lnTo>
                    <a:lnTo>
                      <a:pt x="200" y="140"/>
                    </a:lnTo>
                    <a:lnTo>
                      <a:pt x="202" y="130"/>
                    </a:lnTo>
                    <a:lnTo>
                      <a:pt x="202" y="120"/>
                    </a:lnTo>
                    <a:lnTo>
                      <a:pt x="200" y="110"/>
                    </a:lnTo>
                    <a:lnTo>
                      <a:pt x="194" y="90"/>
                    </a:lnTo>
                    <a:lnTo>
                      <a:pt x="188" y="80"/>
                    </a:lnTo>
                    <a:lnTo>
                      <a:pt x="184" y="72"/>
                    </a:lnTo>
                    <a:lnTo>
                      <a:pt x="184" y="72"/>
                    </a:lnTo>
                    <a:lnTo>
                      <a:pt x="174" y="64"/>
                    </a:lnTo>
                    <a:lnTo>
                      <a:pt x="158" y="50"/>
                    </a:lnTo>
                    <a:lnTo>
                      <a:pt x="120" y="22"/>
                    </a:lnTo>
                    <a:lnTo>
                      <a:pt x="88" y="4"/>
                    </a:lnTo>
                    <a:lnTo>
                      <a:pt x="80" y="0"/>
                    </a:lnTo>
                    <a:lnTo>
                      <a:pt x="80" y="2"/>
                    </a:lnTo>
                    <a:lnTo>
                      <a:pt x="84" y="6"/>
                    </a:lnTo>
                    <a:lnTo>
                      <a:pt x="84" y="6"/>
                    </a:lnTo>
                    <a:lnTo>
                      <a:pt x="90" y="16"/>
                    </a:lnTo>
                    <a:lnTo>
                      <a:pt x="94" y="28"/>
                    </a:lnTo>
                    <a:lnTo>
                      <a:pt x="96" y="38"/>
                    </a:lnTo>
                    <a:lnTo>
                      <a:pt x="98" y="48"/>
                    </a:lnTo>
                    <a:lnTo>
                      <a:pt x="96" y="64"/>
                    </a:lnTo>
                    <a:lnTo>
                      <a:pt x="94" y="70"/>
                    </a:lnTo>
                    <a:lnTo>
                      <a:pt x="94" y="70"/>
                    </a:lnTo>
                    <a:lnTo>
                      <a:pt x="88" y="68"/>
                    </a:lnTo>
                    <a:lnTo>
                      <a:pt x="80" y="66"/>
                    </a:lnTo>
                    <a:lnTo>
                      <a:pt x="70" y="68"/>
                    </a:lnTo>
                    <a:lnTo>
                      <a:pt x="58" y="72"/>
                    </a:lnTo>
                    <a:lnTo>
                      <a:pt x="48" y="82"/>
                    </a:lnTo>
                    <a:lnTo>
                      <a:pt x="44" y="88"/>
                    </a:lnTo>
                    <a:lnTo>
                      <a:pt x="38" y="96"/>
                    </a:lnTo>
                    <a:lnTo>
                      <a:pt x="34" y="106"/>
                    </a:lnTo>
                    <a:lnTo>
                      <a:pt x="30" y="118"/>
                    </a:lnTo>
                    <a:lnTo>
                      <a:pt x="30" y="118"/>
                    </a:lnTo>
                    <a:lnTo>
                      <a:pt x="26" y="138"/>
                    </a:lnTo>
                    <a:lnTo>
                      <a:pt x="24" y="154"/>
                    </a:lnTo>
                    <a:lnTo>
                      <a:pt x="24" y="180"/>
                    </a:lnTo>
                    <a:lnTo>
                      <a:pt x="24" y="194"/>
                    </a:lnTo>
                    <a:lnTo>
                      <a:pt x="24" y="202"/>
                    </a:lnTo>
                    <a:lnTo>
                      <a:pt x="24" y="202"/>
                    </a:lnTo>
                    <a:lnTo>
                      <a:pt x="22" y="204"/>
                    </a:lnTo>
                    <a:lnTo>
                      <a:pt x="20" y="204"/>
                    </a:lnTo>
                    <a:lnTo>
                      <a:pt x="20" y="202"/>
                    </a:lnTo>
                    <a:lnTo>
                      <a:pt x="20" y="202"/>
                    </a:lnTo>
                    <a:lnTo>
                      <a:pt x="16" y="194"/>
                    </a:lnTo>
                    <a:lnTo>
                      <a:pt x="0" y="146"/>
                    </a:lnTo>
                    <a:lnTo>
                      <a:pt x="0" y="662"/>
                    </a:lnTo>
                    <a:lnTo>
                      <a:pt x="0" y="662"/>
                    </a:lnTo>
                    <a:lnTo>
                      <a:pt x="12" y="650"/>
                    </a:lnTo>
                    <a:lnTo>
                      <a:pt x="30" y="636"/>
                    </a:lnTo>
                    <a:lnTo>
                      <a:pt x="52" y="620"/>
                    </a:lnTo>
                    <a:lnTo>
                      <a:pt x="80" y="606"/>
                    </a:lnTo>
                    <a:lnTo>
                      <a:pt x="80" y="606"/>
                    </a:lnTo>
                    <a:lnTo>
                      <a:pt x="90" y="600"/>
                    </a:lnTo>
                    <a:lnTo>
                      <a:pt x="100" y="594"/>
                    </a:lnTo>
                    <a:lnTo>
                      <a:pt x="108" y="586"/>
                    </a:lnTo>
                    <a:lnTo>
                      <a:pt x="114" y="578"/>
                    </a:lnTo>
                    <a:lnTo>
                      <a:pt x="126" y="560"/>
                    </a:lnTo>
                    <a:lnTo>
                      <a:pt x="132" y="542"/>
                    </a:lnTo>
                    <a:lnTo>
                      <a:pt x="138" y="524"/>
                    </a:lnTo>
                    <a:lnTo>
                      <a:pt x="142" y="508"/>
                    </a:lnTo>
                    <a:lnTo>
                      <a:pt x="144" y="484"/>
                    </a:lnTo>
                    <a:lnTo>
                      <a:pt x="144" y="484"/>
                    </a:lnTo>
                    <a:lnTo>
                      <a:pt x="188" y="518"/>
                    </a:lnTo>
                    <a:lnTo>
                      <a:pt x="220" y="544"/>
                    </a:lnTo>
                    <a:lnTo>
                      <a:pt x="254" y="576"/>
                    </a:lnTo>
                    <a:lnTo>
                      <a:pt x="286" y="610"/>
                    </a:lnTo>
                    <a:lnTo>
                      <a:pt x="300" y="626"/>
                    </a:lnTo>
                    <a:lnTo>
                      <a:pt x="312" y="644"/>
                    </a:lnTo>
                    <a:lnTo>
                      <a:pt x="322" y="662"/>
                    </a:lnTo>
                    <a:lnTo>
                      <a:pt x="330" y="678"/>
                    </a:lnTo>
                    <a:lnTo>
                      <a:pt x="336" y="694"/>
                    </a:lnTo>
                    <a:lnTo>
                      <a:pt x="336" y="710"/>
                    </a:lnTo>
                    <a:lnTo>
                      <a:pt x="336" y="710"/>
                    </a:lnTo>
                    <a:lnTo>
                      <a:pt x="336" y="712"/>
                    </a:lnTo>
                    <a:lnTo>
                      <a:pt x="336" y="716"/>
                    </a:lnTo>
                    <a:lnTo>
                      <a:pt x="340" y="718"/>
                    </a:lnTo>
                    <a:lnTo>
                      <a:pt x="346" y="718"/>
                    </a:lnTo>
                    <a:lnTo>
                      <a:pt x="346" y="718"/>
                    </a:lnTo>
                    <a:lnTo>
                      <a:pt x="352" y="716"/>
                    </a:lnTo>
                    <a:lnTo>
                      <a:pt x="362" y="710"/>
                    </a:lnTo>
                    <a:lnTo>
                      <a:pt x="368" y="706"/>
                    </a:lnTo>
                    <a:lnTo>
                      <a:pt x="372" y="698"/>
                    </a:lnTo>
                    <a:lnTo>
                      <a:pt x="376" y="690"/>
                    </a:lnTo>
                    <a:lnTo>
                      <a:pt x="376" y="680"/>
                    </a:lnTo>
                    <a:lnTo>
                      <a:pt x="376" y="680"/>
                    </a:lnTo>
                    <a:lnTo>
                      <a:pt x="378" y="674"/>
                    </a:lnTo>
                    <a:lnTo>
                      <a:pt x="380" y="670"/>
                    </a:lnTo>
                    <a:lnTo>
                      <a:pt x="382" y="666"/>
                    </a:lnTo>
                    <a:lnTo>
                      <a:pt x="380" y="658"/>
                    </a:lnTo>
                    <a:lnTo>
                      <a:pt x="380" y="658"/>
                    </a:lnTo>
                    <a:lnTo>
                      <a:pt x="372" y="644"/>
                    </a:lnTo>
                    <a:lnTo>
                      <a:pt x="358" y="626"/>
                    </a:lnTo>
                    <a:lnTo>
                      <a:pt x="340" y="606"/>
                    </a:lnTo>
                    <a:lnTo>
                      <a:pt x="318" y="582"/>
                    </a:lnTo>
                    <a:lnTo>
                      <a:pt x="290" y="554"/>
                    </a:lnTo>
                    <a:lnTo>
                      <a:pt x="256" y="524"/>
                    </a:lnTo>
                    <a:lnTo>
                      <a:pt x="170" y="452"/>
                    </a:lnTo>
                    <a:lnTo>
                      <a:pt x="170" y="452"/>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23"/>
              <p:cNvSpPr>
                <a:spLocks noChangeAspect="1"/>
              </p:cNvSpPr>
              <p:nvPr/>
            </p:nvSpPr>
            <p:spPr bwMode="auto">
              <a:xfrm>
                <a:off x="8551334" y="6180666"/>
                <a:ext cx="592666" cy="677333"/>
              </a:xfrm>
              <a:custGeom>
                <a:avLst/>
                <a:gdLst>
                  <a:gd name="T0" fmla="*/ 536 w 560"/>
                  <a:gd name="T1" fmla="*/ 100 h 640"/>
                  <a:gd name="T2" fmla="*/ 496 w 560"/>
                  <a:gd name="T3" fmla="*/ 106 h 640"/>
                  <a:gd name="T4" fmla="*/ 456 w 560"/>
                  <a:gd name="T5" fmla="*/ 118 h 640"/>
                  <a:gd name="T6" fmla="*/ 438 w 560"/>
                  <a:gd name="T7" fmla="*/ 110 h 640"/>
                  <a:gd name="T8" fmla="*/ 436 w 560"/>
                  <a:gd name="T9" fmla="*/ 82 h 640"/>
                  <a:gd name="T10" fmla="*/ 428 w 560"/>
                  <a:gd name="T11" fmla="*/ 76 h 640"/>
                  <a:gd name="T12" fmla="*/ 360 w 560"/>
                  <a:gd name="T13" fmla="*/ 146 h 640"/>
                  <a:gd name="T14" fmla="*/ 328 w 560"/>
                  <a:gd name="T15" fmla="*/ 192 h 640"/>
                  <a:gd name="T16" fmla="*/ 290 w 560"/>
                  <a:gd name="T17" fmla="*/ 108 h 640"/>
                  <a:gd name="T18" fmla="*/ 274 w 560"/>
                  <a:gd name="T19" fmla="*/ 38 h 640"/>
                  <a:gd name="T20" fmla="*/ 280 w 560"/>
                  <a:gd name="T21" fmla="*/ 6 h 640"/>
                  <a:gd name="T22" fmla="*/ 280 w 560"/>
                  <a:gd name="T23" fmla="*/ 2 h 640"/>
                  <a:gd name="T24" fmla="*/ 262 w 560"/>
                  <a:gd name="T25" fmla="*/ 0 h 640"/>
                  <a:gd name="T26" fmla="*/ 248 w 560"/>
                  <a:gd name="T27" fmla="*/ 14 h 640"/>
                  <a:gd name="T28" fmla="*/ 244 w 560"/>
                  <a:gd name="T29" fmla="*/ 18 h 640"/>
                  <a:gd name="T30" fmla="*/ 240 w 560"/>
                  <a:gd name="T31" fmla="*/ 26 h 640"/>
                  <a:gd name="T32" fmla="*/ 254 w 560"/>
                  <a:gd name="T33" fmla="*/ 88 h 640"/>
                  <a:gd name="T34" fmla="*/ 304 w 560"/>
                  <a:gd name="T35" fmla="*/ 204 h 640"/>
                  <a:gd name="T36" fmla="*/ 222 w 560"/>
                  <a:gd name="T37" fmla="*/ 206 h 640"/>
                  <a:gd name="T38" fmla="*/ 136 w 560"/>
                  <a:gd name="T39" fmla="*/ 224 h 640"/>
                  <a:gd name="T40" fmla="*/ 164 w 560"/>
                  <a:gd name="T41" fmla="*/ 234 h 640"/>
                  <a:gd name="T42" fmla="*/ 178 w 560"/>
                  <a:gd name="T43" fmla="*/ 254 h 640"/>
                  <a:gd name="T44" fmla="*/ 166 w 560"/>
                  <a:gd name="T45" fmla="*/ 272 h 640"/>
                  <a:gd name="T46" fmla="*/ 122 w 560"/>
                  <a:gd name="T47" fmla="*/ 300 h 640"/>
                  <a:gd name="T48" fmla="*/ 90 w 560"/>
                  <a:gd name="T49" fmla="*/ 348 h 640"/>
                  <a:gd name="T50" fmla="*/ 22 w 560"/>
                  <a:gd name="T51" fmla="*/ 414 h 640"/>
                  <a:gd name="T52" fmla="*/ 0 w 560"/>
                  <a:gd name="T53" fmla="*/ 430 h 640"/>
                  <a:gd name="T54" fmla="*/ 102 w 560"/>
                  <a:gd name="T55" fmla="*/ 404 h 640"/>
                  <a:gd name="T56" fmla="*/ 136 w 560"/>
                  <a:gd name="T57" fmla="*/ 406 h 640"/>
                  <a:gd name="T58" fmla="*/ 152 w 560"/>
                  <a:gd name="T59" fmla="*/ 418 h 640"/>
                  <a:gd name="T60" fmla="*/ 156 w 560"/>
                  <a:gd name="T61" fmla="*/ 438 h 640"/>
                  <a:gd name="T62" fmla="*/ 138 w 560"/>
                  <a:gd name="T63" fmla="*/ 486 h 640"/>
                  <a:gd name="T64" fmla="*/ 90 w 560"/>
                  <a:gd name="T65" fmla="*/ 550 h 640"/>
                  <a:gd name="T66" fmla="*/ 126 w 560"/>
                  <a:gd name="T67" fmla="*/ 542 h 640"/>
                  <a:gd name="T68" fmla="*/ 158 w 560"/>
                  <a:gd name="T69" fmla="*/ 550 h 640"/>
                  <a:gd name="T70" fmla="*/ 170 w 560"/>
                  <a:gd name="T71" fmla="*/ 572 h 640"/>
                  <a:gd name="T72" fmla="*/ 168 w 560"/>
                  <a:gd name="T73" fmla="*/ 626 h 640"/>
                  <a:gd name="T74" fmla="*/ 186 w 560"/>
                  <a:gd name="T75" fmla="*/ 626 h 640"/>
                  <a:gd name="T76" fmla="*/ 280 w 560"/>
                  <a:gd name="T77" fmla="*/ 640 h 640"/>
                  <a:gd name="T78" fmla="*/ 310 w 560"/>
                  <a:gd name="T79" fmla="*/ 628 h 640"/>
                  <a:gd name="T80" fmla="*/ 322 w 560"/>
                  <a:gd name="T81" fmla="*/ 628 h 640"/>
                  <a:gd name="T82" fmla="*/ 330 w 560"/>
                  <a:gd name="T83" fmla="*/ 580 h 640"/>
                  <a:gd name="T84" fmla="*/ 346 w 560"/>
                  <a:gd name="T85" fmla="*/ 526 h 640"/>
                  <a:gd name="T86" fmla="*/ 354 w 560"/>
                  <a:gd name="T87" fmla="*/ 526 h 640"/>
                  <a:gd name="T88" fmla="*/ 358 w 560"/>
                  <a:gd name="T89" fmla="*/ 534 h 640"/>
                  <a:gd name="T90" fmla="*/ 364 w 560"/>
                  <a:gd name="T91" fmla="*/ 584 h 640"/>
                  <a:gd name="T92" fmla="*/ 424 w 560"/>
                  <a:gd name="T93" fmla="*/ 640 h 640"/>
                  <a:gd name="T94" fmla="*/ 438 w 560"/>
                  <a:gd name="T95" fmla="*/ 624 h 640"/>
                  <a:gd name="T96" fmla="*/ 458 w 560"/>
                  <a:gd name="T97" fmla="*/ 622 h 640"/>
                  <a:gd name="T98" fmla="*/ 474 w 560"/>
                  <a:gd name="T99" fmla="*/ 640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60" h="640">
                    <a:moveTo>
                      <a:pt x="560" y="100"/>
                    </a:moveTo>
                    <a:lnTo>
                      <a:pt x="560" y="100"/>
                    </a:lnTo>
                    <a:lnTo>
                      <a:pt x="536" y="100"/>
                    </a:lnTo>
                    <a:lnTo>
                      <a:pt x="512" y="98"/>
                    </a:lnTo>
                    <a:lnTo>
                      <a:pt x="512" y="98"/>
                    </a:lnTo>
                    <a:lnTo>
                      <a:pt x="496" y="106"/>
                    </a:lnTo>
                    <a:lnTo>
                      <a:pt x="480" y="114"/>
                    </a:lnTo>
                    <a:lnTo>
                      <a:pt x="464" y="118"/>
                    </a:lnTo>
                    <a:lnTo>
                      <a:pt x="456" y="118"/>
                    </a:lnTo>
                    <a:lnTo>
                      <a:pt x="448" y="118"/>
                    </a:lnTo>
                    <a:lnTo>
                      <a:pt x="442" y="116"/>
                    </a:lnTo>
                    <a:lnTo>
                      <a:pt x="438" y="110"/>
                    </a:lnTo>
                    <a:lnTo>
                      <a:pt x="436" y="104"/>
                    </a:lnTo>
                    <a:lnTo>
                      <a:pt x="434" y="94"/>
                    </a:lnTo>
                    <a:lnTo>
                      <a:pt x="436" y="82"/>
                    </a:lnTo>
                    <a:lnTo>
                      <a:pt x="442" y="66"/>
                    </a:lnTo>
                    <a:lnTo>
                      <a:pt x="442" y="66"/>
                    </a:lnTo>
                    <a:lnTo>
                      <a:pt x="428" y="76"/>
                    </a:lnTo>
                    <a:lnTo>
                      <a:pt x="396" y="106"/>
                    </a:lnTo>
                    <a:lnTo>
                      <a:pt x="378" y="126"/>
                    </a:lnTo>
                    <a:lnTo>
                      <a:pt x="360" y="146"/>
                    </a:lnTo>
                    <a:lnTo>
                      <a:pt x="342" y="170"/>
                    </a:lnTo>
                    <a:lnTo>
                      <a:pt x="328" y="192"/>
                    </a:lnTo>
                    <a:lnTo>
                      <a:pt x="328" y="192"/>
                    </a:lnTo>
                    <a:lnTo>
                      <a:pt x="312" y="160"/>
                    </a:lnTo>
                    <a:lnTo>
                      <a:pt x="300" y="134"/>
                    </a:lnTo>
                    <a:lnTo>
                      <a:pt x="290" y="108"/>
                    </a:lnTo>
                    <a:lnTo>
                      <a:pt x="280" y="80"/>
                    </a:lnTo>
                    <a:lnTo>
                      <a:pt x="276" y="52"/>
                    </a:lnTo>
                    <a:lnTo>
                      <a:pt x="274" y="38"/>
                    </a:lnTo>
                    <a:lnTo>
                      <a:pt x="274" y="26"/>
                    </a:lnTo>
                    <a:lnTo>
                      <a:pt x="276" y="16"/>
                    </a:lnTo>
                    <a:lnTo>
                      <a:pt x="280" y="6"/>
                    </a:lnTo>
                    <a:lnTo>
                      <a:pt x="280" y="6"/>
                    </a:lnTo>
                    <a:lnTo>
                      <a:pt x="282" y="4"/>
                    </a:lnTo>
                    <a:lnTo>
                      <a:pt x="280" y="2"/>
                    </a:lnTo>
                    <a:lnTo>
                      <a:pt x="280" y="0"/>
                    </a:lnTo>
                    <a:lnTo>
                      <a:pt x="262" y="0"/>
                    </a:lnTo>
                    <a:lnTo>
                      <a:pt x="262" y="0"/>
                    </a:lnTo>
                    <a:lnTo>
                      <a:pt x="254" y="4"/>
                    </a:lnTo>
                    <a:lnTo>
                      <a:pt x="252" y="8"/>
                    </a:lnTo>
                    <a:lnTo>
                      <a:pt x="248" y="14"/>
                    </a:lnTo>
                    <a:lnTo>
                      <a:pt x="248" y="14"/>
                    </a:lnTo>
                    <a:lnTo>
                      <a:pt x="246" y="16"/>
                    </a:lnTo>
                    <a:lnTo>
                      <a:pt x="244" y="18"/>
                    </a:lnTo>
                    <a:lnTo>
                      <a:pt x="242" y="20"/>
                    </a:lnTo>
                    <a:lnTo>
                      <a:pt x="240" y="26"/>
                    </a:lnTo>
                    <a:lnTo>
                      <a:pt x="240" y="26"/>
                    </a:lnTo>
                    <a:lnTo>
                      <a:pt x="240" y="36"/>
                    </a:lnTo>
                    <a:lnTo>
                      <a:pt x="244" y="50"/>
                    </a:lnTo>
                    <a:lnTo>
                      <a:pt x="254" y="88"/>
                    </a:lnTo>
                    <a:lnTo>
                      <a:pt x="274" y="138"/>
                    </a:lnTo>
                    <a:lnTo>
                      <a:pt x="304" y="204"/>
                    </a:lnTo>
                    <a:lnTo>
                      <a:pt x="304" y="204"/>
                    </a:lnTo>
                    <a:lnTo>
                      <a:pt x="278" y="202"/>
                    </a:lnTo>
                    <a:lnTo>
                      <a:pt x="250" y="204"/>
                    </a:lnTo>
                    <a:lnTo>
                      <a:pt x="222" y="206"/>
                    </a:lnTo>
                    <a:lnTo>
                      <a:pt x="196" y="210"/>
                    </a:lnTo>
                    <a:lnTo>
                      <a:pt x="154" y="220"/>
                    </a:lnTo>
                    <a:lnTo>
                      <a:pt x="136" y="224"/>
                    </a:lnTo>
                    <a:lnTo>
                      <a:pt x="136" y="224"/>
                    </a:lnTo>
                    <a:lnTo>
                      <a:pt x="152" y="230"/>
                    </a:lnTo>
                    <a:lnTo>
                      <a:pt x="164" y="234"/>
                    </a:lnTo>
                    <a:lnTo>
                      <a:pt x="172" y="242"/>
                    </a:lnTo>
                    <a:lnTo>
                      <a:pt x="176" y="248"/>
                    </a:lnTo>
                    <a:lnTo>
                      <a:pt x="178" y="254"/>
                    </a:lnTo>
                    <a:lnTo>
                      <a:pt x="176" y="260"/>
                    </a:lnTo>
                    <a:lnTo>
                      <a:pt x="172" y="266"/>
                    </a:lnTo>
                    <a:lnTo>
                      <a:pt x="166" y="272"/>
                    </a:lnTo>
                    <a:lnTo>
                      <a:pt x="154" y="284"/>
                    </a:lnTo>
                    <a:lnTo>
                      <a:pt x="138" y="292"/>
                    </a:lnTo>
                    <a:lnTo>
                      <a:pt x="122" y="300"/>
                    </a:lnTo>
                    <a:lnTo>
                      <a:pt x="122" y="300"/>
                    </a:lnTo>
                    <a:lnTo>
                      <a:pt x="108" y="326"/>
                    </a:lnTo>
                    <a:lnTo>
                      <a:pt x="90" y="348"/>
                    </a:lnTo>
                    <a:lnTo>
                      <a:pt x="72" y="368"/>
                    </a:lnTo>
                    <a:lnTo>
                      <a:pt x="54" y="386"/>
                    </a:lnTo>
                    <a:lnTo>
                      <a:pt x="22" y="414"/>
                    </a:lnTo>
                    <a:lnTo>
                      <a:pt x="0" y="428"/>
                    </a:lnTo>
                    <a:lnTo>
                      <a:pt x="0" y="430"/>
                    </a:lnTo>
                    <a:lnTo>
                      <a:pt x="0" y="430"/>
                    </a:lnTo>
                    <a:lnTo>
                      <a:pt x="48" y="414"/>
                    </a:lnTo>
                    <a:lnTo>
                      <a:pt x="86" y="406"/>
                    </a:lnTo>
                    <a:lnTo>
                      <a:pt x="102" y="404"/>
                    </a:lnTo>
                    <a:lnTo>
                      <a:pt x="116" y="404"/>
                    </a:lnTo>
                    <a:lnTo>
                      <a:pt x="126" y="404"/>
                    </a:lnTo>
                    <a:lnTo>
                      <a:pt x="136" y="406"/>
                    </a:lnTo>
                    <a:lnTo>
                      <a:pt x="144" y="410"/>
                    </a:lnTo>
                    <a:lnTo>
                      <a:pt x="148" y="414"/>
                    </a:lnTo>
                    <a:lnTo>
                      <a:pt x="152" y="418"/>
                    </a:lnTo>
                    <a:lnTo>
                      <a:pt x="156" y="424"/>
                    </a:lnTo>
                    <a:lnTo>
                      <a:pt x="156" y="430"/>
                    </a:lnTo>
                    <a:lnTo>
                      <a:pt x="156" y="438"/>
                    </a:lnTo>
                    <a:lnTo>
                      <a:pt x="154" y="454"/>
                    </a:lnTo>
                    <a:lnTo>
                      <a:pt x="146" y="470"/>
                    </a:lnTo>
                    <a:lnTo>
                      <a:pt x="138" y="486"/>
                    </a:lnTo>
                    <a:lnTo>
                      <a:pt x="116" y="518"/>
                    </a:lnTo>
                    <a:lnTo>
                      <a:pt x="98" y="540"/>
                    </a:lnTo>
                    <a:lnTo>
                      <a:pt x="90" y="550"/>
                    </a:lnTo>
                    <a:lnTo>
                      <a:pt x="90" y="550"/>
                    </a:lnTo>
                    <a:lnTo>
                      <a:pt x="110" y="544"/>
                    </a:lnTo>
                    <a:lnTo>
                      <a:pt x="126" y="542"/>
                    </a:lnTo>
                    <a:lnTo>
                      <a:pt x="138" y="542"/>
                    </a:lnTo>
                    <a:lnTo>
                      <a:pt x="148" y="544"/>
                    </a:lnTo>
                    <a:lnTo>
                      <a:pt x="158" y="550"/>
                    </a:lnTo>
                    <a:lnTo>
                      <a:pt x="164" y="556"/>
                    </a:lnTo>
                    <a:lnTo>
                      <a:pt x="168" y="564"/>
                    </a:lnTo>
                    <a:lnTo>
                      <a:pt x="170" y="572"/>
                    </a:lnTo>
                    <a:lnTo>
                      <a:pt x="172" y="592"/>
                    </a:lnTo>
                    <a:lnTo>
                      <a:pt x="172" y="608"/>
                    </a:lnTo>
                    <a:lnTo>
                      <a:pt x="168" y="626"/>
                    </a:lnTo>
                    <a:lnTo>
                      <a:pt x="168" y="626"/>
                    </a:lnTo>
                    <a:lnTo>
                      <a:pt x="178" y="624"/>
                    </a:lnTo>
                    <a:lnTo>
                      <a:pt x="186" y="626"/>
                    </a:lnTo>
                    <a:lnTo>
                      <a:pt x="192" y="632"/>
                    </a:lnTo>
                    <a:lnTo>
                      <a:pt x="198" y="640"/>
                    </a:lnTo>
                    <a:lnTo>
                      <a:pt x="280" y="640"/>
                    </a:lnTo>
                    <a:lnTo>
                      <a:pt x="280" y="640"/>
                    </a:lnTo>
                    <a:lnTo>
                      <a:pt x="296" y="632"/>
                    </a:lnTo>
                    <a:lnTo>
                      <a:pt x="310" y="628"/>
                    </a:lnTo>
                    <a:lnTo>
                      <a:pt x="320" y="628"/>
                    </a:lnTo>
                    <a:lnTo>
                      <a:pt x="322" y="628"/>
                    </a:lnTo>
                    <a:lnTo>
                      <a:pt x="322" y="628"/>
                    </a:lnTo>
                    <a:lnTo>
                      <a:pt x="322" y="620"/>
                    </a:lnTo>
                    <a:lnTo>
                      <a:pt x="324" y="608"/>
                    </a:lnTo>
                    <a:lnTo>
                      <a:pt x="330" y="580"/>
                    </a:lnTo>
                    <a:lnTo>
                      <a:pt x="344" y="530"/>
                    </a:lnTo>
                    <a:lnTo>
                      <a:pt x="344" y="530"/>
                    </a:lnTo>
                    <a:lnTo>
                      <a:pt x="346" y="526"/>
                    </a:lnTo>
                    <a:lnTo>
                      <a:pt x="348" y="522"/>
                    </a:lnTo>
                    <a:lnTo>
                      <a:pt x="352" y="524"/>
                    </a:lnTo>
                    <a:lnTo>
                      <a:pt x="354" y="526"/>
                    </a:lnTo>
                    <a:lnTo>
                      <a:pt x="356" y="530"/>
                    </a:lnTo>
                    <a:lnTo>
                      <a:pt x="358" y="534"/>
                    </a:lnTo>
                    <a:lnTo>
                      <a:pt x="358" y="534"/>
                    </a:lnTo>
                    <a:lnTo>
                      <a:pt x="358" y="544"/>
                    </a:lnTo>
                    <a:lnTo>
                      <a:pt x="358" y="556"/>
                    </a:lnTo>
                    <a:lnTo>
                      <a:pt x="364" y="584"/>
                    </a:lnTo>
                    <a:lnTo>
                      <a:pt x="372" y="612"/>
                    </a:lnTo>
                    <a:lnTo>
                      <a:pt x="382" y="640"/>
                    </a:lnTo>
                    <a:lnTo>
                      <a:pt x="424" y="640"/>
                    </a:lnTo>
                    <a:lnTo>
                      <a:pt x="424" y="640"/>
                    </a:lnTo>
                    <a:lnTo>
                      <a:pt x="432" y="630"/>
                    </a:lnTo>
                    <a:lnTo>
                      <a:pt x="438" y="624"/>
                    </a:lnTo>
                    <a:lnTo>
                      <a:pt x="446" y="620"/>
                    </a:lnTo>
                    <a:lnTo>
                      <a:pt x="452" y="620"/>
                    </a:lnTo>
                    <a:lnTo>
                      <a:pt x="458" y="622"/>
                    </a:lnTo>
                    <a:lnTo>
                      <a:pt x="464" y="628"/>
                    </a:lnTo>
                    <a:lnTo>
                      <a:pt x="470" y="632"/>
                    </a:lnTo>
                    <a:lnTo>
                      <a:pt x="474" y="640"/>
                    </a:lnTo>
                    <a:lnTo>
                      <a:pt x="560" y="640"/>
                    </a:lnTo>
                    <a:lnTo>
                      <a:pt x="560" y="100"/>
                    </a:lnTo>
                    <a:close/>
                  </a:path>
                </a:pathLst>
              </a:custGeom>
              <a:solidFill>
                <a:schemeClr val="accent1">
                  <a:alpha val="8000"/>
                </a:schemeClr>
              </a:solidFill>
              <a:ln>
                <a:noFill/>
              </a:ln>
              <a:effectLst>
                <a:glow rad="50800">
                  <a:schemeClr val="accent1">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4" name="Group 200"/>
            <p:cNvGrpSpPr/>
            <p:nvPr/>
          </p:nvGrpSpPr>
          <p:grpSpPr>
            <a:xfrm>
              <a:off x="-17347" y="0"/>
              <a:ext cx="9161347" cy="6857992"/>
              <a:chOff x="-17347" y="0"/>
              <a:chExt cx="9161347" cy="6857992"/>
            </a:xfrm>
          </p:grpSpPr>
          <p:sp>
            <p:nvSpPr>
              <p:cNvPr id="65" name="Freeform 16"/>
              <p:cNvSpPr>
                <a:spLocks noChangeAspect="1"/>
              </p:cNvSpPr>
              <p:nvPr/>
            </p:nvSpPr>
            <p:spPr bwMode="auto">
              <a:xfrm rot="9111631">
                <a:off x="7788433" y="1465582"/>
                <a:ext cx="1285378" cy="1966190"/>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2000"/>
                </a:schemeClr>
              </a:solidFill>
              <a:ln w="9525">
                <a:noFill/>
                <a:round/>
                <a:headEnd/>
                <a:tailEnd/>
              </a:ln>
              <a:effectLst>
                <a:glow rad="254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6" name="Freeform 24"/>
              <p:cNvSpPr>
                <a:spLocks noChangeAspect="1"/>
              </p:cNvSpPr>
              <p:nvPr/>
            </p:nvSpPr>
            <p:spPr bwMode="auto">
              <a:xfrm rot="4324833">
                <a:off x="8243059" y="5300272"/>
                <a:ext cx="474357" cy="1154204"/>
              </a:xfrm>
              <a:custGeom>
                <a:avLst/>
                <a:gdLst/>
                <a:ahLst/>
                <a:cxnLst>
                  <a:cxn ang="0">
                    <a:pos x="152" y="0"/>
                  </a:cxn>
                  <a:cxn ang="0">
                    <a:pos x="164" y="50"/>
                  </a:cxn>
                  <a:cxn ang="0">
                    <a:pos x="164" y="102"/>
                  </a:cxn>
                  <a:cxn ang="0">
                    <a:pos x="154" y="154"/>
                  </a:cxn>
                  <a:cxn ang="0">
                    <a:pos x="138" y="206"/>
                  </a:cxn>
                  <a:cxn ang="0">
                    <a:pos x="92" y="310"/>
                  </a:cxn>
                  <a:cxn ang="0">
                    <a:pos x="48" y="404"/>
                  </a:cxn>
                  <a:cxn ang="0">
                    <a:pos x="32" y="446"/>
                  </a:cxn>
                  <a:cxn ang="0">
                    <a:pos x="10" y="528"/>
                  </a:cxn>
                  <a:cxn ang="0">
                    <a:pos x="2" y="592"/>
                  </a:cxn>
                  <a:cxn ang="0">
                    <a:pos x="0" y="634"/>
                  </a:cxn>
                  <a:cxn ang="0">
                    <a:pos x="6" y="682"/>
                  </a:cxn>
                  <a:cxn ang="0">
                    <a:pos x="24" y="762"/>
                  </a:cxn>
                  <a:cxn ang="0">
                    <a:pos x="48" y="824"/>
                  </a:cxn>
                  <a:cxn ang="0">
                    <a:pos x="80" y="872"/>
                  </a:cxn>
                  <a:cxn ang="0">
                    <a:pos x="114" y="906"/>
                  </a:cxn>
                  <a:cxn ang="0">
                    <a:pos x="152" y="928"/>
                  </a:cxn>
                  <a:cxn ang="0">
                    <a:pos x="188" y="942"/>
                  </a:cxn>
                  <a:cxn ang="0">
                    <a:pos x="236" y="950"/>
                  </a:cxn>
                  <a:cxn ang="0">
                    <a:pos x="230" y="982"/>
                  </a:cxn>
                  <a:cxn ang="0">
                    <a:pos x="210" y="1050"/>
                  </a:cxn>
                  <a:cxn ang="0">
                    <a:pos x="186" y="1114"/>
                  </a:cxn>
                  <a:cxn ang="0">
                    <a:pos x="162" y="1150"/>
                  </a:cxn>
                  <a:cxn ang="0">
                    <a:pos x="142" y="1168"/>
                  </a:cxn>
                  <a:cxn ang="0">
                    <a:pos x="132" y="1174"/>
                  </a:cxn>
                  <a:cxn ang="0">
                    <a:pos x="126" y="1178"/>
                  </a:cxn>
                  <a:cxn ang="0">
                    <a:pos x="130" y="1188"/>
                  </a:cxn>
                  <a:cxn ang="0">
                    <a:pos x="134" y="1192"/>
                  </a:cxn>
                  <a:cxn ang="0">
                    <a:pos x="154" y="1202"/>
                  </a:cxn>
                  <a:cxn ang="0">
                    <a:pos x="172" y="1202"/>
                  </a:cxn>
                  <a:cxn ang="0">
                    <a:pos x="184" y="1198"/>
                  </a:cxn>
                  <a:cxn ang="0">
                    <a:pos x="194" y="1196"/>
                  </a:cxn>
                  <a:cxn ang="0">
                    <a:pos x="206" y="1188"/>
                  </a:cxn>
                  <a:cxn ang="0">
                    <a:pos x="214" y="1174"/>
                  </a:cxn>
                  <a:cxn ang="0">
                    <a:pos x="232" y="1134"/>
                  </a:cxn>
                  <a:cxn ang="0">
                    <a:pos x="262" y="1038"/>
                  </a:cxn>
                  <a:cxn ang="0">
                    <a:pos x="282" y="946"/>
                  </a:cxn>
                  <a:cxn ang="0">
                    <a:pos x="288" y="946"/>
                  </a:cxn>
                  <a:cxn ang="0">
                    <a:pos x="334" y="912"/>
                  </a:cxn>
                  <a:cxn ang="0">
                    <a:pos x="374" y="876"/>
                  </a:cxn>
                  <a:cxn ang="0">
                    <a:pos x="408" y="840"/>
                  </a:cxn>
                  <a:cxn ang="0">
                    <a:pos x="434" y="802"/>
                  </a:cxn>
                  <a:cxn ang="0">
                    <a:pos x="456" y="764"/>
                  </a:cxn>
                  <a:cxn ang="0">
                    <a:pos x="472" y="726"/>
                  </a:cxn>
                  <a:cxn ang="0">
                    <a:pos x="490" y="648"/>
                  </a:cxn>
                  <a:cxn ang="0">
                    <a:pos x="492" y="568"/>
                  </a:cxn>
                  <a:cxn ang="0">
                    <a:pos x="478" y="490"/>
                  </a:cxn>
                  <a:cxn ang="0">
                    <a:pos x="454" y="414"/>
                  </a:cxn>
                  <a:cxn ang="0">
                    <a:pos x="420" y="340"/>
                  </a:cxn>
                  <a:cxn ang="0">
                    <a:pos x="380" y="270"/>
                  </a:cxn>
                  <a:cxn ang="0">
                    <a:pos x="336" y="206"/>
                  </a:cxn>
                  <a:cxn ang="0">
                    <a:pos x="248" y="98"/>
                  </a:cxn>
                  <a:cxn ang="0">
                    <a:pos x="180" y="26"/>
                  </a:cxn>
                  <a:cxn ang="0">
                    <a:pos x="152" y="0"/>
                  </a:cxn>
                </a:cxnLst>
                <a:rect l="0" t="0" r="r" b="b"/>
                <a:pathLst>
                  <a:path w="494" h="1202">
                    <a:moveTo>
                      <a:pt x="152" y="0"/>
                    </a:moveTo>
                    <a:lnTo>
                      <a:pt x="152" y="0"/>
                    </a:lnTo>
                    <a:lnTo>
                      <a:pt x="160" y="26"/>
                    </a:lnTo>
                    <a:lnTo>
                      <a:pt x="164" y="50"/>
                    </a:lnTo>
                    <a:lnTo>
                      <a:pt x="166" y="76"/>
                    </a:lnTo>
                    <a:lnTo>
                      <a:pt x="164" y="102"/>
                    </a:lnTo>
                    <a:lnTo>
                      <a:pt x="160" y="128"/>
                    </a:lnTo>
                    <a:lnTo>
                      <a:pt x="154" y="154"/>
                    </a:lnTo>
                    <a:lnTo>
                      <a:pt x="148" y="180"/>
                    </a:lnTo>
                    <a:lnTo>
                      <a:pt x="138" y="206"/>
                    </a:lnTo>
                    <a:lnTo>
                      <a:pt x="116" y="258"/>
                    </a:lnTo>
                    <a:lnTo>
                      <a:pt x="92" y="310"/>
                    </a:lnTo>
                    <a:lnTo>
                      <a:pt x="70" y="358"/>
                    </a:lnTo>
                    <a:lnTo>
                      <a:pt x="48" y="404"/>
                    </a:lnTo>
                    <a:lnTo>
                      <a:pt x="48" y="404"/>
                    </a:lnTo>
                    <a:lnTo>
                      <a:pt x="32" y="446"/>
                    </a:lnTo>
                    <a:lnTo>
                      <a:pt x="18" y="488"/>
                    </a:lnTo>
                    <a:lnTo>
                      <a:pt x="10" y="528"/>
                    </a:lnTo>
                    <a:lnTo>
                      <a:pt x="4" y="562"/>
                    </a:lnTo>
                    <a:lnTo>
                      <a:pt x="2" y="592"/>
                    </a:lnTo>
                    <a:lnTo>
                      <a:pt x="0" y="614"/>
                    </a:lnTo>
                    <a:lnTo>
                      <a:pt x="0" y="634"/>
                    </a:lnTo>
                    <a:lnTo>
                      <a:pt x="0" y="634"/>
                    </a:lnTo>
                    <a:lnTo>
                      <a:pt x="6" y="682"/>
                    </a:lnTo>
                    <a:lnTo>
                      <a:pt x="14" y="724"/>
                    </a:lnTo>
                    <a:lnTo>
                      <a:pt x="24" y="762"/>
                    </a:lnTo>
                    <a:lnTo>
                      <a:pt x="36" y="796"/>
                    </a:lnTo>
                    <a:lnTo>
                      <a:pt x="48" y="824"/>
                    </a:lnTo>
                    <a:lnTo>
                      <a:pt x="64" y="850"/>
                    </a:lnTo>
                    <a:lnTo>
                      <a:pt x="80" y="872"/>
                    </a:lnTo>
                    <a:lnTo>
                      <a:pt x="96" y="890"/>
                    </a:lnTo>
                    <a:lnTo>
                      <a:pt x="114" y="906"/>
                    </a:lnTo>
                    <a:lnTo>
                      <a:pt x="132" y="918"/>
                    </a:lnTo>
                    <a:lnTo>
                      <a:pt x="152" y="928"/>
                    </a:lnTo>
                    <a:lnTo>
                      <a:pt x="170" y="936"/>
                    </a:lnTo>
                    <a:lnTo>
                      <a:pt x="188" y="942"/>
                    </a:lnTo>
                    <a:lnTo>
                      <a:pt x="204" y="946"/>
                    </a:lnTo>
                    <a:lnTo>
                      <a:pt x="236" y="950"/>
                    </a:lnTo>
                    <a:lnTo>
                      <a:pt x="236" y="950"/>
                    </a:lnTo>
                    <a:lnTo>
                      <a:pt x="230" y="982"/>
                    </a:lnTo>
                    <a:lnTo>
                      <a:pt x="220" y="1016"/>
                    </a:lnTo>
                    <a:lnTo>
                      <a:pt x="210" y="1050"/>
                    </a:lnTo>
                    <a:lnTo>
                      <a:pt x="200" y="1082"/>
                    </a:lnTo>
                    <a:lnTo>
                      <a:pt x="186" y="1114"/>
                    </a:lnTo>
                    <a:lnTo>
                      <a:pt x="170" y="1140"/>
                    </a:lnTo>
                    <a:lnTo>
                      <a:pt x="162" y="1150"/>
                    </a:lnTo>
                    <a:lnTo>
                      <a:pt x="152" y="1160"/>
                    </a:lnTo>
                    <a:lnTo>
                      <a:pt x="142" y="1168"/>
                    </a:lnTo>
                    <a:lnTo>
                      <a:pt x="132" y="1174"/>
                    </a:lnTo>
                    <a:lnTo>
                      <a:pt x="132" y="1174"/>
                    </a:lnTo>
                    <a:lnTo>
                      <a:pt x="130" y="1176"/>
                    </a:lnTo>
                    <a:lnTo>
                      <a:pt x="126" y="1178"/>
                    </a:lnTo>
                    <a:lnTo>
                      <a:pt x="126" y="1182"/>
                    </a:lnTo>
                    <a:lnTo>
                      <a:pt x="130" y="1188"/>
                    </a:lnTo>
                    <a:lnTo>
                      <a:pt x="130" y="1188"/>
                    </a:lnTo>
                    <a:lnTo>
                      <a:pt x="134" y="1192"/>
                    </a:lnTo>
                    <a:lnTo>
                      <a:pt x="146" y="1200"/>
                    </a:lnTo>
                    <a:lnTo>
                      <a:pt x="154" y="1202"/>
                    </a:lnTo>
                    <a:lnTo>
                      <a:pt x="162" y="1202"/>
                    </a:lnTo>
                    <a:lnTo>
                      <a:pt x="172" y="1202"/>
                    </a:lnTo>
                    <a:lnTo>
                      <a:pt x="184" y="1198"/>
                    </a:lnTo>
                    <a:lnTo>
                      <a:pt x="184" y="1198"/>
                    </a:lnTo>
                    <a:lnTo>
                      <a:pt x="190" y="1196"/>
                    </a:lnTo>
                    <a:lnTo>
                      <a:pt x="194" y="1196"/>
                    </a:lnTo>
                    <a:lnTo>
                      <a:pt x="200" y="1194"/>
                    </a:lnTo>
                    <a:lnTo>
                      <a:pt x="206" y="1188"/>
                    </a:lnTo>
                    <a:lnTo>
                      <a:pt x="206" y="1188"/>
                    </a:lnTo>
                    <a:lnTo>
                      <a:pt x="214" y="1174"/>
                    </a:lnTo>
                    <a:lnTo>
                      <a:pt x="224" y="1156"/>
                    </a:lnTo>
                    <a:lnTo>
                      <a:pt x="232" y="1134"/>
                    </a:lnTo>
                    <a:lnTo>
                      <a:pt x="242" y="1108"/>
                    </a:lnTo>
                    <a:lnTo>
                      <a:pt x="262" y="1038"/>
                    </a:lnTo>
                    <a:lnTo>
                      <a:pt x="282" y="946"/>
                    </a:lnTo>
                    <a:lnTo>
                      <a:pt x="282" y="946"/>
                    </a:lnTo>
                    <a:lnTo>
                      <a:pt x="288" y="946"/>
                    </a:lnTo>
                    <a:lnTo>
                      <a:pt x="288" y="946"/>
                    </a:lnTo>
                    <a:lnTo>
                      <a:pt x="312" y="928"/>
                    </a:lnTo>
                    <a:lnTo>
                      <a:pt x="334" y="912"/>
                    </a:lnTo>
                    <a:lnTo>
                      <a:pt x="354" y="894"/>
                    </a:lnTo>
                    <a:lnTo>
                      <a:pt x="374" y="876"/>
                    </a:lnTo>
                    <a:lnTo>
                      <a:pt x="392" y="858"/>
                    </a:lnTo>
                    <a:lnTo>
                      <a:pt x="408" y="840"/>
                    </a:lnTo>
                    <a:lnTo>
                      <a:pt x="422" y="822"/>
                    </a:lnTo>
                    <a:lnTo>
                      <a:pt x="434" y="802"/>
                    </a:lnTo>
                    <a:lnTo>
                      <a:pt x="446" y="784"/>
                    </a:lnTo>
                    <a:lnTo>
                      <a:pt x="456" y="764"/>
                    </a:lnTo>
                    <a:lnTo>
                      <a:pt x="466" y="746"/>
                    </a:lnTo>
                    <a:lnTo>
                      <a:pt x="472" y="726"/>
                    </a:lnTo>
                    <a:lnTo>
                      <a:pt x="484" y="688"/>
                    </a:lnTo>
                    <a:lnTo>
                      <a:pt x="490" y="648"/>
                    </a:lnTo>
                    <a:lnTo>
                      <a:pt x="494" y="608"/>
                    </a:lnTo>
                    <a:lnTo>
                      <a:pt x="492" y="568"/>
                    </a:lnTo>
                    <a:lnTo>
                      <a:pt x="486" y="530"/>
                    </a:lnTo>
                    <a:lnTo>
                      <a:pt x="478" y="490"/>
                    </a:lnTo>
                    <a:lnTo>
                      <a:pt x="468" y="452"/>
                    </a:lnTo>
                    <a:lnTo>
                      <a:pt x="454" y="414"/>
                    </a:lnTo>
                    <a:lnTo>
                      <a:pt x="438" y="376"/>
                    </a:lnTo>
                    <a:lnTo>
                      <a:pt x="420" y="340"/>
                    </a:lnTo>
                    <a:lnTo>
                      <a:pt x="400" y="304"/>
                    </a:lnTo>
                    <a:lnTo>
                      <a:pt x="380" y="270"/>
                    </a:lnTo>
                    <a:lnTo>
                      <a:pt x="358" y="238"/>
                    </a:lnTo>
                    <a:lnTo>
                      <a:pt x="336" y="206"/>
                    </a:lnTo>
                    <a:lnTo>
                      <a:pt x="290" y="148"/>
                    </a:lnTo>
                    <a:lnTo>
                      <a:pt x="248" y="98"/>
                    </a:lnTo>
                    <a:lnTo>
                      <a:pt x="210" y="58"/>
                    </a:lnTo>
                    <a:lnTo>
                      <a:pt x="180" y="26"/>
                    </a:lnTo>
                    <a:lnTo>
                      <a:pt x="152" y="0"/>
                    </a:lnTo>
                    <a:lnTo>
                      <a:pt x="152" y="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7" name="Freeform 28"/>
              <p:cNvSpPr>
                <a:spLocks noChangeAspect="1"/>
              </p:cNvSpPr>
              <p:nvPr/>
            </p:nvSpPr>
            <p:spPr bwMode="auto">
              <a:xfrm rot="19659348">
                <a:off x="7187072" y="3993953"/>
                <a:ext cx="942538" cy="1486797"/>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8" name="Freeform 32"/>
              <p:cNvSpPr>
                <a:spLocks noChangeAspect="1"/>
              </p:cNvSpPr>
              <p:nvPr/>
            </p:nvSpPr>
            <p:spPr bwMode="auto">
              <a:xfrm rot="1177916">
                <a:off x="7823628" y="381725"/>
                <a:ext cx="511311" cy="1209688"/>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9" name="Freeform 12"/>
              <p:cNvSpPr>
                <a:spLocks noChangeAspect="1"/>
              </p:cNvSpPr>
              <p:nvPr/>
            </p:nvSpPr>
            <p:spPr bwMode="auto">
              <a:xfrm rot="7111237">
                <a:off x="8078228" y="3447288"/>
                <a:ext cx="969106" cy="1009128"/>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70" name="Freeform 15"/>
              <p:cNvSpPr>
                <a:spLocks/>
              </p:cNvSpPr>
              <p:nvPr/>
            </p:nvSpPr>
            <p:spPr bwMode="auto">
              <a:xfrm>
                <a:off x="13588" y="6104914"/>
                <a:ext cx="482600" cy="753078"/>
              </a:xfrm>
              <a:custGeom>
                <a:avLst/>
                <a:gdLst>
                  <a:gd name="T0" fmla="*/ 424 w 424"/>
                  <a:gd name="T1" fmla="*/ 24 h 640"/>
                  <a:gd name="T2" fmla="*/ 424 w 424"/>
                  <a:gd name="T3" fmla="*/ 24 h 640"/>
                  <a:gd name="T4" fmla="*/ 420 w 424"/>
                  <a:gd name="T5" fmla="*/ 18 h 640"/>
                  <a:gd name="T6" fmla="*/ 414 w 424"/>
                  <a:gd name="T7" fmla="*/ 10 h 640"/>
                  <a:gd name="T8" fmla="*/ 408 w 424"/>
                  <a:gd name="T9" fmla="*/ 6 h 640"/>
                  <a:gd name="T10" fmla="*/ 402 w 424"/>
                  <a:gd name="T11" fmla="*/ 4 h 640"/>
                  <a:gd name="T12" fmla="*/ 394 w 424"/>
                  <a:gd name="T13" fmla="*/ 2 h 640"/>
                  <a:gd name="T14" fmla="*/ 386 w 424"/>
                  <a:gd name="T15" fmla="*/ 2 h 640"/>
                  <a:gd name="T16" fmla="*/ 386 w 424"/>
                  <a:gd name="T17" fmla="*/ 2 h 640"/>
                  <a:gd name="T18" fmla="*/ 380 w 424"/>
                  <a:gd name="T19" fmla="*/ 2 h 640"/>
                  <a:gd name="T20" fmla="*/ 376 w 424"/>
                  <a:gd name="T21" fmla="*/ 0 h 640"/>
                  <a:gd name="T22" fmla="*/ 372 w 424"/>
                  <a:gd name="T23" fmla="*/ 0 h 640"/>
                  <a:gd name="T24" fmla="*/ 364 w 424"/>
                  <a:gd name="T25" fmla="*/ 2 h 640"/>
                  <a:gd name="T26" fmla="*/ 364 w 424"/>
                  <a:gd name="T27" fmla="*/ 2 h 640"/>
                  <a:gd name="T28" fmla="*/ 354 w 424"/>
                  <a:gd name="T29" fmla="*/ 12 h 640"/>
                  <a:gd name="T30" fmla="*/ 342 w 424"/>
                  <a:gd name="T31" fmla="*/ 24 h 640"/>
                  <a:gd name="T32" fmla="*/ 328 w 424"/>
                  <a:gd name="T33" fmla="*/ 38 h 640"/>
                  <a:gd name="T34" fmla="*/ 312 w 424"/>
                  <a:gd name="T35" fmla="*/ 58 h 640"/>
                  <a:gd name="T36" fmla="*/ 276 w 424"/>
                  <a:gd name="T37" fmla="*/ 110 h 640"/>
                  <a:gd name="T38" fmla="*/ 232 w 424"/>
                  <a:gd name="T39" fmla="*/ 178 h 640"/>
                  <a:gd name="T40" fmla="*/ 232 w 424"/>
                  <a:gd name="T41" fmla="*/ 178 h 640"/>
                  <a:gd name="T42" fmla="*/ 210 w 424"/>
                  <a:gd name="T43" fmla="*/ 202 h 640"/>
                  <a:gd name="T44" fmla="*/ 186 w 424"/>
                  <a:gd name="T45" fmla="*/ 222 h 640"/>
                  <a:gd name="T46" fmla="*/ 160 w 424"/>
                  <a:gd name="T47" fmla="*/ 242 h 640"/>
                  <a:gd name="T48" fmla="*/ 132 w 424"/>
                  <a:gd name="T49" fmla="*/ 258 h 640"/>
                  <a:gd name="T50" fmla="*/ 100 w 424"/>
                  <a:gd name="T51" fmla="*/ 274 h 640"/>
                  <a:gd name="T52" fmla="*/ 68 w 424"/>
                  <a:gd name="T53" fmla="*/ 288 h 640"/>
                  <a:gd name="T54" fmla="*/ 34 w 424"/>
                  <a:gd name="T55" fmla="*/ 300 h 640"/>
                  <a:gd name="T56" fmla="*/ 0 w 424"/>
                  <a:gd name="T57" fmla="*/ 312 h 640"/>
                  <a:gd name="T58" fmla="*/ 0 w 424"/>
                  <a:gd name="T59" fmla="*/ 640 h 640"/>
                  <a:gd name="T60" fmla="*/ 386 w 424"/>
                  <a:gd name="T61" fmla="*/ 640 h 640"/>
                  <a:gd name="T62" fmla="*/ 386 w 424"/>
                  <a:gd name="T63" fmla="*/ 640 h 640"/>
                  <a:gd name="T64" fmla="*/ 376 w 424"/>
                  <a:gd name="T65" fmla="*/ 612 h 640"/>
                  <a:gd name="T66" fmla="*/ 358 w 424"/>
                  <a:gd name="T67" fmla="*/ 576 h 640"/>
                  <a:gd name="T68" fmla="*/ 358 w 424"/>
                  <a:gd name="T69" fmla="*/ 576 h 640"/>
                  <a:gd name="T70" fmla="*/ 336 w 424"/>
                  <a:gd name="T71" fmla="*/ 536 h 640"/>
                  <a:gd name="T72" fmla="*/ 316 w 424"/>
                  <a:gd name="T73" fmla="*/ 492 h 640"/>
                  <a:gd name="T74" fmla="*/ 296 w 424"/>
                  <a:gd name="T75" fmla="*/ 448 h 640"/>
                  <a:gd name="T76" fmla="*/ 278 w 424"/>
                  <a:gd name="T77" fmla="*/ 400 h 640"/>
                  <a:gd name="T78" fmla="*/ 264 w 424"/>
                  <a:gd name="T79" fmla="*/ 354 h 640"/>
                  <a:gd name="T80" fmla="*/ 254 w 424"/>
                  <a:gd name="T81" fmla="*/ 308 h 640"/>
                  <a:gd name="T82" fmla="*/ 252 w 424"/>
                  <a:gd name="T83" fmla="*/ 284 h 640"/>
                  <a:gd name="T84" fmla="*/ 250 w 424"/>
                  <a:gd name="T85" fmla="*/ 262 h 640"/>
                  <a:gd name="T86" fmla="*/ 250 w 424"/>
                  <a:gd name="T87" fmla="*/ 240 h 640"/>
                  <a:gd name="T88" fmla="*/ 252 w 424"/>
                  <a:gd name="T89" fmla="*/ 218 h 640"/>
                  <a:gd name="T90" fmla="*/ 252 w 424"/>
                  <a:gd name="T91" fmla="*/ 218 h 640"/>
                  <a:gd name="T92" fmla="*/ 282 w 424"/>
                  <a:gd name="T93" fmla="*/ 166 h 640"/>
                  <a:gd name="T94" fmla="*/ 302 w 424"/>
                  <a:gd name="T95" fmla="*/ 136 h 640"/>
                  <a:gd name="T96" fmla="*/ 322 w 424"/>
                  <a:gd name="T97" fmla="*/ 108 h 640"/>
                  <a:gd name="T98" fmla="*/ 346 w 424"/>
                  <a:gd name="T99" fmla="*/ 80 h 640"/>
                  <a:gd name="T100" fmla="*/ 370 w 424"/>
                  <a:gd name="T101" fmla="*/ 58 h 640"/>
                  <a:gd name="T102" fmla="*/ 382 w 424"/>
                  <a:gd name="T103" fmla="*/ 50 h 640"/>
                  <a:gd name="T104" fmla="*/ 394 w 424"/>
                  <a:gd name="T105" fmla="*/ 42 h 640"/>
                  <a:gd name="T106" fmla="*/ 406 w 424"/>
                  <a:gd name="T107" fmla="*/ 38 h 640"/>
                  <a:gd name="T108" fmla="*/ 418 w 424"/>
                  <a:gd name="T109" fmla="*/ 36 h 640"/>
                  <a:gd name="T110" fmla="*/ 418 w 424"/>
                  <a:gd name="T111" fmla="*/ 36 h 640"/>
                  <a:gd name="T112" fmla="*/ 420 w 424"/>
                  <a:gd name="T113" fmla="*/ 36 h 640"/>
                  <a:gd name="T114" fmla="*/ 424 w 424"/>
                  <a:gd name="T115" fmla="*/ 34 h 640"/>
                  <a:gd name="T116" fmla="*/ 424 w 424"/>
                  <a:gd name="T117" fmla="*/ 24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24" h="640">
                    <a:moveTo>
                      <a:pt x="424" y="24"/>
                    </a:moveTo>
                    <a:lnTo>
                      <a:pt x="424" y="24"/>
                    </a:lnTo>
                    <a:lnTo>
                      <a:pt x="420" y="18"/>
                    </a:lnTo>
                    <a:lnTo>
                      <a:pt x="414" y="10"/>
                    </a:lnTo>
                    <a:lnTo>
                      <a:pt x="408" y="6"/>
                    </a:lnTo>
                    <a:lnTo>
                      <a:pt x="402" y="4"/>
                    </a:lnTo>
                    <a:lnTo>
                      <a:pt x="394" y="2"/>
                    </a:lnTo>
                    <a:lnTo>
                      <a:pt x="386" y="2"/>
                    </a:lnTo>
                    <a:lnTo>
                      <a:pt x="386" y="2"/>
                    </a:lnTo>
                    <a:lnTo>
                      <a:pt x="380" y="2"/>
                    </a:lnTo>
                    <a:lnTo>
                      <a:pt x="376" y="0"/>
                    </a:lnTo>
                    <a:lnTo>
                      <a:pt x="372" y="0"/>
                    </a:lnTo>
                    <a:lnTo>
                      <a:pt x="364" y="2"/>
                    </a:lnTo>
                    <a:lnTo>
                      <a:pt x="364" y="2"/>
                    </a:lnTo>
                    <a:lnTo>
                      <a:pt x="354" y="12"/>
                    </a:lnTo>
                    <a:lnTo>
                      <a:pt x="342" y="24"/>
                    </a:lnTo>
                    <a:lnTo>
                      <a:pt x="328" y="38"/>
                    </a:lnTo>
                    <a:lnTo>
                      <a:pt x="312" y="58"/>
                    </a:lnTo>
                    <a:lnTo>
                      <a:pt x="276" y="110"/>
                    </a:lnTo>
                    <a:lnTo>
                      <a:pt x="232" y="178"/>
                    </a:lnTo>
                    <a:lnTo>
                      <a:pt x="232" y="178"/>
                    </a:lnTo>
                    <a:lnTo>
                      <a:pt x="210" y="202"/>
                    </a:lnTo>
                    <a:lnTo>
                      <a:pt x="186" y="222"/>
                    </a:lnTo>
                    <a:lnTo>
                      <a:pt x="160" y="242"/>
                    </a:lnTo>
                    <a:lnTo>
                      <a:pt x="132" y="258"/>
                    </a:lnTo>
                    <a:lnTo>
                      <a:pt x="100" y="274"/>
                    </a:lnTo>
                    <a:lnTo>
                      <a:pt x="68" y="288"/>
                    </a:lnTo>
                    <a:lnTo>
                      <a:pt x="34" y="300"/>
                    </a:lnTo>
                    <a:lnTo>
                      <a:pt x="0" y="312"/>
                    </a:lnTo>
                    <a:lnTo>
                      <a:pt x="0" y="640"/>
                    </a:lnTo>
                    <a:lnTo>
                      <a:pt x="386" y="640"/>
                    </a:lnTo>
                    <a:lnTo>
                      <a:pt x="386" y="640"/>
                    </a:lnTo>
                    <a:lnTo>
                      <a:pt x="376" y="612"/>
                    </a:lnTo>
                    <a:lnTo>
                      <a:pt x="358" y="576"/>
                    </a:lnTo>
                    <a:lnTo>
                      <a:pt x="358" y="576"/>
                    </a:lnTo>
                    <a:lnTo>
                      <a:pt x="336" y="536"/>
                    </a:lnTo>
                    <a:lnTo>
                      <a:pt x="316" y="492"/>
                    </a:lnTo>
                    <a:lnTo>
                      <a:pt x="296" y="448"/>
                    </a:lnTo>
                    <a:lnTo>
                      <a:pt x="278" y="400"/>
                    </a:lnTo>
                    <a:lnTo>
                      <a:pt x="264" y="354"/>
                    </a:lnTo>
                    <a:lnTo>
                      <a:pt x="254" y="308"/>
                    </a:lnTo>
                    <a:lnTo>
                      <a:pt x="252" y="284"/>
                    </a:lnTo>
                    <a:lnTo>
                      <a:pt x="250" y="262"/>
                    </a:lnTo>
                    <a:lnTo>
                      <a:pt x="250" y="240"/>
                    </a:lnTo>
                    <a:lnTo>
                      <a:pt x="252" y="218"/>
                    </a:lnTo>
                    <a:lnTo>
                      <a:pt x="252" y="218"/>
                    </a:lnTo>
                    <a:lnTo>
                      <a:pt x="282" y="166"/>
                    </a:lnTo>
                    <a:lnTo>
                      <a:pt x="302" y="136"/>
                    </a:lnTo>
                    <a:lnTo>
                      <a:pt x="322" y="108"/>
                    </a:lnTo>
                    <a:lnTo>
                      <a:pt x="346" y="80"/>
                    </a:lnTo>
                    <a:lnTo>
                      <a:pt x="370" y="58"/>
                    </a:lnTo>
                    <a:lnTo>
                      <a:pt x="382" y="50"/>
                    </a:lnTo>
                    <a:lnTo>
                      <a:pt x="394" y="42"/>
                    </a:lnTo>
                    <a:lnTo>
                      <a:pt x="406" y="38"/>
                    </a:lnTo>
                    <a:lnTo>
                      <a:pt x="418" y="36"/>
                    </a:lnTo>
                    <a:lnTo>
                      <a:pt x="418" y="36"/>
                    </a:lnTo>
                    <a:lnTo>
                      <a:pt x="420" y="36"/>
                    </a:lnTo>
                    <a:lnTo>
                      <a:pt x="424" y="34"/>
                    </a:lnTo>
                    <a:lnTo>
                      <a:pt x="424" y="24"/>
                    </a:lnTo>
                    <a:close/>
                  </a:path>
                </a:pathLst>
              </a:custGeom>
              <a:solidFill>
                <a:srgbClr val="000000">
                  <a:alpha val="2000"/>
                </a:srgb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27"/>
              <p:cNvSpPr>
                <a:spLocks noChangeAspect="1"/>
              </p:cNvSpPr>
              <p:nvPr/>
            </p:nvSpPr>
            <p:spPr bwMode="auto">
              <a:xfrm>
                <a:off x="-17347" y="3350958"/>
                <a:ext cx="912820" cy="1114002"/>
              </a:xfrm>
              <a:custGeom>
                <a:avLst/>
                <a:gdLst>
                  <a:gd name="T0" fmla="*/ 596 w 608"/>
                  <a:gd name="T1" fmla="*/ 682 h 742"/>
                  <a:gd name="T2" fmla="*/ 548 w 608"/>
                  <a:gd name="T3" fmla="*/ 628 h 742"/>
                  <a:gd name="T4" fmla="*/ 524 w 608"/>
                  <a:gd name="T5" fmla="*/ 574 h 742"/>
                  <a:gd name="T6" fmla="*/ 518 w 608"/>
                  <a:gd name="T7" fmla="*/ 506 h 742"/>
                  <a:gd name="T8" fmla="*/ 540 w 608"/>
                  <a:gd name="T9" fmla="*/ 422 h 742"/>
                  <a:gd name="T10" fmla="*/ 508 w 608"/>
                  <a:gd name="T11" fmla="*/ 376 h 742"/>
                  <a:gd name="T12" fmla="*/ 446 w 608"/>
                  <a:gd name="T13" fmla="*/ 312 h 742"/>
                  <a:gd name="T14" fmla="*/ 396 w 608"/>
                  <a:gd name="T15" fmla="*/ 286 h 742"/>
                  <a:gd name="T16" fmla="*/ 360 w 608"/>
                  <a:gd name="T17" fmla="*/ 280 h 742"/>
                  <a:gd name="T18" fmla="*/ 256 w 608"/>
                  <a:gd name="T19" fmla="*/ 282 h 742"/>
                  <a:gd name="T20" fmla="*/ 254 w 608"/>
                  <a:gd name="T21" fmla="*/ 276 h 742"/>
                  <a:gd name="T22" fmla="*/ 280 w 608"/>
                  <a:gd name="T23" fmla="*/ 270 h 742"/>
                  <a:gd name="T24" fmla="*/ 322 w 608"/>
                  <a:gd name="T25" fmla="*/ 252 h 742"/>
                  <a:gd name="T26" fmla="*/ 352 w 608"/>
                  <a:gd name="T27" fmla="*/ 232 h 742"/>
                  <a:gd name="T28" fmla="*/ 372 w 608"/>
                  <a:gd name="T29" fmla="*/ 208 h 742"/>
                  <a:gd name="T30" fmla="*/ 378 w 608"/>
                  <a:gd name="T31" fmla="*/ 182 h 742"/>
                  <a:gd name="T32" fmla="*/ 366 w 608"/>
                  <a:gd name="T33" fmla="*/ 156 h 742"/>
                  <a:gd name="T34" fmla="*/ 388 w 608"/>
                  <a:gd name="T35" fmla="*/ 146 h 742"/>
                  <a:gd name="T36" fmla="*/ 424 w 608"/>
                  <a:gd name="T37" fmla="*/ 142 h 742"/>
                  <a:gd name="T38" fmla="*/ 442 w 608"/>
                  <a:gd name="T39" fmla="*/ 148 h 742"/>
                  <a:gd name="T40" fmla="*/ 408 w 608"/>
                  <a:gd name="T41" fmla="*/ 114 h 742"/>
                  <a:gd name="T42" fmla="*/ 332 w 608"/>
                  <a:gd name="T43" fmla="*/ 66 h 742"/>
                  <a:gd name="T44" fmla="*/ 312 w 608"/>
                  <a:gd name="T45" fmla="*/ 62 h 742"/>
                  <a:gd name="T46" fmla="*/ 278 w 608"/>
                  <a:gd name="T47" fmla="*/ 64 h 742"/>
                  <a:gd name="T48" fmla="*/ 250 w 608"/>
                  <a:gd name="T49" fmla="*/ 80 h 742"/>
                  <a:gd name="T50" fmla="*/ 220 w 608"/>
                  <a:gd name="T51" fmla="*/ 96 h 742"/>
                  <a:gd name="T52" fmla="*/ 184 w 608"/>
                  <a:gd name="T53" fmla="*/ 104 h 742"/>
                  <a:gd name="T54" fmla="*/ 148 w 608"/>
                  <a:gd name="T55" fmla="*/ 98 h 742"/>
                  <a:gd name="T56" fmla="*/ 118 w 608"/>
                  <a:gd name="T57" fmla="*/ 66 h 742"/>
                  <a:gd name="T58" fmla="*/ 106 w 608"/>
                  <a:gd name="T59" fmla="*/ 0 h 742"/>
                  <a:gd name="T60" fmla="*/ 82 w 608"/>
                  <a:gd name="T61" fmla="*/ 28 h 742"/>
                  <a:gd name="T62" fmla="*/ 32 w 608"/>
                  <a:gd name="T63" fmla="*/ 70 h 742"/>
                  <a:gd name="T64" fmla="*/ 0 w 608"/>
                  <a:gd name="T65" fmla="*/ 88 h 742"/>
                  <a:gd name="T66" fmla="*/ 20 w 608"/>
                  <a:gd name="T67" fmla="*/ 734 h 742"/>
                  <a:gd name="T68" fmla="*/ 40 w 608"/>
                  <a:gd name="T69" fmla="*/ 742 h 742"/>
                  <a:gd name="T70" fmla="*/ 28 w 608"/>
                  <a:gd name="T71" fmla="*/ 728 h 742"/>
                  <a:gd name="T72" fmla="*/ 20 w 608"/>
                  <a:gd name="T73" fmla="*/ 692 h 742"/>
                  <a:gd name="T74" fmla="*/ 22 w 608"/>
                  <a:gd name="T75" fmla="*/ 668 h 742"/>
                  <a:gd name="T76" fmla="*/ 48 w 608"/>
                  <a:gd name="T77" fmla="*/ 670 h 742"/>
                  <a:gd name="T78" fmla="*/ 72 w 608"/>
                  <a:gd name="T79" fmla="*/ 654 h 742"/>
                  <a:gd name="T80" fmla="*/ 86 w 608"/>
                  <a:gd name="T81" fmla="*/ 626 h 742"/>
                  <a:gd name="T82" fmla="*/ 92 w 608"/>
                  <a:gd name="T83" fmla="*/ 592 h 742"/>
                  <a:gd name="T84" fmla="*/ 94 w 608"/>
                  <a:gd name="T85" fmla="*/ 546 h 742"/>
                  <a:gd name="T86" fmla="*/ 90 w 608"/>
                  <a:gd name="T87" fmla="*/ 520 h 742"/>
                  <a:gd name="T88" fmla="*/ 96 w 608"/>
                  <a:gd name="T89" fmla="*/ 520 h 742"/>
                  <a:gd name="T90" fmla="*/ 134 w 608"/>
                  <a:gd name="T91" fmla="*/ 616 h 742"/>
                  <a:gd name="T92" fmla="*/ 152 w 608"/>
                  <a:gd name="T93" fmla="*/ 648 h 742"/>
                  <a:gd name="T94" fmla="*/ 194 w 608"/>
                  <a:gd name="T95" fmla="*/ 684 h 742"/>
                  <a:gd name="T96" fmla="*/ 278 w 608"/>
                  <a:gd name="T97" fmla="*/ 718 h 742"/>
                  <a:gd name="T98" fmla="*/ 332 w 608"/>
                  <a:gd name="T99" fmla="*/ 730 h 742"/>
                  <a:gd name="T100" fmla="*/ 400 w 608"/>
                  <a:gd name="T101" fmla="*/ 678 h 742"/>
                  <a:gd name="T102" fmla="*/ 466 w 608"/>
                  <a:gd name="T103" fmla="*/ 660 h 742"/>
                  <a:gd name="T104" fmla="*/ 526 w 608"/>
                  <a:gd name="T105" fmla="*/ 662 h 742"/>
                  <a:gd name="T106" fmla="*/ 594 w 608"/>
                  <a:gd name="T107" fmla="*/ 684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08" h="742">
                    <a:moveTo>
                      <a:pt x="608" y="692"/>
                    </a:moveTo>
                    <a:lnTo>
                      <a:pt x="608" y="692"/>
                    </a:lnTo>
                    <a:lnTo>
                      <a:pt x="596" y="682"/>
                    </a:lnTo>
                    <a:lnTo>
                      <a:pt x="578" y="666"/>
                    </a:lnTo>
                    <a:lnTo>
                      <a:pt x="558" y="642"/>
                    </a:lnTo>
                    <a:lnTo>
                      <a:pt x="548" y="628"/>
                    </a:lnTo>
                    <a:lnTo>
                      <a:pt x="540" y="610"/>
                    </a:lnTo>
                    <a:lnTo>
                      <a:pt x="532" y="594"/>
                    </a:lnTo>
                    <a:lnTo>
                      <a:pt x="524" y="574"/>
                    </a:lnTo>
                    <a:lnTo>
                      <a:pt x="520" y="552"/>
                    </a:lnTo>
                    <a:lnTo>
                      <a:pt x="518" y="530"/>
                    </a:lnTo>
                    <a:lnTo>
                      <a:pt x="518" y="506"/>
                    </a:lnTo>
                    <a:lnTo>
                      <a:pt x="522" y="480"/>
                    </a:lnTo>
                    <a:lnTo>
                      <a:pt x="528" y="452"/>
                    </a:lnTo>
                    <a:lnTo>
                      <a:pt x="540" y="422"/>
                    </a:lnTo>
                    <a:lnTo>
                      <a:pt x="540" y="422"/>
                    </a:lnTo>
                    <a:lnTo>
                      <a:pt x="526" y="400"/>
                    </a:lnTo>
                    <a:lnTo>
                      <a:pt x="508" y="376"/>
                    </a:lnTo>
                    <a:lnTo>
                      <a:pt x="486" y="350"/>
                    </a:lnTo>
                    <a:lnTo>
                      <a:pt x="460" y="324"/>
                    </a:lnTo>
                    <a:lnTo>
                      <a:pt x="446" y="312"/>
                    </a:lnTo>
                    <a:lnTo>
                      <a:pt x="430" y="302"/>
                    </a:lnTo>
                    <a:lnTo>
                      <a:pt x="414" y="292"/>
                    </a:lnTo>
                    <a:lnTo>
                      <a:pt x="396" y="286"/>
                    </a:lnTo>
                    <a:lnTo>
                      <a:pt x="380" y="282"/>
                    </a:lnTo>
                    <a:lnTo>
                      <a:pt x="360" y="280"/>
                    </a:lnTo>
                    <a:lnTo>
                      <a:pt x="360" y="280"/>
                    </a:lnTo>
                    <a:lnTo>
                      <a:pt x="272" y="282"/>
                    </a:lnTo>
                    <a:lnTo>
                      <a:pt x="256" y="282"/>
                    </a:lnTo>
                    <a:lnTo>
                      <a:pt x="256" y="282"/>
                    </a:lnTo>
                    <a:lnTo>
                      <a:pt x="254" y="282"/>
                    </a:lnTo>
                    <a:lnTo>
                      <a:pt x="254" y="280"/>
                    </a:lnTo>
                    <a:lnTo>
                      <a:pt x="254" y="276"/>
                    </a:lnTo>
                    <a:lnTo>
                      <a:pt x="254" y="276"/>
                    </a:lnTo>
                    <a:lnTo>
                      <a:pt x="262" y="274"/>
                    </a:lnTo>
                    <a:lnTo>
                      <a:pt x="280" y="270"/>
                    </a:lnTo>
                    <a:lnTo>
                      <a:pt x="292" y="266"/>
                    </a:lnTo>
                    <a:lnTo>
                      <a:pt x="306" y="260"/>
                    </a:lnTo>
                    <a:lnTo>
                      <a:pt x="322" y="252"/>
                    </a:lnTo>
                    <a:lnTo>
                      <a:pt x="340" y="240"/>
                    </a:lnTo>
                    <a:lnTo>
                      <a:pt x="340" y="240"/>
                    </a:lnTo>
                    <a:lnTo>
                      <a:pt x="352" y="232"/>
                    </a:lnTo>
                    <a:lnTo>
                      <a:pt x="360" y="224"/>
                    </a:lnTo>
                    <a:lnTo>
                      <a:pt x="368" y="216"/>
                    </a:lnTo>
                    <a:lnTo>
                      <a:pt x="372" y="208"/>
                    </a:lnTo>
                    <a:lnTo>
                      <a:pt x="376" y="202"/>
                    </a:lnTo>
                    <a:lnTo>
                      <a:pt x="378" y="194"/>
                    </a:lnTo>
                    <a:lnTo>
                      <a:pt x="378" y="182"/>
                    </a:lnTo>
                    <a:lnTo>
                      <a:pt x="376" y="172"/>
                    </a:lnTo>
                    <a:lnTo>
                      <a:pt x="372" y="164"/>
                    </a:lnTo>
                    <a:lnTo>
                      <a:pt x="366" y="156"/>
                    </a:lnTo>
                    <a:lnTo>
                      <a:pt x="366" y="156"/>
                    </a:lnTo>
                    <a:lnTo>
                      <a:pt x="372" y="154"/>
                    </a:lnTo>
                    <a:lnTo>
                      <a:pt x="388" y="146"/>
                    </a:lnTo>
                    <a:lnTo>
                      <a:pt x="400" y="144"/>
                    </a:lnTo>
                    <a:lnTo>
                      <a:pt x="412" y="142"/>
                    </a:lnTo>
                    <a:lnTo>
                      <a:pt x="424" y="142"/>
                    </a:lnTo>
                    <a:lnTo>
                      <a:pt x="438" y="146"/>
                    </a:lnTo>
                    <a:lnTo>
                      <a:pt x="438" y="146"/>
                    </a:lnTo>
                    <a:lnTo>
                      <a:pt x="442" y="148"/>
                    </a:lnTo>
                    <a:lnTo>
                      <a:pt x="444" y="146"/>
                    </a:lnTo>
                    <a:lnTo>
                      <a:pt x="438" y="140"/>
                    </a:lnTo>
                    <a:lnTo>
                      <a:pt x="408" y="114"/>
                    </a:lnTo>
                    <a:lnTo>
                      <a:pt x="364" y="84"/>
                    </a:lnTo>
                    <a:lnTo>
                      <a:pt x="346" y="72"/>
                    </a:lnTo>
                    <a:lnTo>
                      <a:pt x="332" y="66"/>
                    </a:lnTo>
                    <a:lnTo>
                      <a:pt x="332" y="66"/>
                    </a:lnTo>
                    <a:lnTo>
                      <a:pt x="322" y="64"/>
                    </a:lnTo>
                    <a:lnTo>
                      <a:pt x="312" y="62"/>
                    </a:lnTo>
                    <a:lnTo>
                      <a:pt x="300" y="62"/>
                    </a:lnTo>
                    <a:lnTo>
                      <a:pt x="288" y="62"/>
                    </a:lnTo>
                    <a:lnTo>
                      <a:pt x="278" y="64"/>
                    </a:lnTo>
                    <a:lnTo>
                      <a:pt x="266" y="68"/>
                    </a:lnTo>
                    <a:lnTo>
                      <a:pt x="258" y="72"/>
                    </a:lnTo>
                    <a:lnTo>
                      <a:pt x="250" y="80"/>
                    </a:lnTo>
                    <a:lnTo>
                      <a:pt x="250" y="80"/>
                    </a:lnTo>
                    <a:lnTo>
                      <a:pt x="238" y="88"/>
                    </a:lnTo>
                    <a:lnTo>
                      <a:pt x="220" y="96"/>
                    </a:lnTo>
                    <a:lnTo>
                      <a:pt x="208" y="100"/>
                    </a:lnTo>
                    <a:lnTo>
                      <a:pt x="196" y="104"/>
                    </a:lnTo>
                    <a:lnTo>
                      <a:pt x="184" y="104"/>
                    </a:lnTo>
                    <a:lnTo>
                      <a:pt x="172" y="104"/>
                    </a:lnTo>
                    <a:lnTo>
                      <a:pt x="160" y="102"/>
                    </a:lnTo>
                    <a:lnTo>
                      <a:pt x="148" y="98"/>
                    </a:lnTo>
                    <a:lnTo>
                      <a:pt x="136" y="90"/>
                    </a:lnTo>
                    <a:lnTo>
                      <a:pt x="126" y="80"/>
                    </a:lnTo>
                    <a:lnTo>
                      <a:pt x="118" y="66"/>
                    </a:lnTo>
                    <a:lnTo>
                      <a:pt x="112" y="48"/>
                    </a:lnTo>
                    <a:lnTo>
                      <a:pt x="108" y="26"/>
                    </a:lnTo>
                    <a:lnTo>
                      <a:pt x="106" y="0"/>
                    </a:lnTo>
                    <a:lnTo>
                      <a:pt x="106" y="0"/>
                    </a:lnTo>
                    <a:lnTo>
                      <a:pt x="100" y="8"/>
                    </a:lnTo>
                    <a:lnTo>
                      <a:pt x="82" y="28"/>
                    </a:lnTo>
                    <a:lnTo>
                      <a:pt x="68" y="42"/>
                    </a:lnTo>
                    <a:lnTo>
                      <a:pt x="52" y="56"/>
                    </a:lnTo>
                    <a:lnTo>
                      <a:pt x="32" y="70"/>
                    </a:lnTo>
                    <a:lnTo>
                      <a:pt x="8" y="82"/>
                    </a:lnTo>
                    <a:lnTo>
                      <a:pt x="8" y="82"/>
                    </a:lnTo>
                    <a:lnTo>
                      <a:pt x="0" y="88"/>
                    </a:lnTo>
                    <a:lnTo>
                      <a:pt x="0" y="724"/>
                    </a:lnTo>
                    <a:lnTo>
                      <a:pt x="0" y="724"/>
                    </a:lnTo>
                    <a:lnTo>
                      <a:pt x="20" y="734"/>
                    </a:lnTo>
                    <a:lnTo>
                      <a:pt x="34" y="742"/>
                    </a:lnTo>
                    <a:lnTo>
                      <a:pt x="40" y="742"/>
                    </a:lnTo>
                    <a:lnTo>
                      <a:pt x="40" y="742"/>
                    </a:lnTo>
                    <a:lnTo>
                      <a:pt x="38" y="738"/>
                    </a:lnTo>
                    <a:lnTo>
                      <a:pt x="38" y="738"/>
                    </a:lnTo>
                    <a:lnTo>
                      <a:pt x="28" y="728"/>
                    </a:lnTo>
                    <a:lnTo>
                      <a:pt x="24" y="716"/>
                    </a:lnTo>
                    <a:lnTo>
                      <a:pt x="20" y="704"/>
                    </a:lnTo>
                    <a:lnTo>
                      <a:pt x="20" y="692"/>
                    </a:lnTo>
                    <a:lnTo>
                      <a:pt x="20" y="676"/>
                    </a:lnTo>
                    <a:lnTo>
                      <a:pt x="22" y="668"/>
                    </a:lnTo>
                    <a:lnTo>
                      <a:pt x="22" y="668"/>
                    </a:lnTo>
                    <a:lnTo>
                      <a:pt x="30" y="670"/>
                    </a:lnTo>
                    <a:lnTo>
                      <a:pt x="38" y="672"/>
                    </a:lnTo>
                    <a:lnTo>
                      <a:pt x="48" y="670"/>
                    </a:lnTo>
                    <a:lnTo>
                      <a:pt x="60" y="664"/>
                    </a:lnTo>
                    <a:lnTo>
                      <a:pt x="66" y="660"/>
                    </a:lnTo>
                    <a:lnTo>
                      <a:pt x="72" y="654"/>
                    </a:lnTo>
                    <a:lnTo>
                      <a:pt x="76" y="646"/>
                    </a:lnTo>
                    <a:lnTo>
                      <a:pt x="82" y="638"/>
                    </a:lnTo>
                    <a:lnTo>
                      <a:pt x="86" y="626"/>
                    </a:lnTo>
                    <a:lnTo>
                      <a:pt x="88" y="612"/>
                    </a:lnTo>
                    <a:lnTo>
                      <a:pt x="88" y="612"/>
                    </a:lnTo>
                    <a:lnTo>
                      <a:pt x="92" y="592"/>
                    </a:lnTo>
                    <a:lnTo>
                      <a:pt x="94" y="574"/>
                    </a:lnTo>
                    <a:lnTo>
                      <a:pt x="94" y="558"/>
                    </a:lnTo>
                    <a:lnTo>
                      <a:pt x="94" y="546"/>
                    </a:lnTo>
                    <a:lnTo>
                      <a:pt x="90" y="528"/>
                    </a:lnTo>
                    <a:lnTo>
                      <a:pt x="90" y="520"/>
                    </a:lnTo>
                    <a:lnTo>
                      <a:pt x="90" y="520"/>
                    </a:lnTo>
                    <a:lnTo>
                      <a:pt x="92" y="518"/>
                    </a:lnTo>
                    <a:lnTo>
                      <a:pt x="94" y="518"/>
                    </a:lnTo>
                    <a:lnTo>
                      <a:pt x="96" y="520"/>
                    </a:lnTo>
                    <a:lnTo>
                      <a:pt x="96" y="520"/>
                    </a:lnTo>
                    <a:lnTo>
                      <a:pt x="102" y="534"/>
                    </a:lnTo>
                    <a:lnTo>
                      <a:pt x="134" y="616"/>
                    </a:lnTo>
                    <a:lnTo>
                      <a:pt x="134" y="616"/>
                    </a:lnTo>
                    <a:lnTo>
                      <a:pt x="142" y="634"/>
                    </a:lnTo>
                    <a:lnTo>
                      <a:pt x="152" y="648"/>
                    </a:lnTo>
                    <a:lnTo>
                      <a:pt x="164" y="662"/>
                    </a:lnTo>
                    <a:lnTo>
                      <a:pt x="180" y="674"/>
                    </a:lnTo>
                    <a:lnTo>
                      <a:pt x="194" y="684"/>
                    </a:lnTo>
                    <a:lnTo>
                      <a:pt x="212" y="692"/>
                    </a:lnTo>
                    <a:lnTo>
                      <a:pt x="246" y="708"/>
                    </a:lnTo>
                    <a:lnTo>
                      <a:pt x="278" y="718"/>
                    </a:lnTo>
                    <a:lnTo>
                      <a:pt x="306" y="724"/>
                    </a:lnTo>
                    <a:lnTo>
                      <a:pt x="332" y="730"/>
                    </a:lnTo>
                    <a:lnTo>
                      <a:pt x="332" y="730"/>
                    </a:lnTo>
                    <a:lnTo>
                      <a:pt x="354" y="708"/>
                    </a:lnTo>
                    <a:lnTo>
                      <a:pt x="378" y="692"/>
                    </a:lnTo>
                    <a:lnTo>
                      <a:pt x="400" y="678"/>
                    </a:lnTo>
                    <a:lnTo>
                      <a:pt x="424" y="670"/>
                    </a:lnTo>
                    <a:lnTo>
                      <a:pt x="446" y="662"/>
                    </a:lnTo>
                    <a:lnTo>
                      <a:pt x="466" y="660"/>
                    </a:lnTo>
                    <a:lnTo>
                      <a:pt x="488" y="658"/>
                    </a:lnTo>
                    <a:lnTo>
                      <a:pt x="506" y="658"/>
                    </a:lnTo>
                    <a:lnTo>
                      <a:pt x="526" y="662"/>
                    </a:lnTo>
                    <a:lnTo>
                      <a:pt x="542" y="664"/>
                    </a:lnTo>
                    <a:lnTo>
                      <a:pt x="572" y="674"/>
                    </a:lnTo>
                    <a:lnTo>
                      <a:pt x="594" y="684"/>
                    </a:lnTo>
                    <a:lnTo>
                      <a:pt x="608" y="692"/>
                    </a:lnTo>
                    <a:lnTo>
                      <a:pt x="608" y="692"/>
                    </a:lnTo>
                    <a:close/>
                  </a:path>
                </a:pathLst>
              </a:custGeom>
              <a:solidFill>
                <a:schemeClr val="accent1">
                  <a:alpha val="2000"/>
                </a:schemeClr>
              </a:solidFill>
              <a:ln>
                <a:noFill/>
              </a:ln>
              <a:effectLst>
                <a:glow rad="254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51"/>
              <p:cNvSpPr>
                <a:spLocks noChangeAspect="1"/>
              </p:cNvSpPr>
              <p:nvPr/>
            </p:nvSpPr>
            <p:spPr bwMode="auto">
              <a:xfrm>
                <a:off x="-17347" y="1413937"/>
                <a:ext cx="499947" cy="1321457"/>
              </a:xfrm>
              <a:custGeom>
                <a:avLst/>
                <a:gdLst>
                  <a:gd name="T0" fmla="*/ 382 w 426"/>
                  <a:gd name="T1" fmla="*/ 404 h 1126"/>
                  <a:gd name="T2" fmla="*/ 390 w 426"/>
                  <a:gd name="T3" fmla="*/ 392 h 1126"/>
                  <a:gd name="T4" fmla="*/ 404 w 426"/>
                  <a:gd name="T5" fmla="*/ 356 h 1126"/>
                  <a:gd name="T6" fmla="*/ 408 w 426"/>
                  <a:gd name="T7" fmla="*/ 326 h 1126"/>
                  <a:gd name="T8" fmla="*/ 402 w 426"/>
                  <a:gd name="T9" fmla="*/ 274 h 1126"/>
                  <a:gd name="T10" fmla="*/ 376 w 426"/>
                  <a:gd name="T11" fmla="*/ 206 h 1126"/>
                  <a:gd name="T12" fmla="*/ 350 w 426"/>
                  <a:gd name="T13" fmla="*/ 176 h 1126"/>
                  <a:gd name="T14" fmla="*/ 338 w 426"/>
                  <a:gd name="T15" fmla="*/ 176 h 1126"/>
                  <a:gd name="T16" fmla="*/ 294 w 426"/>
                  <a:gd name="T17" fmla="*/ 198 h 1126"/>
                  <a:gd name="T18" fmla="*/ 212 w 426"/>
                  <a:gd name="T19" fmla="*/ 268 h 1126"/>
                  <a:gd name="T20" fmla="*/ 212 w 426"/>
                  <a:gd name="T21" fmla="*/ 270 h 1126"/>
                  <a:gd name="T22" fmla="*/ 172 w 426"/>
                  <a:gd name="T23" fmla="*/ 318 h 1126"/>
                  <a:gd name="T24" fmla="*/ 152 w 426"/>
                  <a:gd name="T25" fmla="*/ 354 h 1126"/>
                  <a:gd name="T26" fmla="*/ 146 w 426"/>
                  <a:gd name="T27" fmla="*/ 358 h 1126"/>
                  <a:gd name="T28" fmla="*/ 144 w 426"/>
                  <a:gd name="T29" fmla="*/ 354 h 1126"/>
                  <a:gd name="T30" fmla="*/ 172 w 426"/>
                  <a:gd name="T31" fmla="*/ 236 h 1126"/>
                  <a:gd name="T32" fmla="*/ 172 w 426"/>
                  <a:gd name="T33" fmla="*/ 174 h 1126"/>
                  <a:gd name="T34" fmla="*/ 148 w 426"/>
                  <a:gd name="T35" fmla="*/ 114 h 1126"/>
                  <a:gd name="T36" fmla="*/ 100 w 426"/>
                  <a:gd name="T37" fmla="*/ 46 h 1126"/>
                  <a:gd name="T38" fmla="*/ 56 w 426"/>
                  <a:gd name="T39" fmla="*/ 0 h 1126"/>
                  <a:gd name="T40" fmla="*/ 0 w 426"/>
                  <a:gd name="T41" fmla="*/ 820 h 1126"/>
                  <a:gd name="T42" fmla="*/ 34 w 426"/>
                  <a:gd name="T43" fmla="*/ 800 h 1126"/>
                  <a:gd name="T44" fmla="*/ 80 w 426"/>
                  <a:gd name="T45" fmla="*/ 754 h 1126"/>
                  <a:gd name="T46" fmla="*/ 102 w 426"/>
                  <a:gd name="T47" fmla="*/ 764 h 1126"/>
                  <a:gd name="T48" fmla="*/ 152 w 426"/>
                  <a:gd name="T49" fmla="*/ 908 h 1126"/>
                  <a:gd name="T50" fmla="*/ 168 w 426"/>
                  <a:gd name="T51" fmla="*/ 994 h 1126"/>
                  <a:gd name="T52" fmla="*/ 166 w 426"/>
                  <a:gd name="T53" fmla="*/ 1070 h 1126"/>
                  <a:gd name="T54" fmla="*/ 150 w 426"/>
                  <a:gd name="T55" fmla="*/ 1108 h 1126"/>
                  <a:gd name="T56" fmla="*/ 150 w 426"/>
                  <a:gd name="T57" fmla="*/ 1120 h 1126"/>
                  <a:gd name="T58" fmla="*/ 156 w 426"/>
                  <a:gd name="T59" fmla="*/ 1124 h 1126"/>
                  <a:gd name="T60" fmla="*/ 188 w 426"/>
                  <a:gd name="T61" fmla="*/ 1124 h 1126"/>
                  <a:gd name="T62" fmla="*/ 214 w 426"/>
                  <a:gd name="T63" fmla="*/ 1102 h 1126"/>
                  <a:gd name="T64" fmla="*/ 224 w 426"/>
                  <a:gd name="T65" fmla="*/ 1094 h 1126"/>
                  <a:gd name="T66" fmla="*/ 232 w 426"/>
                  <a:gd name="T67" fmla="*/ 1080 h 1126"/>
                  <a:gd name="T68" fmla="*/ 224 w 426"/>
                  <a:gd name="T69" fmla="*/ 998 h 1126"/>
                  <a:gd name="T70" fmla="*/ 188 w 426"/>
                  <a:gd name="T71" fmla="*/ 854 h 1126"/>
                  <a:gd name="T72" fmla="*/ 144 w 426"/>
                  <a:gd name="T73" fmla="*/ 720 h 1126"/>
                  <a:gd name="T74" fmla="*/ 218 w 426"/>
                  <a:gd name="T75" fmla="*/ 726 h 1126"/>
                  <a:gd name="T76" fmla="*/ 278 w 426"/>
                  <a:gd name="T77" fmla="*/ 708 h 1126"/>
                  <a:gd name="T78" fmla="*/ 308 w 426"/>
                  <a:gd name="T79" fmla="*/ 682 h 1126"/>
                  <a:gd name="T80" fmla="*/ 350 w 426"/>
                  <a:gd name="T81" fmla="*/ 640 h 1126"/>
                  <a:gd name="T82" fmla="*/ 416 w 426"/>
                  <a:gd name="T83" fmla="*/ 598 h 1126"/>
                  <a:gd name="T84" fmla="*/ 396 w 426"/>
                  <a:gd name="T85" fmla="*/ 586 h 1126"/>
                  <a:gd name="T86" fmla="*/ 340 w 426"/>
                  <a:gd name="T87" fmla="*/ 550 h 1126"/>
                  <a:gd name="T88" fmla="*/ 322 w 426"/>
                  <a:gd name="T89" fmla="*/ 508 h 1126"/>
                  <a:gd name="T90" fmla="*/ 330 w 426"/>
                  <a:gd name="T91" fmla="*/ 466 h 1126"/>
                  <a:gd name="T92" fmla="*/ 358 w 426"/>
                  <a:gd name="T93" fmla="*/ 422 h 1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26" h="1126">
                    <a:moveTo>
                      <a:pt x="372" y="412"/>
                    </a:moveTo>
                    <a:lnTo>
                      <a:pt x="372" y="412"/>
                    </a:lnTo>
                    <a:lnTo>
                      <a:pt x="382" y="404"/>
                    </a:lnTo>
                    <a:lnTo>
                      <a:pt x="390" y="392"/>
                    </a:lnTo>
                    <a:lnTo>
                      <a:pt x="390" y="392"/>
                    </a:lnTo>
                    <a:lnTo>
                      <a:pt x="390" y="392"/>
                    </a:lnTo>
                    <a:lnTo>
                      <a:pt x="396" y="382"/>
                    </a:lnTo>
                    <a:lnTo>
                      <a:pt x="402" y="370"/>
                    </a:lnTo>
                    <a:lnTo>
                      <a:pt x="404" y="356"/>
                    </a:lnTo>
                    <a:lnTo>
                      <a:pt x="406" y="342"/>
                    </a:lnTo>
                    <a:lnTo>
                      <a:pt x="406" y="342"/>
                    </a:lnTo>
                    <a:lnTo>
                      <a:pt x="408" y="326"/>
                    </a:lnTo>
                    <a:lnTo>
                      <a:pt x="408" y="326"/>
                    </a:lnTo>
                    <a:lnTo>
                      <a:pt x="406" y="300"/>
                    </a:lnTo>
                    <a:lnTo>
                      <a:pt x="402" y="274"/>
                    </a:lnTo>
                    <a:lnTo>
                      <a:pt x="394" y="250"/>
                    </a:lnTo>
                    <a:lnTo>
                      <a:pt x="386" y="226"/>
                    </a:lnTo>
                    <a:lnTo>
                      <a:pt x="376" y="206"/>
                    </a:lnTo>
                    <a:lnTo>
                      <a:pt x="366" y="190"/>
                    </a:lnTo>
                    <a:lnTo>
                      <a:pt x="356" y="180"/>
                    </a:lnTo>
                    <a:lnTo>
                      <a:pt x="350" y="176"/>
                    </a:lnTo>
                    <a:lnTo>
                      <a:pt x="344" y="176"/>
                    </a:lnTo>
                    <a:lnTo>
                      <a:pt x="344" y="176"/>
                    </a:lnTo>
                    <a:lnTo>
                      <a:pt x="338" y="176"/>
                    </a:lnTo>
                    <a:lnTo>
                      <a:pt x="330" y="178"/>
                    </a:lnTo>
                    <a:lnTo>
                      <a:pt x="314" y="186"/>
                    </a:lnTo>
                    <a:lnTo>
                      <a:pt x="294" y="198"/>
                    </a:lnTo>
                    <a:lnTo>
                      <a:pt x="276" y="212"/>
                    </a:lnTo>
                    <a:lnTo>
                      <a:pt x="238" y="244"/>
                    </a:lnTo>
                    <a:lnTo>
                      <a:pt x="212" y="268"/>
                    </a:lnTo>
                    <a:lnTo>
                      <a:pt x="212" y="268"/>
                    </a:lnTo>
                    <a:lnTo>
                      <a:pt x="212" y="270"/>
                    </a:lnTo>
                    <a:lnTo>
                      <a:pt x="212" y="270"/>
                    </a:lnTo>
                    <a:lnTo>
                      <a:pt x="194" y="288"/>
                    </a:lnTo>
                    <a:lnTo>
                      <a:pt x="182" y="304"/>
                    </a:lnTo>
                    <a:lnTo>
                      <a:pt x="172" y="318"/>
                    </a:lnTo>
                    <a:lnTo>
                      <a:pt x="164" y="330"/>
                    </a:lnTo>
                    <a:lnTo>
                      <a:pt x="156" y="348"/>
                    </a:lnTo>
                    <a:lnTo>
                      <a:pt x="152" y="354"/>
                    </a:lnTo>
                    <a:lnTo>
                      <a:pt x="150" y="356"/>
                    </a:lnTo>
                    <a:lnTo>
                      <a:pt x="150" y="356"/>
                    </a:lnTo>
                    <a:lnTo>
                      <a:pt x="146" y="358"/>
                    </a:lnTo>
                    <a:lnTo>
                      <a:pt x="144" y="356"/>
                    </a:lnTo>
                    <a:lnTo>
                      <a:pt x="144" y="354"/>
                    </a:lnTo>
                    <a:lnTo>
                      <a:pt x="144" y="354"/>
                    </a:lnTo>
                    <a:lnTo>
                      <a:pt x="148" y="336"/>
                    </a:lnTo>
                    <a:lnTo>
                      <a:pt x="172" y="236"/>
                    </a:lnTo>
                    <a:lnTo>
                      <a:pt x="172" y="236"/>
                    </a:lnTo>
                    <a:lnTo>
                      <a:pt x="174" y="216"/>
                    </a:lnTo>
                    <a:lnTo>
                      <a:pt x="174" y="194"/>
                    </a:lnTo>
                    <a:lnTo>
                      <a:pt x="172" y="174"/>
                    </a:lnTo>
                    <a:lnTo>
                      <a:pt x="166" y="152"/>
                    </a:lnTo>
                    <a:lnTo>
                      <a:pt x="158" y="132"/>
                    </a:lnTo>
                    <a:lnTo>
                      <a:pt x="148" y="114"/>
                    </a:lnTo>
                    <a:lnTo>
                      <a:pt x="136" y="94"/>
                    </a:lnTo>
                    <a:lnTo>
                      <a:pt x="124" y="76"/>
                    </a:lnTo>
                    <a:lnTo>
                      <a:pt x="100" y="46"/>
                    </a:lnTo>
                    <a:lnTo>
                      <a:pt x="78" y="22"/>
                    </a:lnTo>
                    <a:lnTo>
                      <a:pt x="56" y="0"/>
                    </a:lnTo>
                    <a:lnTo>
                      <a:pt x="56" y="0"/>
                    </a:lnTo>
                    <a:lnTo>
                      <a:pt x="28" y="4"/>
                    </a:lnTo>
                    <a:lnTo>
                      <a:pt x="0" y="6"/>
                    </a:lnTo>
                    <a:lnTo>
                      <a:pt x="0" y="820"/>
                    </a:lnTo>
                    <a:lnTo>
                      <a:pt x="0" y="820"/>
                    </a:lnTo>
                    <a:lnTo>
                      <a:pt x="18" y="810"/>
                    </a:lnTo>
                    <a:lnTo>
                      <a:pt x="34" y="800"/>
                    </a:lnTo>
                    <a:lnTo>
                      <a:pt x="48" y="788"/>
                    </a:lnTo>
                    <a:lnTo>
                      <a:pt x="60" y="776"/>
                    </a:lnTo>
                    <a:lnTo>
                      <a:pt x="80" y="754"/>
                    </a:lnTo>
                    <a:lnTo>
                      <a:pt x="92" y="738"/>
                    </a:lnTo>
                    <a:lnTo>
                      <a:pt x="92" y="738"/>
                    </a:lnTo>
                    <a:lnTo>
                      <a:pt x="102" y="764"/>
                    </a:lnTo>
                    <a:lnTo>
                      <a:pt x="118" y="804"/>
                    </a:lnTo>
                    <a:lnTo>
                      <a:pt x="136" y="854"/>
                    </a:lnTo>
                    <a:lnTo>
                      <a:pt x="152" y="908"/>
                    </a:lnTo>
                    <a:lnTo>
                      <a:pt x="158" y="938"/>
                    </a:lnTo>
                    <a:lnTo>
                      <a:pt x="164" y="966"/>
                    </a:lnTo>
                    <a:lnTo>
                      <a:pt x="168" y="994"/>
                    </a:lnTo>
                    <a:lnTo>
                      <a:pt x="170" y="1020"/>
                    </a:lnTo>
                    <a:lnTo>
                      <a:pt x="168" y="1046"/>
                    </a:lnTo>
                    <a:lnTo>
                      <a:pt x="166" y="1070"/>
                    </a:lnTo>
                    <a:lnTo>
                      <a:pt x="160" y="1090"/>
                    </a:lnTo>
                    <a:lnTo>
                      <a:pt x="150" y="1108"/>
                    </a:lnTo>
                    <a:lnTo>
                      <a:pt x="150" y="1108"/>
                    </a:lnTo>
                    <a:lnTo>
                      <a:pt x="148" y="1110"/>
                    </a:lnTo>
                    <a:lnTo>
                      <a:pt x="148" y="1116"/>
                    </a:lnTo>
                    <a:lnTo>
                      <a:pt x="150" y="1120"/>
                    </a:lnTo>
                    <a:lnTo>
                      <a:pt x="152" y="1122"/>
                    </a:lnTo>
                    <a:lnTo>
                      <a:pt x="156" y="1124"/>
                    </a:lnTo>
                    <a:lnTo>
                      <a:pt x="156" y="1124"/>
                    </a:lnTo>
                    <a:lnTo>
                      <a:pt x="164" y="1126"/>
                    </a:lnTo>
                    <a:lnTo>
                      <a:pt x="180" y="1126"/>
                    </a:lnTo>
                    <a:lnTo>
                      <a:pt x="188" y="1124"/>
                    </a:lnTo>
                    <a:lnTo>
                      <a:pt x="198" y="1120"/>
                    </a:lnTo>
                    <a:lnTo>
                      <a:pt x="206" y="1112"/>
                    </a:lnTo>
                    <a:lnTo>
                      <a:pt x="214" y="1102"/>
                    </a:lnTo>
                    <a:lnTo>
                      <a:pt x="214" y="1102"/>
                    </a:lnTo>
                    <a:lnTo>
                      <a:pt x="218" y="1098"/>
                    </a:lnTo>
                    <a:lnTo>
                      <a:pt x="224" y="1094"/>
                    </a:lnTo>
                    <a:lnTo>
                      <a:pt x="230" y="1090"/>
                    </a:lnTo>
                    <a:lnTo>
                      <a:pt x="232" y="1080"/>
                    </a:lnTo>
                    <a:lnTo>
                      <a:pt x="232" y="1080"/>
                    </a:lnTo>
                    <a:lnTo>
                      <a:pt x="232" y="1058"/>
                    </a:lnTo>
                    <a:lnTo>
                      <a:pt x="230" y="1032"/>
                    </a:lnTo>
                    <a:lnTo>
                      <a:pt x="224" y="998"/>
                    </a:lnTo>
                    <a:lnTo>
                      <a:pt x="216" y="958"/>
                    </a:lnTo>
                    <a:lnTo>
                      <a:pt x="204" y="910"/>
                    </a:lnTo>
                    <a:lnTo>
                      <a:pt x="188" y="854"/>
                    </a:lnTo>
                    <a:lnTo>
                      <a:pt x="168" y="792"/>
                    </a:lnTo>
                    <a:lnTo>
                      <a:pt x="144" y="720"/>
                    </a:lnTo>
                    <a:lnTo>
                      <a:pt x="144" y="720"/>
                    </a:lnTo>
                    <a:lnTo>
                      <a:pt x="174" y="726"/>
                    </a:lnTo>
                    <a:lnTo>
                      <a:pt x="196" y="726"/>
                    </a:lnTo>
                    <a:lnTo>
                      <a:pt x="218" y="726"/>
                    </a:lnTo>
                    <a:lnTo>
                      <a:pt x="242" y="722"/>
                    </a:lnTo>
                    <a:lnTo>
                      <a:pt x="266" y="714"/>
                    </a:lnTo>
                    <a:lnTo>
                      <a:pt x="278" y="708"/>
                    </a:lnTo>
                    <a:lnTo>
                      <a:pt x="288" y="702"/>
                    </a:lnTo>
                    <a:lnTo>
                      <a:pt x="298" y="692"/>
                    </a:lnTo>
                    <a:lnTo>
                      <a:pt x="308" y="682"/>
                    </a:lnTo>
                    <a:lnTo>
                      <a:pt x="308" y="682"/>
                    </a:lnTo>
                    <a:lnTo>
                      <a:pt x="328" y="660"/>
                    </a:lnTo>
                    <a:lnTo>
                      <a:pt x="350" y="640"/>
                    </a:lnTo>
                    <a:lnTo>
                      <a:pt x="370" y="624"/>
                    </a:lnTo>
                    <a:lnTo>
                      <a:pt x="388" y="612"/>
                    </a:lnTo>
                    <a:lnTo>
                      <a:pt x="416" y="598"/>
                    </a:lnTo>
                    <a:lnTo>
                      <a:pt x="426" y="594"/>
                    </a:lnTo>
                    <a:lnTo>
                      <a:pt x="426" y="594"/>
                    </a:lnTo>
                    <a:lnTo>
                      <a:pt x="396" y="586"/>
                    </a:lnTo>
                    <a:lnTo>
                      <a:pt x="372" y="574"/>
                    </a:lnTo>
                    <a:lnTo>
                      <a:pt x="354" y="562"/>
                    </a:lnTo>
                    <a:lnTo>
                      <a:pt x="340" y="550"/>
                    </a:lnTo>
                    <a:lnTo>
                      <a:pt x="330" y="536"/>
                    </a:lnTo>
                    <a:lnTo>
                      <a:pt x="324" y="522"/>
                    </a:lnTo>
                    <a:lnTo>
                      <a:pt x="322" y="508"/>
                    </a:lnTo>
                    <a:lnTo>
                      <a:pt x="324" y="494"/>
                    </a:lnTo>
                    <a:lnTo>
                      <a:pt x="326" y="478"/>
                    </a:lnTo>
                    <a:lnTo>
                      <a:pt x="330" y="466"/>
                    </a:lnTo>
                    <a:lnTo>
                      <a:pt x="338" y="452"/>
                    </a:lnTo>
                    <a:lnTo>
                      <a:pt x="344" y="442"/>
                    </a:lnTo>
                    <a:lnTo>
                      <a:pt x="358" y="422"/>
                    </a:lnTo>
                    <a:lnTo>
                      <a:pt x="372" y="412"/>
                    </a:lnTo>
                    <a:lnTo>
                      <a:pt x="372" y="412"/>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43"/>
              <p:cNvSpPr>
                <a:spLocks noChangeAspect="1"/>
              </p:cNvSpPr>
              <p:nvPr/>
            </p:nvSpPr>
            <p:spPr bwMode="auto">
              <a:xfrm>
                <a:off x="0" y="0"/>
                <a:ext cx="1049548" cy="750335"/>
              </a:xfrm>
              <a:custGeom>
                <a:avLst/>
                <a:gdLst>
                  <a:gd name="T0" fmla="*/ 812 w 912"/>
                  <a:gd name="T1" fmla="*/ 66 h 652"/>
                  <a:gd name="T2" fmla="*/ 772 w 912"/>
                  <a:gd name="T3" fmla="*/ 42 h 652"/>
                  <a:gd name="T4" fmla="*/ 748 w 912"/>
                  <a:gd name="T5" fmla="*/ 8 h 652"/>
                  <a:gd name="T6" fmla="*/ 26 w 912"/>
                  <a:gd name="T7" fmla="*/ 0 h 652"/>
                  <a:gd name="T8" fmla="*/ 0 w 912"/>
                  <a:gd name="T9" fmla="*/ 208 h 652"/>
                  <a:gd name="T10" fmla="*/ 6 w 912"/>
                  <a:gd name="T11" fmla="*/ 232 h 652"/>
                  <a:gd name="T12" fmla="*/ 0 w 912"/>
                  <a:gd name="T13" fmla="*/ 384 h 652"/>
                  <a:gd name="T14" fmla="*/ 14 w 912"/>
                  <a:gd name="T15" fmla="*/ 396 h 652"/>
                  <a:gd name="T16" fmla="*/ 28 w 912"/>
                  <a:gd name="T17" fmla="*/ 430 h 652"/>
                  <a:gd name="T18" fmla="*/ 26 w 912"/>
                  <a:gd name="T19" fmla="*/ 480 h 652"/>
                  <a:gd name="T20" fmla="*/ 34 w 912"/>
                  <a:gd name="T21" fmla="*/ 490 h 652"/>
                  <a:gd name="T22" fmla="*/ 60 w 912"/>
                  <a:gd name="T23" fmla="*/ 504 h 652"/>
                  <a:gd name="T24" fmla="*/ 80 w 912"/>
                  <a:gd name="T25" fmla="*/ 560 h 652"/>
                  <a:gd name="T26" fmla="*/ 90 w 912"/>
                  <a:gd name="T27" fmla="*/ 650 h 652"/>
                  <a:gd name="T28" fmla="*/ 110 w 912"/>
                  <a:gd name="T29" fmla="*/ 596 h 652"/>
                  <a:gd name="T30" fmla="*/ 146 w 912"/>
                  <a:gd name="T31" fmla="*/ 540 h 652"/>
                  <a:gd name="T32" fmla="*/ 180 w 912"/>
                  <a:gd name="T33" fmla="*/ 510 h 652"/>
                  <a:gd name="T34" fmla="*/ 220 w 912"/>
                  <a:gd name="T35" fmla="*/ 496 h 652"/>
                  <a:gd name="T36" fmla="*/ 234 w 912"/>
                  <a:gd name="T37" fmla="*/ 494 h 652"/>
                  <a:gd name="T38" fmla="*/ 244 w 912"/>
                  <a:gd name="T39" fmla="*/ 430 h 652"/>
                  <a:gd name="T40" fmla="*/ 264 w 912"/>
                  <a:gd name="T41" fmla="*/ 362 h 652"/>
                  <a:gd name="T42" fmla="*/ 274 w 912"/>
                  <a:gd name="T43" fmla="*/ 352 h 652"/>
                  <a:gd name="T44" fmla="*/ 284 w 912"/>
                  <a:gd name="T45" fmla="*/ 366 h 652"/>
                  <a:gd name="T46" fmla="*/ 284 w 912"/>
                  <a:gd name="T47" fmla="*/ 392 h 652"/>
                  <a:gd name="T48" fmla="*/ 310 w 912"/>
                  <a:gd name="T49" fmla="*/ 492 h 652"/>
                  <a:gd name="T50" fmla="*/ 342 w 912"/>
                  <a:gd name="T51" fmla="*/ 574 h 652"/>
                  <a:gd name="T52" fmla="*/ 382 w 912"/>
                  <a:gd name="T53" fmla="*/ 498 h 652"/>
                  <a:gd name="T54" fmla="*/ 406 w 912"/>
                  <a:gd name="T55" fmla="*/ 484 h 652"/>
                  <a:gd name="T56" fmla="*/ 426 w 912"/>
                  <a:gd name="T57" fmla="*/ 490 h 652"/>
                  <a:gd name="T58" fmla="*/ 448 w 912"/>
                  <a:gd name="T59" fmla="*/ 520 h 652"/>
                  <a:gd name="T60" fmla="*/ 466 w 912"/>
                  <a:gd name="T61" fmla="*/ 574 h 652"/>
                  <a:gd name="T62" fmla="*/ 478 w 912"/>
                  <a:gd name="T63" fmla="*/ 550 h 652"/>
                  <a:gd name="T64" fmla="*/ 494 w 912"/>
                  <a:gd name="T65" fmla="*/ 542 h 652"/>
                  <a:gd name="T66" fmla="*/ 530 w 912"/>
                  <a:gd name="T67" fmla="*/ 552 h 652"/>
                  <a:gd name="T68" fmla="*/ 580 w 912"/>
                  <a:gd name="T69" fmla="*/ 600 h 652"/>
                  <a:gd name="T70" fmla="*/ 618 w 912"/>
                  <a:gd name="T71" fmla="*/ 652 h 652"/>
                  <a:gd name="T72" fmla="*/ 618 w 912"/>
                  <a:gd name="T73" fmla="*/ 652 h 652"/>
                  <a:gd name="T74" fmla="*/ 596 w 912"/>
                  <a:gd name="T75" fmla="*/ 590 h 652"/>
                  <a:gd name="T76" fmla="*/ 584 w 912"/>
                  <a:gd name="T77" fmla="*/ 522 h 652"/>
                  <a:gd name="T78" fmla="*/ 596 w 912"/>
                  <a:gd name="T79" fmla="*/ 488 h 652"/>
                  <a:gd name="T80" fmla="*/ 614 w 912"/>
                  <a:gd name="T81" fmla="*/ 480 h 652"/>
                  <a:gd name="T82" fmla="*/ 640 w 912"/>
                  <a:gd name="T83" fmla="*/ 484 h 652"/>
                  <a:gd name="T84" fmla="*/ 606 w 912"/>
                  <a:gd name="T85" fmla="*/ 438 h 652"/>
                  <a:gd name="T86" fmla="*/ 592 w 912"/>
                  <a:gd name="T87" fmla="*/ 402 h 652"/>
                  <a:gd name="T88" fmla="*/ 600 w 912"/>
                  <a:gd name="T89" fmla="*/ 382 h 652"/>
                  <a:gd name="T90" fmla="*/ 624 w 912"/>
                  <a:gd name="T91" fmla="*/ 372 h 652"/>
                  <a:gd name="T92" fmla="*/ 710 w 912"/>
                  <a:gd name="T93" fmla="*/ 380 h 652"/>
                  <a:gd name="T94" fmla="*/ 660 w 912"/>
                  <a:gd name="T95" fmla="*/ 308 h 652"/>
                  <a:gd name="T96" fmla="*/ 592 w 912"/>
                  <a:gd name="T97" fmla="*/ 230 h 652"/>
                  <a:gd name="T98" fmla="*/ 572 w 912"/>
                  <a:gd name="T99" fmla="*/ 214 h 652"/>
                  <a:gd name="T100" fmla="*/ 564 w 912"/>
                  <a:gd name="T101" fmla="*/ 198 h 652"/>
                  <a:gd name="T102" fmla="*/ 578 w 912"/>
                  <a:gd name="T103" fmla="*/ 196 h 652"/>
                  <a:gd name="T104" fmla="*/ 646 w 912"/>
                  <a:gd name="T105" fmla="*/ 218 h 652"/>
                  <a:gd name="T106" fmla="*/ 704 w 912"/>
                  <a:gd name="T107" fmla="*/ 246 h 652"/>
                  <a:gd name="T108" fmla="*/ 714 w 912"/>
                  <a:gd name="T109" fmla="*/ 234 h 652"/>
                  <a:gd name="T110" fmla="*/ 746 w 912"/>
                  <a:gd name="T111" fmla="*/ 212 h 652"/>
                  <a:gd name="T112" fmla="*/ 792 w 912"/>
                  <a:gd name="T113" fmla="*/ 198 h 652"/>
                  <a:gd name="T114" fmla="*/ 856 w 912"/>
                  <a:gd name="T115" fmla="*/ 200 h 652"/>
                  <a:gd name="T116" fmla="*/ 912 w 912"/>
                  <a:gd name="T117" fmla="*/ 212 h 652"/>
                  <a:gd name="T118" fmla="*/ 860 w 912"/>
                  <a:gd name="T119" fmla="*/ 170 h 652"/>
                  <a:gd name="T120" fmla="*/ 816 w 912"/>
                  <a:gd name="T121" fmla="*/ 114 h 652"/>
                  <a:gd name="T122" fmla="*/ 810 w 912"/>
                  <a:gd name="T123" fmla="*/ 86 h 652"/>
                  <a:gd name="T124" fmla="*/ 824 w 912"/>
                  <a:gd name="T125" fmla="*/ 7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2" h="652">
                    <a:moveTo>
                      <a:pt x="824" y="72"/>
                    </a:moveTo>
                    <a:lnTo>
                      <a:pt x="824" y="72"/>
                    </a:lnTo>
                    <a:lnTo>
                      <a:pt x="812" y="66"/>
                    </a:lnTo>
                    <a:lnTo>
                      <a:pt x="800" y="60"/>
                    </a:lnTo>
                    <a:lnTo>
                      <a:pt x="786" y="52"/>
                    </a:lnTo>
                    <a:lnTo>
                      <a:pt x="772" y="42"/>
                    </a:lnTo>
                    <a:lnTo>
                      <a:pt x="760" y="30"/>
                    </a:lnTo>
                    <a:lnTo>
                      <a:pt x="750" y="16"/>
                    </a:lnTo>
                    <a:lnTo>
                      <a:pt x="748" y="8"/>
                    </a:lnTo>
                    <a:lnTo>
                      <a:pt x="746" y="0"/>
                    </a:lnTo>
                    <a:lnTo>
                      <a:pt x="26" y="0"/>
                    </a:lnTo>
                    <a:lnTo>
                      <a:pt x="26" y="0"/>
                    </a:lnTo>
                    <a:lnTo>
                      <a:pt x="14" y="12"/>
                    </a:lnTo>
                    <a:lnTo>
                      <a:pt x="0" y="24"/>
                    </a:lnTo>
                    <a:lnTo>
                      <a:pt x="0" y="208"/>
                    </a:lnTo>
                    <a:lnTo>
                      <a:pt x="0" y="208"/>
                    </a:lnTo>
                    <a:lnTo>
                      <a:pt x="4" y="220"/>
                    </a:lnTo>
                    <a:lnTo>
                      <a:pt x="6" y="232"/>
                    </a:lnTo>
                    <a:lnTo>
                      <a:pt x="4" y="246"/>
                    </a:lnTo>
                    <a:lnTo>
                      <a:pt x="0" y="262"/>
                    </a:lnTo>
                    <a:lnTo>
                      <a:pt x="0" y="384"/>
                    </a:lnTo>
                    <a:lnTo>
                      <a:pt x="0" y="384"/>
                    </a:lnTo>
                    <a:lnTo>
                      <a:pt x="8" y="388"/>
                    </a:lnTo>
                    <a:lnTo>
                      <a:pt x="14" y="396"/>
                    </a:lnTo>
                    <a:lnTo>
                      <a:pt x="20" y="402"/>
                    </a:lnTo>
                    <a:lnTo>
                      <a:pt x="22" y="412"/>
                    </a:lnTo>
                    <a:lnTo>
                      <a:pt x="28" y="430"/>
                    </a:lnTo>
                    <a:lnTo>
                      <a:pt x="28" y="448"/>
                    </a:lnTo>
                    <a:lnTo>
                      <a:pt x="28" y="466"/>
                    </a:lnTo>
                    <a:lnTo>
                      <a:pt x="26" y="480"/>
                    </a:lnTo>
                    <a:lnTo>
                      <a:pt x="22" y="494"/>
                    </a:lnTo>
                    <a:lnTo>
                      <a:pt x="22" y="494"/>
                    </a:lnTo>
                    <a:lnTo>
                      <a:pt x="34" y="490"/>
                    </a:lnTo>
                    <a:lnTo>
                      <a:pt x="44" y="492"/>
                    </a:lnTo>
                    <a:lnTo>
                      <a:pt x="52" y="496"/>
                    </a:lnTo>
                    <a:lnTo>
                      <a:pt x="60" y="504"/>
                    </a:lnTo>
                    <a:lnTo>
                      <a:pt x="66" y="516"/>
                    </a:lnTo>
                    <a:lnTo>
                      <a:pt x="70" y="528"/>
                    </a:lnTo>
                    <a:lnTo>
                      <a:pt x="80" y="560"/>
                    </a:lnTo>
                    <a:lnTo>
                      <a:pt x="84" y="592"/>
                    </a:lnTo>
                    <a:lnTo>
                      <a:pt x="88" y="620"/>
                    </a:lnTo>
                    <a:lnTo>
                      <a:pt x="90" y="650"/>
                    </a:lnTo>
                    <a:lnTo>
                      <a:pt x="90" y="650"/>
                    </a:lnTo>
                    <a:lnTo>
                      <a:pt x="100" y="620"/>
                    </a:lnTo>
                    <a:lnTo>
                      <a:pt x="110" y="596"/>
                    </a:lnTo>
                    <a:lnTo>
                      <a:pt x="122" y="574"/>
                    </a:lnTo>
                    <a:lnTo>
                      <a:pt x="134" y="556"/>
                    </a:lnTo>
                    <a:lnTo>
                      <a:pt x="146" y="540"/>
                    </a:lnTo>
                    <a:lnTo>
                      <a:pt x="158" y="528"/>
                    </a:lnTo>
                    <a:lnTo>
                      <a:pt x="170" y="518"/>
                    </a:lnTo>
                    <a:lnTo>
                      <a:pt x="180" y="510"/>
                    </a:lnTo>
                    <a:lnTo>
                      <a:pt x="192" y="504"/>
                    </a:lnTo>
                    <a:lnTo>
                      <a:pt x="202" y="500"/>
                    </a:lnTo>
                    <a:lnTo>
                      <a:pt x="220" y="496"/>
                    </a:lnTo>
                    <a:lnTo>
                      <a:pt x="230" y="494"/>
                    </a:lnTo>
                    <a:lnTo>
                      <a:pt x="234" y="494"/>
                    </a:lnTo>
                    <a:lnTo>
                      <a:pt x="234" y="494"/>
                    </a:lnTo>
                    <a:lnTo>
                      <a:pt x="234" y="484"/>
                    </a:lnTo>
                    <a:lnTo>
                      <a:pt x="236" y="468"/>
                    </a:lnTo>
                    <a:lnTo>
                      <a:pt x="244" y="430"/>
                    </a:lnTo>
                    <a:lnTo>
                      <a:pt x="256" y="390"/>
                    </a:lnTo>
                    <a:lnTo>
                      <a:pt x="264" y="362"/>
                    </a:lnTo>
                    <a:lnTo>
                      <a:pt x="264" y="362"/>
                    </a:lnTo>
                    <a:lnTo>
                      <a:pt x="268" y="354"/>
                    </a:lnTo>
                    <a:lnTo>
                      <a:pt x="270" y="352"/>
                    </a:lnTo>
                    <a:lnTo>
                      <a:pt x="274" y="352"/>
                    </a:lnTo>
                    <a:lnTo>
                      <a:pt x="276" y="354"/>
                    </a:lnTo>
                    <a:lnTo>
                      <a:pt x="282" y="362"/>
                    </a:lnTo>
                    <a:lnTo>
                      <a:pt x="284" y="366"/>
                    </a:lnTo>
                    <a:lnTo>
                      <a:pt x="284" y="366"/>
                    </a:lnTo>
                    <a:lnTo>
                      <a:pt x="282" y="378"/>
                    </a:lnTo>
                    <a:lnTo>
                      <a:pt x="284" y="392"/>
                    </a:lnTo>
                    <a:lnTo>
                      <a:pt x="290" y="424"/>
                    </a:lnTo>
                    <a:lnTo>
                      <a:pt x="298" y="458"/>
                    </a:lnTo>
                    <a:lnTo>
                      <a:pt x="310" y="492"/>
                    </a:lnTo>
                    <a:lnTo>
                      <a:pt x="332" y="550"/>
                    </a:lnTo>
                    <a:lnTo>
                      <a:pt x="342" y="574"/>
                    </a:lnTo>
                    <a:lnTo>
                      <a:pt x="342" y="574"/>
                    </a:lnTo>
                    <a:lnTo>
                      <a:pt x="356" y="542"/>
                    </a:lnTo>
                    <a:lnTo>
                      <a:pt x="370" y="516"/>
                    </a:lnTo>
                    <a:lnTo>
                      <a:pt x="382" y="498"/>
                    </a:lnTo>
                    <a:lnTo>
                      <a:pt x="394" y="488"/>
                    </a:lnTo>
                    <a:lnTo>
                      <a:pt x="400" y="486"/>
                    </a:lnTo>
                    <a:lnTo>
                      <a:pt x="406" y="484"/>
                    </a:lnTo>
                    <a:lnTo>
                      <a:pt x="412" y="484"/>
                    </a:lnTo>
                    <a:lnTo>
                      <a:pt x="416" y="484"/>
                    </a:lnTo>
                    <a:lnTo>
                      <a:pt x="426" y="490"/>
                    </a:lnTo>
                    <a:lnTo>
                      <a:pt x="434" y="498"/>
                    </a:lnTo>
                    <a:lnTo>
                      <a:pt x="442" y="508"/>
                    </a:lnTo>
                    <a:lnTo>
                      <a:pt x="448" y="520"/>
                    </a:lnTo>
                    <a:lnTo>
                      <a:pt x="458" y="546"/>
                    </a:lnTo>
                    <a:lnTo>
                      <a:pt x="464" y="566"/>
                    </a:lnTo>
                    <a:lnTo>
                      <a:pt x="466" y="574"/>
                    </a:lnTo>
                    <a:lnTo>
                      <a:pt x="466" y="574"/>
                    </a:lnTo>
                    <a:lnTo>
                      <a:pt x="474" y="558"/>
                    </a:lnTo>
                    <a:lnTo>
                      <a:pt x="478" y="550"/>
                    </a:lnTo>
                    <a:lnTo>
                      <a:pt x="484" y="546"/>
                    </a:lnTo>
                    <a:lnTo>
                      <a:pt x="488" y="544"/>
                    </a:lnTo>
                    <a:lnTo>
                      <a:pt x="494" y="542"/>
                    </a:lnTo>
                    <a:lnTo>
                      <a:pt x="506" y="540"/>
                    </a:lnTo>
                    <a:lnTo>
                      <a:pt x="518" y="544"/>
                    </a:lnTo>
                    <a:lnTo>
                      <a:pt x="530" y="552"/>
                    </a:lnTo>
                    <a:lnTo>
                      <a:pt x="544" y="562"/>
                    </a:lnTo>
                    <a:lnTo>
                      <a:pt x="556" y="572"/>
                    </a:lnTo>
                    <a:lnTo>
                      <a:pt x="580" y="600"/>
                    </a:lnTo>
                    <a:lnTo>
                      <a:pt x="600" y="626"/>
                    </a:lnTo>
                    <a:lnTo>
                      <a:pt x="618" y="652"/>
                    </a:lnTo>
                    <a:lnTo>
                      <a:pt x="618" y="652"/>
                    </a:lnTo>
                    <a:lnTo>
                      <a:pt x="616" y="648"/>
                    </a:lnTo>
                    <a:lnTo>
                      <a:pt x="616" y="648"/>
                    </a:lnTo>
                    <a:lnTo>
                      <a:pt x="618" y="652"/>
                    </a:lnTo>
                    <a:lnTo>
                      <a:pt x="618" y="652"/>
                    </a:lnTo>
                    <a:lnTo>
                      <a:pt x="606" y="622"/>
                    </a:lnTo>
                    <a:lnTo>
                      <a:pt x="596" y="590"/>
                    </a:lnTo>
                    <a:lnTo>
                      <a:pt x="588" y="556"/>
                    </a:lnTo>
                    <a:lnTo>
                      <a:pt x="586" y="538"/>
                    </a:lnTo>
                    <a:lnTo>
                      <a:pt x="584" y="522"/>
                    </a:lnTo>
                    <a:lnTo>
                      <a:pt x="586" y="508"/>
                    </a:lnTo>
                    <a:lnTo>
                      <a:pt x="590" y="496"/>
                    </a:lnTo>
                    <a:lnTo>
                      <a:pt x="596" y="488"/>
                    </a:lnTo>
                    <a:lnTo>
                      <a:pt x="602" y="484"/>
                    </a:lnTo>
                    <a:lnTo>
                      <a:pt x="606" y="482"/>
                    </a:lnTo>
                    <a:lnTo>
                      <a:pt x="614" y="480"/>
                    </a:lnTo>
                    <a:lnTo>
                      <a:pt x="620" y="480"/>
                    </a:lnTo>
                    <a:lnTo>
                      <a:pt x="640" y="484"/>
                    </a:lnTo>
                    <a:lnTo>
                      <a:pt x="640" y="484"/>
                    </a:lnTo>
                    <a:lnTo>
                      <a:pt x="634" y="476"/>
                    </a:lnTo>
                    <a:lnTo>
                      <a:pt x="620" y="460"/>
                    </a:lnTo>
                    <a:lnTo>
                      <a:pt x="606" y="438"/>
                    </a:lnTo>
                    <a:lnTo>
                      <a:pt x="600" y="426"/>
                    </a:lnTo>
                    <a:lnTo>
                      <a:pt x="594" y="414"/>
                    </a:lnTo>
                    <a:lnTo>
                      <a:pt x="592" y="402"/>
                    </a:lnTo>
                    <a:lnTo>
                      <a:pt x="594" y="392"/>
                    </a:lnTo>
                    <a:lnTo>
                      <a:pt x="596" y="386"/>
                    </a:lnTo>
                    <a:lnTo>
                      <a:pt x="600" y="382"/>
                    </a:lnTo>
                    <a:lnTo>
                      <a:pt x="604" y="378"/>
                    </a:lnTo>
                    <a:lnTo>
                      <a:pt x="610" y="376"/>
                    </a:lnTo>
                    <a:lnTo>
                      <a:pt x="624" y="372"/>
                    </a:lnTo>
                    <a:lnTo>
                      <a:pt x="646" y="370"/>
                    </a:lnTo>
                    <a:lnTo>
                      <a:pt x="674" y="374"/>
                    </a:lnTo>
                    <a:lnTo>
                      <a:pt x="710" y="380"/>
                    </a:lnTo>
                    <a:lnTo>
                      <a:pt x="710" y="380"/>
                    </a:lnTo>
                    <a:lnTo>
                      <a:pt x="696" y="358"/>
                    </a:lnTo>
                    <a:lnTo>
                      <a:pt x="660" y="308"/>
                    </a:lnTo>
                    <a:lnTo>
                      <a:pt x="638" y="278"/>
                    </a:lnTo>
                    <a:lnTo>
                      <a:pt x="616" y="252"/>
                    </a:lnTo>
                    <a:lnTo>
                      <a:pt x="592" y="230"/>
                    </a:lnTo>
                    <a:lnTo>
                      <a:pt x="582" y="220"/>
                    </a:lnTo>
                    <a:lnTo>
                      <a:pt x="572" y="214"/>
                    </a:lnTo>
                    <a:lnTo>
                      <a:pt x="572" y="214"/>
                    </a:lnTo>
                    <a:lnTo>
                      <a:pt x="568" y="210"/>
                    </a:lnTo>
                    <a:lnTo>
                      <a:pt x="564" y="202"/>
                    </a:lnTo>
                    <a:lnTo>
                      <a:pt x="564" y="198"/>
                    </a:lnTo>
                    <a:lnTo>
                      <a:pt x="566" y="196"/>
                    </a:lnTo>
                    <a:lnTo>
                      <a:pt x="570" y="194"/>
                    </a:lnTo>
                    <a:lnTo>
                      <a:pt x="578" y="196"/>
                    </a:lnTo>
                    <a:lnTo>
                      <a:pt x="578" y="196"/>
                    </a:lnTo>
                    <a:lnTo>
                      <a:pt x="606" y="204"/>
                    </a:lnTo>
                    <a:lnTo>
                      <a:pt x="646" y="218"/>
                    </a:lnTo>
                    <a:lnTo>
                      <a:pt x="682" y="232"/>
                    </a:lnTo>
                    <a:lnTo>
                      <a:pt x="696" y="240"/>
                    </a:lnTo>
                    <a:lnTo>
                      <a:pt x="704" y="246"/>
                    </a:lnTo>
                    <a:lnTo>
                      <a:pt x="704" y="246"/>
                    </a:lnTo>
                    <a:lnTo>
                      <a:pt x="706" y="244"/>
                    </a:lnTo>
                    <a:lnTo>
                      <a:pt x="714" y="234"/>
                    </a:lnTo>
                    <a:lnTo>
                      <a:pt x="726" y="222"/>
                    </a:lnTo>
                    <a:lnTo>
                      <a:pt x="736" y="216"/>
                    </a:lnTo>
                    <a:lnTo>
                      <a:pt x="746" y="212"/>
                    </a:lnTo>
                    <a:lnTo>
                      <a:pt x="760" y="206"/>
                    </a:lnTo>
                    <a:lnTo>
                      <a:pt x="774" y="202"/>
                    </a:lnTo>
                    <a:lnTo>
                      <a:pt x="792" y="198"/>
                    </a:lnTo>
                    <a:lnTo>
                      <a:pt x="810" y="198"/>
                    </a:lnTo>
                    <a:lnTo>
                      <a:pt x="832" y="198"/>
                    </a:lnTo>
                    <a:lnTo>
                      <a:pt x="856" y="200"/>
                    </a:lnTo>
                    <a:lnTo>
                      <a:pt x="882" y="206"/>
                    </a:lnTo>
                    <a:lnTo>
                      <a:pt x="912" y="214"/>
                    </a:lnTo>
                    <a:lnTo>
                      <a:pt x="912" y="212"/>
                    </a:lnTo>
                    <a:lnTo>
                      <a:pt x="912" y="212"/>
                    </a:lnTo>
                    <a:lnTo>
                      <a:pt x="882" y="188"/>
                    </a:lnTo>
                    <a:lnTo>
                      <a:pt x="860" y="170"/>
                    </a:lnTo>
                    <a:lnTo>
                      <a:pt x="838" y="148"/>
                    </a:lnTo>
                    <a:lnTo>
                      <a:pt x="822" y="126"/>
                    </a:lnTo>
                    <a:lnTo>
                      <a:pt x="816" y="114"/>
                    </a:lnTo>
                    <a:lnTo>
                      <a:pt x="810" y="104"/>
                    </a:lnTo>
                    <a:lnTo>
                      <a:pt x="810" y="94"/>
                    </a:lnTo>
                    <a:lnTo>
                      <a:pt x="810" y="86"/>
                    </a:lnTo>
                    <a:lnTo>
                      <a:pt x="816" y="78"/>
                    </a:lnTo>
                    <a:lnTo>
                      <a:pt x="824" y="72"/>
                    </a:lnTo>
                    <a:lnTo>
                      <a:pt x="824" y="72"/>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35"/>
              <p:cNvSpPr>
                <a:spLocks noChangeAspect="1"/>
              </p:cNvSpPr>
              <p:nvPr/>
            </p:nvSpPr>
            <p:spPr bwMode="auto">
              <a:xfrm>
                <a:off x="8350389" y="11466"/>
                <a:ext cx="793611" cy="554378"/>
              </a:xfrm>
              <a:custGeom>
                <a:avLst/>
                <a:gdLst>
                  <a:gd name="T0" fmla="*/ 126 w 690"/>
                  <a:gd name="T1" fmla="*/ 0 h 482"/>
                  <a:gd name="T2" fmla="*/ 64 w 690"/>
                  <a:gd name="T3" fmla="*/ 56 h 482"/>
                  <a:gd name="T4" fmla="*/ 0 w 690"/>
                  <a:gd name="T5" fmla="*/ 94 h 482"/>
                  <a:gd name="T6" fmla="*/ 90 w 690"/>
                  <a:gd name="T7" fmla="*/ 82 h 482"/>
                  <a:gd name="T8" fmla="*/ 130 w 690"/>
                  <a:gd name="T9" fmla="*/ 86 h 482"/>
                  <a:gd name="T10" fmla="*/ 152 w 690"/>
                  <a:gd name="T11" fmla="*/ 96 h 482"/>
                  <a:gd name="T12" fmla="*/ 158 w 690"/>
                  <a:gd name="T13" fmla="*/ 114 h 482"/>
                  <a:gd name="T14" fmla="*/ 144 w 690"/>
                  <a:gd name="T15" fmla="*/ 152 h 482"/>
                  <a:gd name="T16" fmla="*/ 86 w 690"/>
                  <a:gd name="T17" fmla="*/ 216 h 482"/>
                  <a:gd name="T18" fmla="*/ 96 w 690"/>
                  <a:gd name="T19" fmla="*/ 222 h 482"/>
                  <a:gd name="T20" fmla="*/ 136 w 690"/>
                  <a:gd name="T21" fmla="*/ 226 h 482"/>
                  <a:gd name="T22" fmla="*/ 152 w 690"/>
                  <a:gd name="T23" fmla="*/ 248 h 482"/>
                  <a:gd name="T24" fmla="*/ 150 w 690"/>
                  <a:gd name="T25" fmla="*/ 292 h 482"/>
                  <a:gd name="T26" fmla="*/ 152 w 690"/>
                  <a:gd name="T27" fmla="*/ 308 h 482"/>
                  <a:gd name="T28" fmla="*/ 170 w 690"/>
                  <a:gd name="T29" fmla="*/ 320 h 482"/>
                  <a:gd name="T30" fmla="*/ 180 w 690"/>
                  <a:gd name="T31" fmla="*/ 362 h 482"/>
                  <a:gd name="T32" fmla="*/ 178 w 690"/>
                  <a:gd name="T33" fmla="*/ 428 h 482"/>
                  <a:gd name="T34" fmla="*/ 198 w 690"/>
                  <a:gd name="T35" fmla="*/ 392 h 482"/>
                  <a:gd name="T36" fmla="*/ 228 w 690"/>
                  <a:gd name="T37" fmla="*/ 354 h 482"/>
                  <a:gd name="T38" fmla="*/ 258 w 690"/>
                  <a:gd name="T39" fmla="*/ 336 h 482"/>
                  <a:gd name="T40" fmla="*/ 298 w 690"/>
                  <a:gd name="T41" fmla="*/ 330 h 482"/>
                  <a:gd name="T42" fmla="*/ 300 w 690"/>
                  <a:gd name="T43" fmla="*/ 312 h 482"/>
                  <a:gd name="T44" fmla="*/ 332 w 690"/>
                  <a:gd name="T45" fmla="*/ 238 h 482"/>
                  <a:gd name="T46" fmla="*/ 340 w 690"/>
                  <a:gd name="T47" fmla="*/ 232 h 482"/>
                  <a:gd name="T48" fmla="*/ 344 w 690"/>
                  <a:gd name="T49" fmla="*/ 242 h 482"/>
                  <a:gd name="T50" fmla="*/ 344 w 690"/>
                  <a:gd name="T51" fmla="*/ 284 h 482"/>
                  <a:gd name="T52" fmla="*/ 362 w 690"/>
                  <a:gd name="T53" fmla="*/ 380 h 482"/>
                  <a:gd name="T54" fmla="*/ 380 w 690"/>
                  <a:gd name="T55" fmla="*/ 376 h 482"/>
                  <a:gd name="T56" fmla="*/ 414 w 690"/>
                  <a:gd name="T57" fmla="*/ 342 h 482"/>
                  <a:gd name="T58" fmla="*/ 436 w 690"/>
                  <a:gd name="T59" fmla="*/ 346 h 482"/>
                  <a:gd name="T60" fmla="*/ 448 w 690"/>
                  <a:gd name="T61" fmla="*/ 370 h 482"/>
                  <a:gd name="T62" fmla="*/ 458 w 690"/>
                  <a:gd name="T63" fmla="*/ 410 h 482"/>
                  <a:gd name="T64" fmla="*/ 480 w 690"/>
                  <a:gd name="T65" fmla="*/ 388 h 482"/>
                  <a:gd name="T66" fmla="*/ 506 w 690"/>
                  <a:gd name="T67" fmla="*/ 400 h 482"/>
                  <a:gd name="T68" fmla="*/ 536 w 690"/>
                  <a:gd name="T69" fmla="*/ 440 h 482"/>
                  <a:gd name="T70" fmla="*/ 558 w 690"/>
                  <a:gd name="T71" fmla="*/ 482 h 482"/>
                  <a:gd name="T72" fmla="*/ 560 w 690"/>
                  <a:gd name="T73" fmla="*/ 480 h 482"/>
                  <a:gd name="T74" fmla="*/ 548 w 690"/>
                  <a:gd name="T75" fmla="*/ 434 h 482"/>
                  <a:gd name="T76" fmla="*/ 546 w 690"/>
                  <a:gd name="T77" fmla="*/ 384 h 482"/>
                  <a:gd name="T78" fmla="*/ 558 w 690"/>
                  <a:gd name="T79" fmla="*/ 360 h 482"/>
                  <a:gd name="T80" fmla="*/ 590 w 690"/>
                  <a:gd name="T81" fmla="*/ 362 h 482"/>
                  <a:gd name="T82" fmla="*/ 570 w 690"/>
                  <a:gd name="T83" fmla="*/ 326 h 482"/>
                  <a:gd name="T84" fmla="*/ 564 w 690"/>
                  <a:gd name="T85" fmla="*/ 298 h 482"/>
                  <a:gd name="T86" fmla="*/ 578 w 690"/>
                  <a:gd name="T87" fmla="*/ 280 h 482"/>
                  <a:gd name="T88" fmla="*/ 626 w 690"/>
                  <a:gd name="T89" fmla="*/ 286 h 482"/>
                  <a:gd name="T90" fmla="*/ 644 w 690"/>
                  <a:gd name="T91" fmla="*/ 276 h 482"/>
                  <a:gd name="T92" fmla="*/ 596 w 690"/>
                  <a:gd name="T93" fmla="*/ 192 h 482"/>
                  <a:gd name="T94" fmla="*/ 566 w 690"/>
                  <a:gd name="T95" fmla="*/ 160 h 482"/>
                  <a:gd name="T96" fmla="*/ 564 w 690"/>
                  <a:gd name="T97" fmla="*/ 148 h 482"/>
                  <a:gd name="T98" fmla="*/ 574 w 690"/>
                  <a:gd name="T99" fmla="*/ 148 h 482"/>
                  <a:gd name="T100" fmla="*/ 644 w 690"/>
                  <a:gd name="T101" fmla="*/ 184 h 482"/>
                  <a:gd name="T102" fmla="*/ 660 w 690"/>
                  <a:gd name="T103" fmla="*/ 196 h 482"/>
                  <a:gd name="T104" fmla="*/ 690 w 690"/>
                  <a:gd name="T105" fmla="*/ 176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90" h="482">
                    <a:moveTo>
                      <a:pt x="690" y="0"/>
                    </a:moveTo>
                    <a:lnTo>
                      <a:pt x="126" y="0"/>
                    </a:lnTo>
                    <a:lnTo>
                      <a:pt x="126" y="0"/>
                    </a:lnTo>
                    <a:lnTo>
                      <a:pt x="106" y="22"/>
                    </a:lnTo>
                    <a:lnTo>
                      <a:pt x="84" y="40"/>
                    </a:lnTo>
                    <a:lnTo>
                      <a:pt x="64" y="56"/>
                    </a:lnTo>
                    <a:lnTo>
                      <a:pt x="44" y="70"/>
                    </a:lnTo>
                    <a:lnTo>
                      <a:pt x="12" y="88"/>
                    </a:lnTo>
                    <a:lnTo>
                      <a:pt x="0" y="94"/>
                    </a:lnTo>
                    <a:lnTo>
                      <a:pt x="0" y="94"/>
                    </a:lnTo>
                    <a:lnTo>
                      <a:pt x="50" y="86"/>
                    </a:lnTo>
                    <a:lnTo>
                      <a:pt x="90" y="82"/>
                    </a:lnTo>
                    <a:lnTo>
                      <a:pt x="106" y="82"/>
                    </a:lnTo>
                    <a:lnTo>
                      <a:pt x="120" y="84"/>
                    </a:lnTo>
                    <a:lnTo>
                      <a:pt x="130" y="86"/>
                    </a:lnTo>
                    <a:lnTo>
                      <a:pt x="140" y="88"/>
                    </a:lnTo>
                    <a:lnTo>
                      <a:pt x="146" y="92"/>
                    </a:lnTo>
                    <a:lnTo>
                      <a:pt x="152" y="96"/>
                    </a:lnTo>
                    <a:lnTo>
                      <a:pt x="156" y="102"/>
                    </a:lnTo>
                    <a:lnTo>
                      <a:pt x="158" y="108"/>
                    </a:lnTo>
                    <a:lnTo>
                      <a:pt x="158" y="114"/>
                    </a:lnTo>
                    <a:lnTo>
                      <a:pt x="158" y="122"/>
                    </a:lnTo>
                    <a:lnTo>
                      <a:pt x="152" y="136"/>
                    </a:lnTo>
                    <a:lnTo>
                      <a:pt x="144" y="152"/>
                    </a:lnTo>
                    <a:lnTo>
                      <a:pt x="132" y="168"/>
                    </a:lnTo>
                    <a:lnTo>
                      <a:pt x="108" y="196"/>
                    </a:lnTo>
                    <a:lnTo>
                      <a:pt x="86" y="216"/>
                    </a:lnTo>
                    <a:lnTo>
                      <a:pt x="78" y="224"/>
                    </a:lnTo>
                    <a:lnTo>
                      <a:pt x="78" y="224"/>
                    </a:lnTo>
                    <a:lnTo>
                      <a:pt x="96" y="222"/>
                    </a:lnTo>
                    <a:lnTo>
                      <a:pt x="114" y="220"/>
                    </a:lnTo>
                    <a:lnTo>
                      <a:pt x="126" y="222"/>
                    </a:lnTo>
                    <a:lnTo>
                      <a:pt x="136" y="226"/>
                    </a:lnTo>
                    <a:lnTo>
                      <a:pt x="144" y="232"/>
                    </a:lnTo>
                    <a:lnTo>
                      <a:pt x="148" y="240"/>
                    </a:lnTo>
                    <a:lnTo>
                      <a:pt x="152" y="248"/>
                    </a:lnTo>
                    <a:lnTo>
                      <a:pt x="154" y="258"/>
                    </a:lnTo>
                    <a:lnTo>
                      <a:pt x="154" y="276"/>
                    </a:lnTo>
                    <a:lnTo>
                      <a:pt x="150" y="292"/>
                    </a:lnTo>
                    <a:lnTo>
                      <a:pt x="144" y="310"/>
                    </a:lnTo>
                    <a:lnTo>
                      <a:pt x="144" y="310"/>
                    </a:lnTo>
                    <a:lnTo>
                      <a:pt x="152" y="308"/>
                    </a:lnTo>
                    <a:lnTo>
                      <a:pt x="160" y="310"/>
                    </a:lnTo>
                    <a:lnTo>
                      <a:pt x="166" y="314"/>
                    </a:lnTo>
                    <a:lnTo>
                      <a:pt x="170" y="320"/>
                    </a:lnTo>
                    <a:lnTo>
                      <a:pt x="174" y="330"/>
                    </a:lnTo>
                    <a:lnTo>
                      <a:pt x="176" y="340"/>
                    </a:lnTo>
                    <a:lnTo>
                      <a:pt x="180" y="362"/>
                    </a:lnTo>
                    <a:lnTo>
                      <a:pt x="180" y="386"/>
                    </a:lnTo>
                    <a:lnTo>
                      <a:pt x="180" y="408"/>
                    </a:lnTo>
                    <a:lnTo>
                      <a:pt x="178" y="428"/>
                    </a:lnTo>
                    <a:lnTo>
                      <a:pt x="178" y="428"/>
                    </a:lnTo>
                    <a:lnTo>
                      <a:pt x="188" y="408"/>
                    </a:lnTo>
                    <a:lnTo>
                      <a:pt x="198" y="392"/>
                    </a:lnTo>
                    <a:lnTo>
                      <a:pt x="208" y="376"/>
                    </a:lnTo>
                    <a:lnTo>
                      <a:pt x="218" y="364"/>
                    </a:lnTo>
                    <a:lnTo>
                      <a:pt x="228" y="354"/>
                    </a:lnTo>
                    <a:lnTo>
                      <a:pt x="238" y="346"/>
                    </a:lnTo>
                    <a:lnTo>
                      <a:pt x="248" y="340"/>
                    </a:lnTo>
                    <a:lnTo>
                      <a:pt x="258" y="336"/>
                    </a:lnTo>
                    <a:lnTo>
                      <a:pt x="274" y="332"/>
                    </a:lnTo>
                    <a:lnTo>
                      <a:pt x="286" y="330"/>
                    </a:lnTo>
                    <a:lnTo>
                      <a:pt x="298" y="330"/>
                    </a:lnTo>
                    <a:lnTo>
                      <a:pt x="298" y="330"/>
                    </a:lnTo>
                    <a:lnTo>
                      <a:pt x="298" y="322"/>
                    </a:lnTo>
                    <a:lnTo>
                      <a:pt x="300" y="312"/>
                    </a:lnTo>
                    <a:lnTo>
                      <a:pt x="310" y="284"/>
                    </a:lnTo>
                    <a:lnTo>
                      <a:pt x="332" y="238"/>
                    </a:lnTo>
                    <a:lnTo>
                      <a:pt x="332" y="238"/>
                    </a:lnTo>
                    <a:lnTo>
                      <a:pt x="334" y="232"/>
                    </a:lnTo>
                    <a:lnTo>
                      <a:pt x="336" y="230"/>
                    </a:lnTo>
                    <a:lnTo>
                      <a:pt x="340" y="232"/>
                    </a:lnTo>
                    <a:lnTo>
                      <a:pt x="342" y="234"/>
                    </a:lnTo>
                    <a:lnTo>
                      <a:pt x="344" y="240"/>
                    </a:lnTo>
                    <a:lnTo>
                      <a:pt x="344" y="242"/>
                    </a:lnTo>
                    <a:lnTo>
                      <a:pt x="344" y="242"/>
                    </a:lnTo>
                    <a:lnTo>
                      <a:pt x="342" y="262"/>
                    </a:lnTo>
                    <a:lnTo>
                      <a:pt x="344" y="284"/>
                    </a:lnTo>
                    <a:lnTo>
                      <a:pt x="346" y="310"/>
                    </a:lnTo>
                    <a:lnTo>
                      <a:pt x="352" y="336"/>
                    </a:lnTo>
                    <a:lnTo>
                      <a:pt x="362" y="380"/>
                    </a:lnTo>
                    <a:lnTo>
                      <a:pt x="366" y="398"/>
                    </a:lnTo>
                    <a:lnTo>
                      <a:pt x="366" y="398"/>
                    </a:lnTo>
                    <a:lnTo>
                      <a:pt x="380" y="376"/>
                    </a:lnTo>
                    <a:lnTo>
                      <a:pt x="392" y="360"/>
                    </a:lnTo>
                    <a:lnTo>
                      <a:pt x="404" y="348"/>
                    </a:lnTo>
                    <a:lnTo>
                      <a:pt x="414" y="342"/>
                    </a:lnTo>
                    <a:lnTo>
                      <a:pt x="422" y="340"/>
                    </a:lnTo>
                    <a:lnTo>
                      <a:pt x="430" y="340"/>
                    </a:lnTo>
                    <a:lnTo>
                      <a:pt x="436" y="346"/>
                    </a:lnTo>
                    <a:lnTo>
                      <a:pt x="440" y="352"/>
                    </a:lnTo>
                    <a:lnTo>
                      <a:pt x="446" y="360"/>
                    </a:lnTo>
                    <a:lnTo>
                      <a:pt x="448" y="370"/>
                    </a:lnTo>
                    <a:lnTo>
                      <a:pt x="454" y="388"/>
                    </a:lnTo>
                    <a:lnTo>
                      <a:pt x="458" y="410"/>
                    </a:lnTo>
                    <a:lnTo>
                      <a:pt x="458" y="410"/>
                    </a:lnTo>
                    <a:lnTo>
                      <a:pt x="464" y="398"/>
                    </a:lnTo>
                    <a:lnTo>
                      <a:pt x="472" y="392"/>
                    </a:lnTo>
                    <a:lnTo>
                      <a:pt x="480" y="388"/>
                    </a:lnTo>
                    <a:lnTo>
                      <a:pt x="488" y="390"/>
                    </a:lnTo>
                    <a:lnTo>
                      <a:pt x="496" y="394"/>
                    </a:lnTo>
                    <a:lnTo>
                      <a:pt x="506" y="400"/>
                    </a:lnTo>
                    <a:lnTo>
                      <a:pt x="514" y="408"/>
                    </a:lnTo>
                    <a:lnTo>
                      <a:pt x="522" y="418"/>
                    </a:lnTo>
                    <a:lnTo>
                      <a:pt x="536" y="440"/>
                    </a:lnTo>
                    <a:lnTo>
                      <a:pt x="548" y="460"/>
                    </a:lnTo>
                    <a:lnTo>
                      <a:pt x="558" y="482"/>
                    </a:lnTo>
                    <a:lnTo>
                      <a:pt x="558" y="482"/>
                    </a:lnTo>
                    <a:lnTo>
                      <a:pt x="558" y="478"/>
                    </a:lnTo>
                    <a:lnTo>
                      <a:pt x="558" y="478"/>
                    </a:lnTo>
                    <a:lnTo>
                      <a:pt x="560" y="480"/>
                    </a:lnTo>
                    <a:lnTo>
                      <a:pt x="560" y="480"/>
                    </a:lnTo>
                    <a:lnTo>
                      <a:pt x="554" y="458"/>
                    </a:lnTo>
                    <a:lnTo>
                      <a:pt x="548" y="434"/>
                    </a:lnTo>
                    <a:lnTo>
                      <a:pt x="546" y="408"/>
                    </a:lnTo>
                    <a:lnTo>
                      <a:pt x="546" y="396"/>
                    </a:lnTo>
                    <a:lnTo>
                      <a:pt x="546" y="384"/>
                    </a:lnTo>
                    <a:lnTo>
                      <a:pt x="550" y="374"/>
                    </a:lnTo>
                    <a:lnTo>
                      <a:pt x="554" y="366"/>
                    </a:lnTo>
                    <a:lnTo>
                      <a:pt x="558" y="360"/>
                    </a:lnTo>
                    <a:lnTo>
                      <a:pt x="566" y="356"/>
                    </a:lnTo>
                    <a:lnTo>
                      <a:pt x="578" y="356"/>
                    </a:lnTo>
                    <a:lnTo>
                      <a:pt x="590" y="362"/>
                    </a:lnTo>
                    <a:lnTo>
                      <a:pt x="590" y="362"/>
                    </a:lnTo>
                    <a:lnTo>
                      <a:pt x="578" y="342"/>
                    </a:lnTo>
                    <a:lnTo>
                      <a:pt x="570" y="326"/>
                    </a:lnTo>
                    <a:lnTo>
                      <a:pt x="566" y="316"/>
                    </a:lnTo>
                    <a:lnTo>
                      <a:pt x="564" y="306"/>
                    </a:lnTo>
                    <a:lnTo>
                      <a:pt x="564" y="298"/>
                    </a:lnTo>
                    <a:lnTo>
                      <a:pt x="566" y="290"/>
                    </a:lnTo>
                    <a:lnTo>
                      <a:pt x="570" y="284"/>
                    </a:lnTo>
                    <a:lnTo>
                      <a:pt x="578" y="280"/>
                    </a:lnTo>
                    <a:lnTo>
                      <a:pt x="590" y="280"/>
                    </a:lnTo>
                    <a:lnTo>
                      <a:pt x="606" y="280"/>
                    </a:lnTo>
                    <a:lnTo>
                      <a:pt x="626" y="286"/>
                    </a:lnTo>
                    <a:lnTo>
                      <a:pt x="652" y="294"/>
                    </a:lnTo>
                    <a:lnTo>
                      <a:pt x="652" y="294"/>
                    </a:lnTo>
                    <a:lnTo>
                      <a:pt x="644" y="276"/>
                    </a:lnTo>
                    <a:lnTo>
                      <a:pt x="622" y="236"/>
                    </a:lnTo>
                    <a:lnTo>
                      <a:pt x="610" y="214"/>
                    </a:lnTo>
                    <a:lnTo>
                      <a:pt x="596" y="192"/>
                    </a:lnTo>
                    <a:lnTo>
                      <a:pt x="580" y="174"/>
                    </a:lnTo>
                    <a:lnTo>
                      <a:pt x="566" y="160"/>
                    </a:lnTo>
                    <a:lnTo>
                      <a:pt x="566" y="160"/>
                    </a:lnTo>
                    <a:lnTo>
                      <a:pt x="566" y="158"/>
                    </a:lnTo>
                    <a:lnTo>
                      <a:pt x="564" y="152"/>
                    </a:lnTo>
                    <a:lnTo>
                      <a:pt x="564" y="148"/>
                    </a:lnTo>
                    <a:lnTo>
                      <a:pt x="564" y="146"/>
                    </a:lnTo>
                    <a:lnTo>
                      <a:pt x="568" y="146"/>
                    </a:lnTo>
                    <a:lnTo>
                      <a:pt x="574" y="148"/>
                    </a:lnTo>
                    <a:lnTo>
                      <a:pt x="574" y="148"/>
                    </a:lnTo>
                    <a:lnTo>
                      <a:pt x="620" y="170"/>
                    </a:lnTo>
                    <a:lnTo>
                      <a:pt x="644" y="184"/>
                    </a:lnTo>
                    <a:lnTo>
                      <a:pt x="654" y="192"/>
                    </a:lnTo>
                    <a:lnTo>
                      <a:pt x="660" y="196"/>
                    </a:lnTo>
                    <a:lnTo>
                      <a:pt x="660" y="196"/>
                    </a:lnTo>
                    <a:lnTo>
                      <a:pt x="666" y="190"/>
                    </a:lnTo>
                    <a:lnTo>
                      <a:pt x="676" y="182"/>
                    </a:lnTo>
                    <a:lnTo>
                      <a:pt x="690" y="176"/>
                    </a:lnTo>
                    <a:lnTo>
                      <a:pt x="690" y="0"/>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31"/>
              <p:cNvSpPr>
                <a:spLocks noChangeAspect="1"/>
              </p:cNvSpPr>
              <p:nvPr/>
            </p:nvSpPr>
            <p:spPr bwMode="auto">
              <a:xfrm>
                <a:off x="6973892" y="6209551"/>
                <a:ext cx="1162575" cy="647993"/>
              </a:xfrm>
              <a:custGeom>
                <a:avLst/>
                <a:gdLst>
                  <a:gd name="T0" fmla="*/ 686 w 976"/>
                  <a:gd name="T1" fmla="*/ 250 h 544"/>
                  <a:gd name="T2" fmla="*/ 592 w 976"/>
                  <a:gd name="T3" fmla="*/ 242 h 544"/>
                  <a:gd name="T4" fmla="*/ 536 w 976"/>
                  <a:gd name="T5" fmla="*/ 262 h 544"/>
                  <a:gd name="T6" fmla="*/ 506 w 976"/>
                  <a:gd name="T7" fmla="*/ 288 h 544"/>
                  <a:gd name="T8" fmla="*/ 492 w 976"/>
                  <a:gd name="T9" fmla="*/ 292 h 544"/>
                  <a:gd name="T10" fmla="*/ 514 w 976"/>
                  <a:gd name="T11" fmla="*/ 248 h 544"/>
                  <a:gd name="T12" fmla="*/ 560 w 976"/>
                  <a:gd name="T13" fmla="*/ 124 h 544"/>
                  <a:gd name="T14" fmla="*/ 566 w 976"/>
                  <a:gd name="T15" fmla="*/ 34 h 544"/>
                  <a:gd name="T16" fmla="*/ 524 w 976"/>
                  <a:gd name="T17" fmla="*/ 32 h 544"/>
                  <a:gd name="T18" fmla="*/ 452 w 976"/>
                  <a:gd name="T19" fmla="*/ 98 h 544"/>
                  <a:gd name="T20" fmla="*/ 412 w 976"/>
                  <a:gd name="T21" fmla="*/ 174 h 544"/>
                  <a:gd name="T22" fmla="*/ 392 w 976"/>
                  <a:gd name="T23" fmla="*/ 152 h 544"/>
                  <a:gd name="T24" fmla="*/ 374 w 976"/>
                  <a:gd name="T25" fmla="*/ 148 h 544"/>
                  <a:gd name="T26" fmla="*/ 366 w 976"/>
                  <a:gd name="T27" fmla="*/ 170 h 544"/>
                  <a:gd name="T28" fmla="*/ 380 w 976"/>
                  <a:gd name="T29" fmla="*/ 242 h 544"/>
                  <a:gd name="T30" fmla="*/ 380 w 976"/>
                  <a:gd name="T31" fmla="*/ 302 h 544"/>
                  <a:gd name="T32" fmla="*/ 306 w 976"/>
                  <a:gd name="T33" fmla="*/ 126 h 544"/>
                  <a:gd name="T34" fmla="*/ 296 w 976"/>
                  <a:gd name="T35" fmla="*/ 44 h 544"/>
                  <a:gd name="T36" fmla="*/ 306 w 976"/>
                  <a:gd name="T37" fmla="*/ 10 h 544"/>
                  <a:gd name="T38" fmla="*/ 298 w 976"/>
                  <a:gd name="T39" fmla="*/ 0 h 544"/>
                  <a:gd name="T40" fmla="*/ 266 w 976"/>
                  <a:gd name="T41" fmla="*/ 8 h 544"/>
                  <a:gd name="T42" fmla="*/ 252 w 976"/>
                  <a:gd name="T43" fmla="*/ 26 h 544"/>
                  <a:gd name="T44" fmla="*/ 242 w 976"/>
                  <a:gd name="T45" fmla="*/ 40 h 544"/>
                  <a:gd name="T46" fmla="*/ 264 w 976"/>
                  <a:gd name="T47" fmla="*/ 138 h 544"/>
                  <a:gd name="T48" fmla="*/ 342 w 976"/>
                  <a:gd name="T49" fmla="*/ 322 h 544"/>
                  <a:gd name="T50" fmla="*/ 280 w 976"/>
                  <a:gd name="T51" fmla="*/ 272 h 544"/>
                  <a:gd name="T52" fmla="*/ 242 w 976"/>
                  <a:gd name="T53" fmla="*/ 232 h 544"/>
                  <a:gd name="T54" fmla="*/ 220 w 976"/>
                  <a:gd name="T55" fmla="*/ 228 h 544"/>
                  <a:gd name="T56" fmla="*/ 214 w 976"/>
                  <a:gd name="T57" fmla="*/ 252 h 544"/>
                  <a:gd name="T58" fmla="*/ 198 w 976"/>
                  <a:gd name="T59" fmla="*/ 268 h 544"/>
                  <a:gd name="T60" fmla="*/ 116 w 976"/>
                  <a:gd name="T61" fmla="*/ 264 h 544"/>
                  <a:gd name="T62" fmla="*/ 18 w 976"/>
                  <a:gd name="T63" fmla="*/ 292 h 544"/>
                  <a:gd name="T64" fmla="*/ 36 w 976"/>
                  <a:gd name="T65" fmla="*/ 332 h 544"/>
                  <a:gd name="T66" fmla="*/ 116 w 976"/>
                  <a:gd name="T67" fmla="*/ 374 h 544"/>
                  <a:gd name="T68" fmla="*/ 260 w 976"/>
                  <a:gd name="T69" fmla="*/ 404 h 544"/>
                  <a:gd name="T70" fmla="*/ 270 w 976"/>
                  <a:gd name="T71" fmla="*/ 408 h 544"/>
                  <a:gd name="T72" fmla="*/ 260 w 976"/>
                  <a:gd name="T73" fmla="*/ 416 h 544"/>
                  <a:gd name="T74" fmla="*/ 200 w 976"/>
                  <a:gd name="T75" fmla="*/ 438 h 544"/>
                  <a:gd name="T76" fmla="*/ 154 w 976"/>
                  <a:gd name="T77" fmla="*/ 484 h 544"/>
                  <a:gd name="T78" fmla="*/ 652 w 976"/>
                  <a:gd name="T79" fmla="*/ 544 h 544"/>
                  <a:gd name="T80" fmla="*/ 612 w 976"/>
                  <a:gd name="T81" fmla="*/ 484 h 544"/>
                  <a:gd name="T82" fmla="*/ 560 w 976"/>
                  <a:gd name="T83" fmla="*/ 448 h 544"/>
                  <a:gd name="T84" fmla="*/ 556 w 976"/>
                  <a:gd name="T85" fmla="*/ 440 h 544"/>
                  <a:gd name="T86" fmla="*/ 564 w 976"/>
                  <a:gd name="T87" fmla="*/ 438 h 544"/>
                  <a:gd name="T88" fmla="*/ 676 w 976"/>
                  <a:gd name="T89" fmla="*/ 454 h 544"/>
                  <a:gd name="T90" fmla="*/ 750 w 976"/>
                  <a:gd name="T91" fmla="*/ 442 h 544"/>
                  <a:gd name="T92" fmla="*/ 870 w 976"/>
                  <a:gd name="T93" fmla="*/ 392 h 544"/>
                  <a:gd name="T94" fmla="*/ 966 w 976"/>
                  <a:gd name="T95" fmla="*/ 334 h 544"/>
                  <a:gd name="T96" fmla="*/ 860 w 976"/>
                  <a:gd name="T97" fmla="*/ 316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76" h="544">
                    <a:moveTo>
                      <a:pt x="748" y="274"/>
                    </a:moveTo>
                    <a:lnTo>
                      <a:pt x="748" y="274"/>
                    </a:lnTo>
                    <a:lnTo>
                      <a:pt x="716" y="260"/>
                    </a:lnTo>
                    <a:lnTo>
                      <a:pt x="686" y="250"/>
                    </a:lnTo>
                    <a:lnTo>
                      <a:pt x="660" y="244"/>
                    </a:lnTo>
                    <a:lnTo>
                      <a:pt x="634" y="242"/>
                    </a:lnTo>
                    <a:lnTo>
                      <a:pt x="612" y="240"/>
                    </a:lnTo>
                    <a:lnTo>
                      <a:pt x="592" y="242"/>
                    </a:lnTo>
                    <a:lnTo>
                      <a:pt x="574" y="246"/>
                    </a:lnTo>
                    <a:lnTo>
                      <a:pt x="560" y="250"/>
                    </a:lnTo>
                    <a:lnTo>
                      <a:pt x="546" y="256"/>
                    </a:lnTo>
                    <a:lnTo>
                      <a:pt x="536" y="262"/>
                    </a:lnTo>
                    <a:lnTo>
                      <a:pt x="518" y="274"/>
                    </a:lnTo>
                    <a:lnTo>
                      <a:pt x="510" y="284"/>
                    </a:lnTo>
                    <a:lnTo>
                      <a:pt x="506" y="288"/>
                    </a:lnTo>
                    <a:lnTo>
                      <a:pt x="506" y="288"/>
                    </a:lnTo>
                    <a:lnTo>
                      <a:pt x="502" y="290"/>
                    </a:lnTo>
                    <a:lnTo>
                      <a:pt x="496" y="292"/>
                    </a:lnTo>
                    <a:lnTo>
                      <a:pt x="494" y="292"/>
                    </a:lnTo>
                    <a:lnTo>
                      <a:pt x="492" y="292"/>
                    </a:lnTo>
                    <a:lnTo>
                      <a:pt x="494" y="288"/>
                    </a:lnTo>
                    <a:lnTo>
                      <a:pt x="496" y="282"/>
                    </a:lnTo>
                    <a:lnTo>
                      <a:pt x="496" y="282"/>
                    </a:lnTo>
                    <a:lnTo>
                      <a:pt x="514" y="248"/>
                    </a:lnTo>
                    <a:lnTo>
                      <a:pt x="528" y="220"/>
                    </a:lnTo>
                    <a:lnTo>
                      <a:pt x="542" y="184"/>
                    </a:lnTo>
                    <a:lnTo>
                      <a:pt x="554" y="146"/>
                    </a:lnTo>
                    <a:lnTo>
                      <a:pt x="560" y="124"/>
                    </a:lnTo>
                    <a:lnTo>
                      <a:pt x="564" y="102"/>
                    </a:lnTo>
                    <a:lnTo>
                      <a:pt x="566" y="80"/>
                    </a:lnTo>
                    <a:lnTo>
                      <a:pt x="566" y="56"/>
                    </a:lnTo>
                    <a:lnTo>
                      <a:pt x="566" y="34"/>
                    </a:lnTo>
                    <a:lnTo>
                      <a:pt x="562" y="10"/>
                    </a:lnTo>
                    <a:lnTo>
                      <a:pt x="562" y="10"/>
                    </a:lnTo>
                    <a:lnTo>
                      <a:pt x="544" y="20"/>
                    </a:lnTo>
                    <a:lnTo>
                      <a:pt x="524" y="32"/>
                    </a:lnTo>
                    <a:lnTo>
                      <a:pt x="502" y="48"/>
                    </a:lnTo>
                    <a:lnTo>
                      <a:pt x="476" y="70"/>
                    </a:lnTo>
                    <a:lnTo>
                      <a:pt x="464" y="84"/>
                    </a:lnTo>
                    <a:lnTo>
                      <a:pt x="452" y="98"/>
                    </a:lnTo>
                    <a:lnTo>
                      <a:pt x="440" y="116"/>
                    </a:lnTo>
                    <a:lnTo>
                      <a:pt x="430" y="132"/>
                    </a:lnTo>
                    <a:lnTo>
                      <a:pt x="420" y="152"/>
                    </a:lnTo>
                    <a:lnTo>
                      <a:pt x="412" y="174"/>
                    </a:lnTo>
                    <a:lnTo>
                      <a:pt x="412" y="174"/>
                    </a:lnTo>
                    <a:lnTo>
                      <a:pt x="408" y="168"/>
                    </a:lnTo>
                    <a:lnTo>
                      <a:pt x="398" y="156"/>
                    </a:lnTo>
                    <a:lnTo>
                      <a:pt x="392" y="152"/>
                    </a:lnTo>
                    <a:lnTo>
                      <a:pt x="386" y="148"/>
                    </a:lnTo>
                    <a:lnTo>
                      <a:pt x="380" y="146"/>
                    </a:lnTo>
                    <a:lnTo>
                      <a:pt x="374" y="148"/>
                    </a:lnTo>
                    <a:lnTo>
                      <a:pt x="374" y="148"/>
                    </a:lnTo>
                    <a:lnTo>
                      <a:pt x="368" y="156"/>
                    </a:lnTo>
                    <a:lnTo>
                      <a:pt x="364" y="162"/>
                    </a:lnTo>
                    <a:lnTo>
                      <a:pt x="364" y="168"/>
                    </a:lnTo>
                    <a:lnTo>
                      <a:pt x="366" y="170"/>
                    </a:lnTo>
                    <a:lnTo>
                      <a:pt x="366" y="170"/>
                    </a:lnTo>
                    <a:lnTo>
                      <a:pt x="370" y="184"/>
                    </a:lnTo>
                    <a:lnTo>
                      <a:pt x="376" y="222"/>
                    </a:lnTo>
                    <a:lnTo>
                      <a:pt x="380" y="242"/>
                    </a:lnTo>
                    <a:lnTo>
                      <a:pt x="382" y="264"/>
                    </a:lnTo>
                    <a:lnTo>
                      <a:pt x="382" y="284"/>
                    </a:lnTo>
                    <a:lnTo>
                      <a:pt x="380" y="302"/>
                    </a:lnTo>
                    <a:lnTo>
                      <a:pt x="380" y="302"/>
                    </a:lnTo>
                    <a:lnTo>
                      <a:pt x="356" y="252"/>
                    </a:lnTo>
                    <a:lnTo>
                      <a:pt x="338" y="214"/>
                    </a:lnTo>
                    <a:lnTo>
                      <a:pt x="320" y="172"/>
                    </a:lnTo>
                    <a:lnTo>
                      <a:pt x="306" y="126"/>
                    </a:lnTo>
                    <a:lnTo>
                      <a:pt x="300" y="104"/>
                    </a:lnTo>
                    <a:lnTo>
                      <a:pt x="296" y="84"/>
                    </a:lnTo>
                    <a:lnTo>
                      <a:pt x="294" y="64"/>
                    </a:lnTo>
                    <a:lnTo>
                      <a:pt x="296" y="44"/>
                    </a:lnTo>
                    <a:lnTo>
                      <a:pt x="298" y="28"/>
                    </a:lnTo>
                    <a:lnTo>
                      <a:pt x="304" y="12"/>
                    </a:lnTo>
                    <a:lnTo>
                      <a:pt x="304" y="12"/>
                    </a:lnTo>
                    <a:lnTo>
                      <a:pt x="306" y="10"/>
                    </a:lnTo>
                    <a:lnTo>
                      <a:pt x="306" y="6"/>
                    </a:lnTo>
                    <a:lnTo>
                      <a:pt x="304" y="2"/>
                    </a:lnTo>
                    <a:lnTo>
                      <a:pt x="298" y="0"/>
                    </a:lnTo>
                    <a:lnTo>
                      <a:pt x="298" y="0"/>
                    </a:lnTo>
                    <a:lnTo>
                      <a:pt x="292" y="0"/>
                    </a:lnTo>
                    <a:lnTo>
                      <a:pt x="280" y="0"/>
                    </a:lnTo>
                    <a:lnTo>
                      <a:pt x="274" y="2"/>
                    </a:lnTo>
                    <a:lnTo>
                      <a:pt x="266" y="8"/>
                    </a:lnTo>
                    <a:lnTo>
                      <a:pt x="260" y="14"/>
                    </a:lnTo>
                    <a:lnTo>
                      <a:pt x="254" y="22"/>
                    </a:lnTo>
                    <a:lnTo>
                      <a:pt x="254" y="22"/>
                    </a:lnTo>
                    <a:lnTo>
                      <a:pt x="252" y="26"/>
                    </a:lnTo>
                    <a:lnTo>
                      <a:pt x="246" y="30"/>
                    </a:lnTo>
                    <a:lnTo>
                      <a:pt x="244" y="34"/>
                    </a:lnTo>
                    <a:lnTo>
                      <a:pt x="242" y="40"/>
                    </a:lnTo>
                    <a:lnTo>
                      <a:pt x="242" y="40"/>
                    </a:lnTo>
                    <a:lnTo>
                      <a:pt x="244" y="58"/>
                    </a:lnTo>
                    <a:lnTo>
                      <a:pt x="248" y="80"/>
                    </a:lnTo>
                    <a:lnTo>
                      <a:pt x="254" y="106"/>
                    </a:lnTo>
                    <a:lnTo>
                      <a:pt x="264" y="138"/>
                    </a:lnTo>
                    <a:lnTo>
                      <a:pt x="278" y="174"/>
                    </a:lnTo>
                    <a:lnTo>
                      <a:pt x="296" y="218"/>
                    </a:lnTo>
                    <a:lnTo>
                      <a:pt x="342" y="322"/>
                    </a:lnTo>
                    <a:lnTo>
                      <a:pt x="342" y="322"/>
                    </a:lnTo>
                    <a:lnTo>
                      <a:pt x="328" y="314"/>
                    </a:lnTo>
                    <a:lnTo>
                      <a:pt x="312" y="300"/>
                    </a:lnTo>
                    <a:lnTo>
                      <a:pt x="294" y="286"/>
                    </a:lnTo>
                    <a:lnTo>
                      <a:pt x="280" y="272"/>
                    </a:lnTo>
                    <a:lnTo>
                      <a:pt x="254" y="244"/>
                    </a:lnTo>
                    <a:lnTo>
                      <a:pt x="244" y="232"/>
                    </a:lnTo>
                    <a:lnTo>
                      <a:pt x="244" y="232"/>
                    </a:lnTo>
                    <a:lnTo>
                      <a:pt x="242" y="232"/>
                    </a:lnTo>
                    <a:lnTo>
                      <a:pt x="238" y="228"/>
                    </a:lnTo>
                    <a:lnTo>
                      <a:pt x="230" y="226"/>
                    </a:lnTo>
                    <a:lnTo>
                      <a:pt x="220" y="228"/>
                    </a:lnTo>
                    <a:lnTo>
                      <a:pt x="220" y="228"/>
                    </a:lnTo>
                    <a:lnTo>
                      <a:pt x="216" y="232"/>
                    </a:lnTo>
                    <a:lnTo>
                      <a:pt x="214" y="236"/>
                    </a:lnTo>
                    <a:lnTo>
                      <a:pt x="212" y="244"/>
                    </a:lnTo>
                    <a:lnTo>
                      <a:pt x="214" y="252"/>
                    </a:lnTo>
                    <a:lnTo>
                      <a:pt x="218" y="268"/>
                    </a:lnTo>
                    <a:lnTo>
                      <a:pt x="220" y="274"/>
                    </a:lnTo>
                    <a:lnTo>
                      <a:pt x="220" y="274"/>
                    </a:lnTo>
                    <a:lnTo>
                      <a:pt x="198" y="268"/>
                    </a:lnTo>
                    <a:lnTo>
                      <a:pt x="176" y="264"/>
                    </a:lnTo>
                    <a:lnTo>
                      <a:pt x="156" y="264"/>
                    </a:lnTo>
                    <a:lnTo>
                      <a:pt x="136" y="264"/>
                    </a:lnTo>
                    <a:lnTo>
                      <a:pt x="116" y="264"/>
                    </a:lnTo>
                    <a:lnTo>
                      <a:pt x="98" y="268"/>
                    </a:lnTo>
                    <a:lnTo>
                      <a:pt x="66" y="274"/>
                    </a:lnTo>
                    <a:lnTo>
                      <a:pt x="40" y="284"/>
                    </a:lnTo>
                    <a:lnTo>
                      <a:pt x="18" y="292"/>
                    </a:lnTo>
                    <a:lnTo>
                      <a:pt x="0" y="302"/>
                    </a:lnTo>
                    <a:lnTo>
                      <a:pt x="0" y="302"/>
                    </a:lnTo>
                    <a:lnTo>
                      <a:pt x="18" y="318"/>
                    </a:lnTo>
                    <a:lnTo>
                      <a:pt x="36" y="332"/>
                    </a:lnTo>
                    <a:lnTo>
                      <a:pt x="56" y="344"/>
                    </a:lnTo>
                    <a:lnTo>
                      <a:pt x="74" y="356"/>
                    </a:lnTo>
                    <a:lnTo>
                      <a:pt x="96" y="366"/>
                    </a:lnTo>
                    <a:lnTo>
                      <a:pt x="116" y="374"/>
                    </a:lnTo>
                    <a:lnTo>
                      <a:pt x="154" y="386"/>
                    </a:lnTo>
                    <a:lnTo>
                      <a:pt x="190" y="394"/>
                    </a:lnTo>
                    <a:lnTo>
                      <a:pt x="222" y="400"/>
                    </a:lnTo>
                    <a:lnTo>
                      <a:pt x="260" y="404"/>
                    </a:lnTo>
                    <a:lnTo>
                      <a:pt x="260" y="404"/>
                    </a:lnTo>
                    <a:lnTo>
                      <a:pt x="266" y="406"/>
                    </a:lnTo>
                    <a:lnTo>
                      <a:pt x="270" y="406"/>
                    </a:lnTo>
                    <a:lnTo>
                      <a:pt x="270" y="408"/>
                    </a:lnTo>
                    <a:lnTo>
                      <a:pt x="268" y="412"/>
                    </a:lnTo>
                    <a:lnTo>
                      <a:pt x="264" y="414"/>
                    </a:lnTo>
                    <a:lnTo>
                      <a:pt x="260" y="416"/>
                    </a:lnTo>
                    <a:lnTo>
                      <a:pt x="260" y="416"/>
                    </a:lnTo>
                    <a:lnTo>
                      <a:pt x="246" y="418"/>
                    </a:lnTo>
                    <a:lnTo>
                      <a:pt x="230" y="422"/>
                    </a:lnTo>
                    <a:lnTo>
                      <a:pt x="210" y="432"/>
                    </a:lnTo>
                    <a:lnTo>
                      <a:pt x="200" y="438"/>
                    </a:lnTo>
                    <a:lnTo>
                      <a:pt x="188" y="446"/>
                    </a:lnTo>
                    <a:lnTo>
                      <a:pt x="176" y="456"/>
                    </a:lnTo>
                    <a:lnTo>
                      <a:pt x="166" y="468"/>
                    </a:lnTo>
                    <a:lnTo>
                      <a:pt x="154" y="484"/>
                    </a:lnTo>
                    <a:lnTo>
                      <a:pt x="144" y="500"/>
                    </a:lnTo>
                    <a:lnTo>
                      <a:pt x="134" y="520"/>
                    </a:lnTo>
                    <a:lnTo>
                      <a:pt x="124" y="544"/>
                    </a:lnTo>
                    <a:lnTo>
                      <a:pt x="652" y="544"/>
                    </a:lnTo>
                    <a:lnTo>
                      <a:pt x="652" y="544"/>
                    </a:lnTo>
                    <a:lnTo>
                      <a:pt x="632" y="512"/>
                    </a:lnTo>
                    <a:lnTo>
                      <a:pt x="622" y="498"/>
                    </a:lnTo>
                    <a:lnTo>
                      <a:pt x="612" y="484"/>
                    </a:lnTo>
                    <a:lnTo>
                      <a:pt x="600" y="472"/>
                    </a:lnTo>
                    <a:lnTo>
                      <a:pt x="586" y="462"/>
                    </a:lnTo>
                    <a:lnTo>
                      <a:pt x="574" y="454"/>
                    </a:lnTo>
                    <a:lnTo>
                      <a:pt x="560" y="448"/>
                    </a:lnTo>
                    <a:lnTo>
                      <a:pt x="560" y="448"/>
                    </a:lnTo>
                    <a:lnTo>
                      <a:pt x="558" y="446"/>
                    </a:lnTo>
                    <a:lnTo>
                      <a:pt x="556" y="442"/>
                    </a:lnTo>
                    <a:lnTo>
                      <a:pt x="556" y="440"/>
                    </a:lnTo>
                    <a:lnTo>
                      <a:pt x="556" y="438"/>
                    </a:lnTo>
                    <a:lnTo>
                      <a:pt x="560" y="438"/>
                    </a:lnTo>
                    <a:lnTo>
                      <a:pt x="564" y="438"/>
                    </a:lnTo>
                    <a:lnTo>
                      <a:pt x="564" y="438"/>
                    </a:lnTo>
                    <a:lnTo>
                      <a:pt x="590" y="442"/>
                    </a:lnTo>
                    <a:lnTo>
                      <a:pt x="630" y="450"/>
                    </a:lnTo>
                    <a:lnTo>
                      <a:pt x="652" y="454"/>
                    </a:lnTo>
                    <a:lnTo>
                      <a:pt x="676" y="454"/>
                    </a:lnTo>
                    <a:lnTo>
                      <a:pt x="696" y="454"/>
                    </a:lnTo>
                    <a:lnTo>
                      <a:pt x="716" y="452"/>
                    </a:lnTo>
                    <a:lnTo>
                      <a:pt x="716" y="452"/>
                    </a:lnTo>
                    <a:lnTo>
                      <a:pt x="750" y="442"/>
                    </a:lnTo>
                    <a:lnTo>
                      <a:pt x="772" y="436"/>
                    </a:lnTo>
                    <a:lnTo>
                      <a:pt x="798" y="426"/>
                    </a:lnTo>
                    <a:lnTo>
                      <a:pt x="830" y="412"/>
                    </a:lnTo>
                    <a:lnTo>
                      <a:pt x="870" y="392"/>
                    </a:lnTo>
                    <a:lnTo>
                      <a:pt x="918" y="366"/>
                    </a:lnTo>
                    <a:lnTo>
                      <a:pt x="976" y="332"/>
                    </a:lnTo>
                    <a:lnTo>
                      <a:pt x="976" y="332"/>
                    </a:lnTo>
                    <a:lnTo>
                      <a:pt x="966" y="334"/>
                    </a:lnTo>
                    <a:lnTo>
                      <a:pt x="952" y="334"/>
                    </a:lnTo>
                    <a:lnTo>
                      <a:pt x="930" y="332"/>
                    </a:lnTo>
                    <a:lnTo>
                      <a:pt x="900" y="328"/>
                    </a:lnTo>
                    <a:lnTo>
                      <a:pt x="860" y="316"/>
                    </a:lnTo>
                    <a:lnTo>
                      <a:pt x="810" y="298"/>
                    </a:lnTo>
                    <a:lnTo>
                      <a:pt x="748" y="274"/>
                    </a:lnTo>
                    <a:lnTo>
                      <a:pt x="748" y="274"/>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27586" y="692696"/>
            <a:ext cx="7045172" cy="4608512"/>
          </a:xfrm>
        </p:spPr>
        <p:txBody>
          <a:bodyPr/>
          <a:lstStyle/>
          <a:p>
            <a:r>
              <a:rPr lang="es-CO" dirty="0" smtClean="0"/>
              <a:t>Análisis de Informes:</a:t>
            </a:r>
            <a:br>
              <a:rPr lang="es-CO" dirty="0" smtClean="0"/>
            </a:br>
            <a:r>
              <a:rPr lang="es-CO" dirty="0" smtClean="0"/>
              <a:t/>
            </a:r>
            <a:br>
              <a:rPr lang="es-CO" dirty="0" smtClean="0"/>
            </a:br>
            <a:r>
              <a:rPr lang="es-CO" sz="2800" dirty="0" smtClean="0"/>
              <a:t>1. Atención al ciudadano</a:t>
            </a:r>
            <a:br>
              <a:rPr lang="es-CO" sz="2800" dirty="0" smtClean="0"/>
            </a:br>
            <a:r>
              <a:rPr lang="es-CO" sz="2800" dirty="0"/>
              <a:t/>
            </a:r>
            <a:br>
              <a:rPr lang="es-CO" sz="2800" dirty="0"/>
            </a:br>
            <a:r>
              <a:rPr lang="es-CO" sz="2800" dirty="0" smtClean="0"/>
              <a:t>2.Análisis </a:t>
            </a:r>
            <a:r>
              <a:rPr lang="es-CO" sz="2800" dirty="0"/>
              <a:t>de </a:t>
            </a:r>
            <a:r>
              <a:rPr lang="es-CO" sz="2800" dirty="0" smtClean="0"/>
              <a:t>Indicadores</a:t>
            </a:r>
            <a:br>
              <a:rPr lang="es-CO" sz="2800" dirty="0" smtClean="0"/>
            </a:br>
            <a:r>
              <a:rPr lang="es-CO" sz="2800" dirty="0" smtClean="0"/>
              <a:t/>
            </a:r>
            <a:br>
              <a:rPr lang="es-CO" sz="2800" dirty="0" smtClean="0"/>
            </a:br>
            <a:r>
              <a:rPr lang="es-CO" sz="2800" dirty="0" smtClean="0"/>
              <a:t>3. Análisis Comparativo de encuestas de los dos últimos trimestres (2015-2016)</a:t>
            </a:r>
            <a:endParaRPr lang="es-CO" sz="2800" dirty="0"/>
          </a:p>
        </p:txBody>
      </p:sp>
      <p:sp>
        <p:nvSpPr>
          <p:cNvPr id="3" name="2 CuadroTexto"/>
          <p:cNvSpPr txBox="1"/>
          <p:nvPr/>
        </p:nvSpPr>
        <p:spPr>
          <a:xfrm>
            <a:off x="5148064" y="6021289"/>
            <a:ext cx="3312368" cy="369332"/>
          </a:xfrm>
          <a:prstGeom prst="rect">
            <a:avLst/>
          </a:prstGeom>
          <a:noFill/>
        </p:spPr>
        <p:txBody>
          <a:bodyPr wrap="square" rtlCol="0">
            <a:spAutoFit/>
          </a:bodyPr>
          <a:lstStyle/>
          <a:p>
            <a:r>
              <a:rPr lang="es-CO" dirty="0" smtClean="0"/>
              <a:t>Por Sandra Correa Velasco</a:t>
            </a:r>
            <a:endParaRPr lang="es-CO" dirty="0"/>
          </a:p>
        </p:txBody>
      </p:sp>
    </p:spTree>
    <p:extLst>
      <p:ext uri="{BB962C8B-B14F-4D97-AF65-F5344CB8AC3E}">
        <p14:creationId xmlns:p14="http://schemas.microsoft.com/office/powerpoint/2010/main" val="5458728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187626" y="404666"/>
            <a:ext cx="7045172" cy="1109985"/>
          </a:xfrm>
        </p:spPr>
        <p:txBody>
          <a:bodyPr/>
          <a:lstStyle/>
          <a:p>
            <a:r>
              <a:rPr lang="es-CO" dirty="0" smtClean="0">
                <a:hlinkClick r:id="rId2" action="ppaction://hlinksldjump"/>
              </a:rPr>
              <a:t>4. Vencidos </a:t>
            </a:r>
            <a:endParaRPr lang="es-CO" dirty="0"/>
          </a:p>
        </p:txBody>
      </p:sp>
      <p:sp>
        <p:nvSpPr>
          <p:cNvPr id="3" name="2 Subtítulo"/>
          <p:cNvSpPr>
            <a:spLocks noGrp="1"/>
          </p:cNvSpPr>
          <p:nvPr>
            <p:ph type="subTitle" idx="1"/>
          </p:nvPr>
        </p:nvSpPr>
        <p:spPr>
          <a:xfrm>
            <a:off x="539552" y="1772818"/>
            <a:ext cx="8064896" cy="4608512"/>
          </a:xfrm>
        </p:spPr>
        <p:txBody>
          <a:bodyPr>
            <a:normAutofit/>
          </a:bodyPr>
          <a:lstStyle/>
          <a:p>
            <a:pPr algn="just"/>
            <a:r>
              <a:rPr lang="es-CO" sz="2400" dirty="0" smtClean="0"/>
              <a:t>Se les llama vencidos a los requerimientos que no se responden y pasan de un mes a otro.</a:t>
            </a:r>
          </a:p>
          <a:p>
            <a:pPr algn="just"/>
            <a:r>
              <a:rPr lang="es-CO" sz="2400" dirty="0" smtClean="0"/>
              <a:t>Jamás deben dejarse vencer, puesto que esto acarrea serios problemas. Si dentro del mismo mes se hace la corrección, se convierten en respondidos fuera de tiempo, que es una falta menor a mantenerlos vencidos. </a:t>
            </a:r>
          </a:p>
          <a:p>
            <a:pPr algn="just"/>
            <a:r>
              <a:rPr lang="es-CO" sz="2400" dirty="0" smtClean="0"/>
              <a:t>Nota: Bajan sustancialmente el puntaje, generan insatisfacción al cliente y se convierten en causal de mala conducta. </a:t>
            </a:r>
          </a:p>
        </p:txBody>
      </p:sp>
    </p:spTree>
    <p:extLst>
      <p:ext uri="{BB962C8B-B14F-4D97-AF65-F5344CB8AC3E}">
        <p14:creationId xmlns:p14="http://schemas.microsoft.com/office/powerpoint/2010/main" val="20676945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70" y="476672"/>
            <a:ext cx="7731087" cy="916332"/>
          </a:xfrm>
        </p:spPr>
        <p:txBody>
          <a:bodyPr/>
          <a:lstStyle/>
          <a:p>
            <a:r>
              <a:rPr lang="es-CO" dirty="0" smtClean="0"/>
              <a:t>Oportunidad en la respuesta</a:t>
            </a:r>
            <a:endParaRPr lang="es-CO" dirty="0"/>
          </a:p>
        </p:txBody>
      </p:sp>
      <p:sp>
        <p:nvSpPr>
          <p:cNvPr id="3" name="2 Subtítulo"/>
          <p:cNvSpPr>
            <a:spLocks noGrp="1"/>
          </p:cNvSpPr>
          <p:nvPr>
            <p:ph type="subTitle" idx="1"/>
          </p:nvPr>
        </p:nvSpPr>
        <p:spPr>
          <a:xfrm>
            <a:off x="539552" y="1556793"/>
            <a:ext cx="7992888" cy="4680520"/>
          </a:xfrm>
        </p:spPr>
        <p:txBody>
          <a:bodyPr>
            <a:normAutofit/>
          </a:bodyPr>
          <a:lstStyle/>
          <a:p>
            <a:pPr algn="just"/>
            <a:r>
              <a:rPr lang="es-CO" sz="2400" dirty="0" smtClean="0"/>
              <a:t>Indicador de alta importancia con el que nos miden para obtener un buen puntaje y posición en el ranking a nivel nacional; una respuesta oportuna a un usuario genera conformidad y respeto hacia nosotros. </a:t>
            </a:r>
          </a:p>
          <a:p>
            <a:pPr algn="just"/>
            <a:r>
              <a:rPr lang="es-CO" sz="2400" dirty="0" smtClean="0"/>
              <a:t>Constitucionalmente por el derecho de acceso a la información se hace necesario responder oportunamente los requerimientos ya que por medio de esos el usuario hace uso de otros derechos (art 5 del código contencioso administrativo. Art 23 de la constitución nacional). </a:t>
            </a:r>
            <a:endParaRPr lang="es-CO" sz="2400" dirty="0"/>
          </a:p>
        </p:txBody>
      </p:sp>
    </p:spTree>
    <p:extLst>
      <p:ext uri="{BB962C8B-B14F-4D97-AF65-F5344CB8AC3E}">
        <p14:creationId xmlns:p14="http://schemas.microsoft.com/office/powerpoint/2010/main" val="24589325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15616" y="2564904"/>
            <a:ext cx="7125113" cy="924475"/>
          </a:xfrm>
        </p:spPr>
        <p:txBody>
          <a:bodyPr/>
          <a:lstStyle/>
          <a:p>
            <a:r>
              <a:rPr lang="es-CO" dirty="0" smtClean="0"/>
              <a:t>PQRs  CONTESTADOS FUERA DE TIEMPO</a:t>
            </a:r>
            <a:br>
              <a:rPr lang="es-CO" dirty="0" smtClean="0"/>
            </a:br>
            <a:r>
              <a:rPr lang="es-CO" dirty="0"/>
              <a:t/>
            </a:r>
            <a:br>
              <a:rPr lang="es-CO" dirty="0"/>
            </a:br>
            <a:r>
              <a:rPr lang="es-CO" dirty="0" smtClean="0"/>
              <a:t>- ULTIMO TRIMESTRE 2015</a:t>
            </a:r>
            <a:br>
              <a:rPr lang="es-CO" dirty="0" smtClean="0"/>
            </a:br>
            <a:r>
              <a:rPr lang="es-CO" dirty="0" smtClean="0"/>
              <a:t>- PRIMER TRIMESTRE 2016 </a:t>
            </a:r>
            <a:endParaRPr lang="es-CO" dirty="0"/>
          </a:p>
        </p:txBody>
      </p:sp>
    </p:spTree>
    <p:extLst>
      <p:ext uri="{BB962C8B-B14F-4D97-AF65-F5344CB8AC3E}">
        <p14:creationId xmlns:p14="http://schemas.microsoft.com/office/powerpoint/2010/main" val="12061057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extLst>
              <p:ext uri="{D42A27DB-BD31-4B8C-83A1-F6EECF244321}">
                <p14:modId xmlns:p14="http://schemas.microsoft.com/office/powerpoint/2010/main" val="1823076869"/>
              </p:ext>
            </p:extLst>
          </p:nvPr>
        </p:nvGraphicFramePr>
        <p:xfrm>
          <a:off x="395536" y="476672"/>
          <a:ext cx="8496944" cy="1990013"/>
        </p:xfrm>
        <a:graphic>
          <a:graphicData uri="http://schemas.openxmlformats.org/drawingml/2006/table">
            <a:tbl>
              <a:tblPr firstRow="1" firstCol="1" bandRow="1">
                <a:tableStyleId>{5C22544A-7EE6-4342-B048-85BDC9FD1C3A}</a:tableStyleId>
              </a:tblPr>
              <a:tblGrid>
                <a:gridCol w="2145317"/>
                <a:gridCol w="2146412"/>
                <a:gridCol w="2114654"/>
                <a:gridCol w="2090561"/>
              </a:tblGrid>
              <a:tr h="412673">
                <a:tc>
                  <a:txBody>
                    <a:bodyPr/>
                    <a:lstStyle/>
                    <a:p>
                      <a:pPr algn="ctr">
                        <a:lnSpc>
                          <a:spcPct val="115000"/>
                        </a:lnSpc>
                        <a:spcAft>
                          <a:spcPts val="0"/>
                        </a:spcAft>
                      </a:pPr>
                      <a:r>
                        <a:rPr lang="es-CO" sz="900" dirty="0">
                          <a:effectLst/>
                        </a:rPr>
                        <a:t>Dependencias                         </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CANTDAD                                             DE PQR</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N° de PQR fuera de Tiempo</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 de Oportunidad de la respuesta alcanzado</a:t>
                      </a:r>
                      <a:endParaRPr lang="es-CO" sz="900" dirty="0">
                        <a:effectLst/>
                        <a:latin typeface="Calibri"/>
                        <a:ea typeface="Calibri"/>
                        <a:cs typeface="Times New Roman"/>
                      </a:endParaRPr>
                    </a:p>
                  </a:txBody>
                  <a:tcPr marL="68580" marR="68580" marT="0" marB="0" anchor="ctr"/>
                </a:tc>
              </a:tr>
              <a:tr h="36000">
                <a:tc>
                  <a:txBody>
                    <a:bodyPr/>
                    <a:lstStyle/>
                    <a:p>
                      <a:pPr algn="just">
                        <a:lnSpc>
                          <a:spcPct val="115000"/>
                        </a:lnSpc>
                        <a:spcAft>
                          <a:spcPts val="0"/>
                        </a:spcAft>
                      </a:pPr>
                      <a:r>
                        <a:rPr lang="es-CO" sz="900" dirty="0" err="1">
                          <a:effectLst/>
                        </a:rPr>
                        <a:t>Adm</a:t>
                      </a:r>
                      <a:r>
                        <a:rPr lang="es-CO" sz="900" dirty="0">
                          <a:effectLst/>
                        </a:rPr>
                        <a:t>. De Nómina</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48</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1</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98.94%</a:t>
                      </a:r>
                      <a:endParaRPr lang="es-CO" sz="900">
                        <a:effectLst/>
                        <a:latin typeface="Calibri"/>
                        <a:ea typeface="Calibri"/>
                        <a:cs typeface="Times New Roman"/>
                      </a:endParaRPr>
                    </a:p>
                  </a:txBody>
                  <a:tcPr marL="68580" marR="68580" marT="0" marB="0" anchor="ctr"/>
                </a:tc>
              </a:tr>
              <a:tr h="36000">
                <a:tc>
                  <a:txBody>
                    <a:bodyPr/>
                    <a:lstStyle/>
                    <a:p>
                      <a:pPr>
                        <a:lnSpc>
                          <a:spcPct val="115000"/>
                        </a:lnSpc>
                        <a:spcAft>
                          <a:spcPts val="0"/>
                        </a:spcAft>
                      </a:pPr>
                      <a:r>
                        <a:rPr lang="es-CO" sz="900">
                          <a:effectLst/>
                        </a:rPr>
                        <a:t>Jurídica</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16</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2</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87.50%</a:t>
                      </a:r>
                      <a:endParaRPr lang="es-CO" sz="900">
                        <a:effectLst/>
                        <a:latin typeface="Calibri"/>
                        <a:ea typeface="Calibri"/>
                        <a:cs typeface="Times New Roman"/>
                      </a:endParaRPr>
                    </a:p>
                  </a:txBody>
                  <a:tcPr marL="68580" marR="68580" marT="0" marB="0" anchor="ctr"/>
                </a:tc>
              </a:tr>
              <a:tr h="36000">
                <a:tc>
                  <a:txBody>
                    <a:bodyPr/>
                    <a:lstStyle/>
                    <a:p>
                      <a:pPr>
                        <a:lnSpc>
                          <a:spcPct val="115000"/>
                        </a:lnSpc>
                        <a:spcAft>
                          <a:spcPts val="0"/>
                        </a:spcAft>
                      </a:pPr>
                      <a:r>
                        <a:rPr lang="es-CO" sz="900">
                          <a:effectLst/>
                        </a:rPr>
                        <a:t>Rec. Humano</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77</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8</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89.33%</a:t>
                      </a:r>
                      <a:endParaRPr lang="es-CO" sz="900">
                        <a:effectLst/>
                        <a:latin typeface="Calibri"/>
                        <a:ea typeface="Calibri"/>
                        <a:cs typeface="Times New Roman"/>
                      </a:endParaRPr>
                    </a:p>
                  </a:txBody>
                  <a:tcPr marL="68580" marR="68580" marT="0" marB="0" anchor="ctr"/>
                </a:tc>
              </a:tr>
              <a:tr h="36000">
                <a:tc>
                  <a:txBody>
                    <a:bodyPr/>
                    <a:lstStyle/>
                    <a:p>
                      <a:pPr>
                        <a:lnSpc>
                          <a:spcPct val="115000"/>
                        </a:lnSpc>
                        <a:spcAft>
                          <a:spcPts val="0"/>
                        </a:spcAft>
                      </a:pPr>
                      <a:r>
                        <a:rPr lang="es-CO" sz="900" dirty="0">
                          <a:effectLst/>
                        </a:rPr>
                        <a:t> financiera</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11</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2</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90.00%</a:t>
                      </a:r>
                      <a:endParaRPr lang="es-CO" sz="900">
                        <a:effectLst/>
                        <a:latin typeface="Calibri"/>
                        <a:ea typeface="Calibri"/>
                        <a:cs typeface="Times New Roman"/>
                      </a:endParaRPr>
                    </a:p>
                  </a:txBody>
                  <a:tcPr marL="68580" marR="68580" marT="0" marB="0" anchor="ctr"/>
                </a:tc>
              </a:tr>
              <a:tr h="36000">
                <a:tc>
                  <a:txBody>
                    <a:bodyPr/>
                    <a:lstStyle/>
                    <a:p>
                      <a:pPr>
                        <a:lnSpc>
                          <a:spcPct val="115000"/>
                        </a:lnSpc>
                        <a:spcAft>
                          <a:spcPts val="0"/>
                        </a:spcAft>
                      </a:pPr>
                      <a:r>
                        <a:rPr lang="es-CO" sz="900" dirty="0">
                          <a:effectLst/>
                        </a:rPr>
                        <a:t>Despacho</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46</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1</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99.12%</a:t>
                      </a:r>
                      <a:endParaRPr lang="es-CO" sz="900">
                        <a:effectLst/>
                        <a:latin typeface="Calibri"/>
                        <a:ea typeface="Calibri"/>
                        <a:cs typeface="Times New Roman"/>
                      </a:endParaRPr>
                    </a:p>
                  </a:txBody>
                  <a:tcPr marL="68580" marR="68580" marT="0" marB="0" anchor="ctr"/>
                </a:tc>
              </a:tr>
              <a:tr h="36000">
                <a:tc>
                  <a:txBody>
                    <a:bodyPr/>
                    <a:lstStyle/>
                    <a:p>
                      <a:pPr>
                        <a:lnSpc>
                          <a:spcPct val="115000"/>
                        </a:lnSpc>
                        <a:spcAft>
                          <a:spcPts val="0"/>
                        </a:spcAft>
                      </a:pPr>
                      <a:r>
                        <a:rPr lang="es-CO" sz="900">
                          <a:effectLst/>
                        </a:rPr>
                        <a:t>Adva. Y financiera</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14</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3</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76.92%</a:t>
                      </a:r>
                      <a:endParaRPr lang="es-CO" sz="900">
                        <a:effectLst/>
                        <a:latin typeface="Calibri"/>
                        <a:ea typeface="Calibri"/>
                        <a:cs typeface="Times New Roman"/>
                      </a:endParaRPr>
                    </a:p>
                  </a:txBody>
                  <a:tcPr marL="68580" marR="68580" marT="0" marB="0" anchor="ctr"/>
                </a:tc>
              </a:tr>
              <a:tr h="36000">
                <a:tc>
                  <a:txBody>
                    <a:bodyPr/>
                    <a:lstStyle/>
                    <a:p>
                      <a:pPr>
                        <a:lnSpc>
                          <a:spcPct val="115000"/>
                        </a:lnSpc>
                        <a:spcAft>
                          <a:spcPts val="0"/>
                        </a:spcAft>
                      </a:pPr>
                      <a:r>
                        <a:rPr lang="es-CO" sz="900">
                          <a:effectLst/>
                        </a:rPr>
                        <a:t>Calidad</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78</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1</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99.33%</a:t>
                      </a:r>
                      <a:endParaRPr lang="es-CO" sz="900" dirty="0">
                        <a:effectLst/>
                        <a:latin typeface="Calibri"/>
                        <a:ea typeface="Calibri"/>
                        <a:cs typeface="Times New Roman"/>
                      </a:endParaRPr>
                    </a:p>
                  </a:txBody>
                  <a:tcPr marL="68580" marR="68580" marT="0" marB="0" anchor="ctr"/>
                </a:tc>
              </a:tr>
              <a:tr h="36000">
                <a:tc>
                  <a:txBody>
                    <a:bodyPr/>
                    <a:lstStyle/>
                    <a:p>
                      <a:pPr>
                        <a:lnSpc>
                          <a:spcPct val="115000"/>
                        </a:lnSpc>
                        <a:spcAft>
                          <a:spcPts val="0"/>
                        </a:spcAft>
                      </a:pPr>
                      <a:r>
                        <a:rPr lang="es-CO" sz="900">
                          <a:effectLst/>
                        </a:rPr>
                        <a:t>Evaluación</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2</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2</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00.00%</a:t>
                      </a:r>
                      <a:endParaRPr lang="es-CO" sz="900" dirty="0">
                        <a:effectLst/>
                        <a:latin typeface="Calibri"/>
                        <a:ea typeface="Calibri"/>
                        <a:cs typeface="Times New Roman"/>
                      </a:endParaRPr>
                    </a:p>
                  </a:txBody>
                  <a:tcPr marL="68580" marR="68580" marT="0" marB="0" anchor="ctr"/>
                </a:tc>
              </a:tr>
              <a:tr h="36000">
                <a:tc>
                  <a:txBody>
                    <a:bodyPr/>
                    <a:lstStyle/>
                    <a:p>
                      <a:pPr>
                        <a:lnSpc>
                          <a:spcPct val="115000"/>
                        </a:lnSpc>
                        <a:spcAft>
                          <a:spcPts val="0"/>
                        </a:spcAft>
                      </a:pPr>
                      <a:r>
                        <a:rPr lang="es-CO" sz="900">
                          <a:effectLst/>
                        </a:rPr>
                        <a:t>Planeación</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3</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2</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33.33%</a:t>
                      </a:r>
                      <a:endParaRPr lang="es-CO" sz="900" dirty="0">
                        <a:effectLst/>
                        <a:latin typeface="Calibri"/>
                        <a:ea typeface="Calibri"/>
                        <a:cs typeface="Times New Roman"/>
                      </a:endParaRPr>
                    </a:p>
                  </a:txBody>
                  <a:tcPr marL="68580" marR="68580" marT="0" marB="0" anchor="ctr"/>
                </a:tc>
              </a:tr>
              <a:tr h="36000">
                <a:tc>
                  <a:txBody>
                    <a:bodyPr/>
                    <a:lstStyle/>
                    <a:p>
                      <a:pPr>
                        <a:lnSpc>
                          <a:spcPct val="115000"/>
                        </a:lnSpc>
                        <a:spcAft>
                          <a:spcPts val="0"/>
                        </a:spcAft>
                      </a:pPr>
                      <a:r>
                        <a:rPr lang="es-CO" sz="900">
                          <a:effectLst/>
                        </a:rPr>
                        <a:t>U. desconcentradas</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34</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1</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97.06%</a:t>
                      </a:r>
                      <a:endParaRPr lang="es-CO" sz="900" dirty="0">
                        <a:effectLst/>
                        <a:latin typeface="Calibri"/>
                        <a:ea typeface="Calibri"/>
                        <a:cs typeface="Times New Roman"/>
                      </a:endParaRPr>
                    </a:p>
                  </a:txBody>
                  <a:tcPr marL="68580" marR="68580" marT="0" marB="0" anchor="ctr"/>
                </a:tc>
              </a:tr>
            </a:tbl>
          </a:graphicData>
        </a:graphic>
      </p:graphicFrame>
      <p:graphicFrame>
        <p:nvGraphicFramePr>
          <p:cNvPr id="5" name="4 Tabla"/>
          <p:cNvGraphicFramePr>
            <a:graphicFrameLocks noGrp="1"/>
          </p:cNvGraphicFramePr>
          <p:nvPr>
            <p:extLst>
              <p:ext uri="{D42A27DB-BD31-4B8C-83A1-F6EECF244321}">
                <p14:modId xmlns:p14="http://schemas.microsoft.com/office/powerpoint/2010/main" val="3456009356"/>
              </p:ext>
            </p:extLst>
          </p:nvPr>
        </p:nvGraphicFramePr>
        <p:xfrm>
          <a:off x="395536" y="2636912"/>
          <a:ext cx="8496943" cy="2026220"/>
        </p:xfrm>
        <a:graphic>
          <a:graphicData uri="http://schemas.openxmlformats.org/drawingml/2006/table">
            <a:tbl>
              <a:tblPr firstRow="1" firstCol="1" bandRow="1">
                <a:tableStyleId>{5C22544A-7EE6-4342-B048-85BDC9FD1C3A}</a:tableStyleId>
              </a:tblPr>
              <a:tblGrid>
                <a:gridCol w="2757482"/>
                <a:gridCol w="1534246"/>
                <a:gridCol w="2114654"/>
                <a:gridCol w="2090561"/>
              </a:tblGrid>
              <a:tr h="448880">
                <a:tc>
                  <a:txBody>
                    <a:bodyPr/>
                    <a:lstStyle/>
                    <a:p>
                      <a:pPr algn="ctr">
                        <a:lnSpc>
                          <a:spcPct val="115000"/>
                        </a:lnSpc>
                        <a:spcAft>
                          <a:spcPts val="0"/>
                        </a:spcAft>
                      </a:pPr>
                      <a:r>
                        <a:rPr lang="es-CO" sz="900" dirty="0">
                          <a:effectLst/>
                        </a:rPr>
                        <a:t>Dependencias</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CANTDAD                                             DE PQR</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N° de PQR fuera de Tiempo</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 de Oportunidad de la respuesta alcanzado</a:t>
                      </a:r>
                      <a:endParaRPr lang="es-CO" sz="900">
                        <a:effectLst/>
                        <a:latin typeface="Calibri"/>
                        <a:ea typeface="Calibri"/>
                        <a:cs typeface="Times New Roman"/>
                      </a:endParaRPr>
                    </a:p>
                  </a:txBody>
                  <a:tcPr marL="68580" marR="68580" marT="0" marB="0" anchor="ctr"/>
                </a:tc>
              </a:tr>
              <a:tr h="36000">
                <a:tc>
                  <a:txBody>
                    <a:bodyPr/>
                    <a:lstStyle/>
                    <a:p>
                      <a:pPr algn="just">
                        <a:lnSpc>
                          <a:spcPct val="115000"/>
                        </a:lnSpc>
                        <a:spcAft>
                          <a:spcPts val="0"/>
                        </a:spcAft>
                      </a:pPr>
                      <a:r>
                        <a:rPr lang="es-CO" sz="900" dirty="0">
                          <a:effectLst/>
                        </a:rPr>
                        <a:t>Acceso</a:t>
                      </a:r>
                      <a:endParaRPr lang="es-CO" sz="9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900" dirty="0">
                          <a:effectLst/>
                        </a:rPr>
                        <a:t>2</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1</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50.00%</a:t>
                      </a:r>
                      <a:endParaRPr lang="es-CO" sz="900">
                        <a:effectLst/>
                        <a:latin typeface="Calibri"/>
                        <a:ea typeface="Calibri"/>
                        <a:cs typeface="Times New Roman"/>
                      </a:endParaRPr>
                    </a:p>
                  </a:txBody>
                  <a:tcPr marL="68580" marR="68580" marT="0" marB="0" anchor="ctr"/>
                </a:tc>
              </a:tr>
              <a:tr h="36000">
                <a:tc>
                  <a:txBody>
                    <a:bodyPr/>
                    <a:lstStyle/>
                    <a:p>
                      <a:pPr>
                        <a:lnSpc>
                          <a:spcPct val="115000"/>
                        </a:lnSpc>
                        <a:spcAft>
                          <a:spcPts val="0"/>
                        </a:spcAft>
                      </a:pPr>
                      <a:r>
                        <a:rPr lang="es-CO" sz="900" dirty="0" err="1">
                          <a:effectLst/>
                        </a:rPr>
                        <a:t>Adm</a:t>
                      </a:r>
                      <a:r>
                        <a:rPr lang="es-CO" sz="900" dirty="0">
                          <a:effectLst/>
                        </a:rPr>
                        <a:t>. Y Financiera</a:t>
                      </a:r>
                      <a:endParaRPr lang="es-CO" sz="9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900" dirty="0">
                          <a:effectLst/>
                        </a:rPr>
                        <a:t>18</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6</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66.67%</a:t>
                      </a:r>
                      <a:endParaRPr lang="es-CO" sz="900">
                        <a:effectLst/>
                        <a:latin typeface="Calibri"/>
                        <a:ea typeface="Calibri"/>
                        <a:cs typeface="Times New Roman"/>
                      </a:endParaRPr>
                    </a:p>
                  </a:txBody>
                  <a:tcPr marL="68580" marR="68580" marT="0" marB="0" anchor="ctr"/>
                </a:tc>
              </a:tr>
              <a:tr h="36000">
                <a:tc>
                  <a:txBody>
                    <a:bodyPr/>
                    <a:lstStyle/>
                    <a:p>
                      <a:pPr>
                        <a:lnSpc>
                          <a:spcPct val="115000"/>
                        </a:lnSpc>
                        <a:spcAft>
                          <a:spcPts val="0"/>
                        </a:spcAft>
                      </a:pPr>
                      <a:r>
                        <a:rPr lang="es-CO" sz="900">
                          <a:effectLst/>
                        </a:rPr>
                        <a:t>Calidad</a:t>
                      </a:r>
                      <a:endParaRPr lang="es-CO" sz="9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900" dirty="0">
                          <a:effectLst/>
                        </a:rPr>
                        <a:t>8</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1</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87.50%</a:t>
                      </a:r>
                      <a:endParaRPr lang="es-CO" sz="900">
                        <a:effectLst/>
                        <a:latin typeface="Calibri"/>
                        <a:ea typeface="Calibri"/>
                        <a:cs typeface="Times New Roman"/>
                      </a:endParaRPr>
                    </a:p>
                  </a:txBody>
                  <a:tcPr marL="68580" marR="68580" marT="0" marB="0" anchor="ctr"/>
                </a:tc>
              </a:tr>
              <a:tr h="36000">
                <a:tc>
                  <a:txBody>
                    <a:bodyPr/>
                    <a:lstStyle/>
                    <a:p>
                      <a:pPr>
                        <a:lnSpc>
                          <a:spcPct val="115000"/>
                        </a:lnSpc>
                        <a:spcAft>
                          <a:spcPts val="0"/>
                        </a:spcAft>
                      </a:pPr>
                      <a:r>
                        <a:rPr lang="es-CO" sz="900">
                          <a:effectLst/>
                        </a:rPr>
                        <a:t> Cobertura</a:t>
                      </a:r>
                      <a:endParaRPr lang="es-CO" sz="9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900">
                          <a:effectLst/>
                        </a:rPr>
                        <a:t>62</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11</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90.98%</a:t>
                      </a:r>
                      <a:endParaRPr lang="es-CO" sz="900">
                        <a:effectLst/>
                        <a:latin typeface="Calibri"/>
                        <a:ea typeface="Calibri"/>
                        <a:cs typeface="Times New Roman"/>
                      </a:endParaRPr>
                    </a:p>
                  </a:txBody>
                  <a:tcPr marL="68580" marR="68580" marT="0" marB="0" anchor="ctr"/>
                </a:tc>
              </a:tr>
              <a:tr h="36000">
                <a:tc>
                  <a:txBody>
                    <a:bodyPr/>
                    <a:lstStyle/>
                    <a:p>
                      <a:pPr>
                        <a:lnSpc>
                          <a:spcPct val="115000"/>
                        </a:lnSpc>
                        <a:spcAft>
                          <a:spcPts val="0"/>
                        </a:spcAft>
                      </a:pPr>
                      <a:r>
                        <a:rPr lang="es-CO" sz="900">
                          <a:effectLst/>
                        </a:rPr>
                        <a:t>Despacho</a:t>
                      </a:r>
                      <a:endParaRPr lang="es-CO" sz="9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900">
                          <a:effectLst/>
                        </a:rPr>
                        <a:t>30</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3</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93.18%</a:t>
                      </a:r>
                      <a:endParaRPr lang="es-CO" sz="900">
                        <a:effectLst/>
                        <a:latin typeface="Calibri"/>
                        <a:ea typeface="Calibri"/>
                        <a:cs typeface="Times New Roman"/>
                      </a:endParaRPr>
                    </a:p>
                  </a:txBody>
                  <a:tcPr marL="68580" marR="68580" marT="0" marB="0" anchor="ctr"/>
                </a:tc>
              </a:tr>
              <a:tr h="36000">
                <a:tc>
                  <a:txBody>
                    <a:bodyPr/>
                    <a:lstStyle/>
                    <a:p>
                      <a:pPr>
                        <a:lnSpc>
                          <a:spcPct val="115000"/>
                        </a:lnSpc>
                        <a:spcAft>
                          <a:spcPts val="0"/>
                        </a:spcAft>
                      </a:pPr>
                      <a:r>
                        <a:rPr lang="es-CO" sz="900">
                          <a:effectLst/>
                        </a:rPr>
                        <a:t>Evaluación</a:t>
                      </a:r>
                      <a:endParaRPr lang="es-CO" sz="9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900">
                          <a:effectLst/>
                        </a:rPr>
                        <a:t>4</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2</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50.00%</a:t>
                      </a:r>
                      <a:endParaRPr lang="es-CO" sz="900">
                        <a:effectLst/>
                        <a:latin typeface="Calibri"/>
                        <a:ea typeface="Calibri"/>
                        <a:cs typeface="Times New Roman"/>
                      </a:endParaRPr>
                    </a:p>
                  </a:txBody>
                  <a:tcPr marL="68580" marR="68580" marT="0" marB="0" anchor="ctr"/>
                </a:tc>
              </a:tr>
              <a:tr h="36000">
                <a:tc>
                  <a:txBody>
                    <a:bodyPr/>
                    <a:lstStyle/>
                    <a:p>
                      <a:pPr>
                        <a:lnSpc>
                          <a:spcPct val="115000"/>
                        </a:lnSpc>
                        <a:spcAft>
                          <a:spcPts val="0"/>
                        </a:spcAft>
                      </a:pPr>
                      <a:r>
                        <a:rPr lang="es-CO" sz="900">
                          <a:effectLst/>
                        </a:rPr>
                        <a:t>Jurídica</a:t>
                      </a:r>
                      <a:endParaRPr lang="es-CO" sz="9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900">
                          <a:effectLst/>
                        </a:rPr>
                        <a:t>24</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14</a:t>
                      </a:r>
                      <a:endParaRPr lang="es-CO" sz="9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41.67%</a:t>
                      </a:r>
                      <a:endParaRPr lang="es-CO" sz="900" dirty="0">
                        <a:effectLst/>
                        <a:latin typeface="Calibri"/>
                        <a:ea typeface="Calibri"/>
                        <a:cs typeface="Times New Roman"/>
                      </a:endParaRPr>
                    </a:p>
                  </a:txBody>
                  <a:tcPr marL="68580" marR="68580" marT="0" marB="0" anchor="ctr"/>
                </a:tc>
              </a:tr>
              <a:tr h="36000">
                <a:tc>
                  <a:txBody>
                    <a:bodyPr/>
                    <a:lstStyle/>
                    <a:p>
                      <a:pPr>
                        <a:lnSpc>
                          <a:spcPct val="115000"/>
                        </a:lnSpc>
                        <a:spcAft>
                          <a:spcPts val="0"/>
                        </a:spcAft>
                      </a:pPr>
                      <a:r>
                        <a:rPr lang="es-CO" sz="900">
                          <a:effectLst/>
                        </a:rPr>
                        <a:t>Permanencia</a:t>
                      </a:r>
                      <a:endParaRPr lang="es-CO" sz="9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900">
                          <a:effectLst/>
                        </a:rPr>
                        <a:t>18</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1</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94.44%</a:t>
                      </a:r>
                      <a:endParaRPr lang="es-CO" sz="900" dirty="0">
                        <a:effectLst/>
                        <a:latin typeface="Calibri"/>
                        <a:ea typeface="Calibri"/>
                        <a:cs typeface="Times New Roman"/>
                      </a:endParaRPr>
                    </a:p>
                  </a:txBody>
                  <a:tcPr marL="68580" marR="68580" marT="0" marB="0" anchor="ctr"/>
                </a:tc>
              </a:tr>
              <a:tr h="36000">
                <a:tc>
                  <a:txBody>
                    <a:bodyPr/>
                    <a:lstStyle/>
                    <a:p>
                      <a:pPr>
                        <a:lnSpc>
                          <a:spcPct val="115000"/>
                        </a:lnSpc>
                        <a:spcAft>
                          <a:spcPts val="0"/>
                        </a:spcAft>
                      </a:pPr>
                      <a:r>
                        <a:rPr lang="es-CO" sz="900">
                          <a:effectLst/>
                        </a:rPr>
                        <a:t>Recurso Humano</a:t>
                      </a:r>
                      <a:endParaRPr lang="es-CO" sz="9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900">
                          <a:effectLst/>
                        </a:rPr>
                        <a:t>58</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4</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96.49%</a:t>
                      </a:r>
                      <a:endParaRPr lang="es-CO" sz="900" dirty="0">
                        <a:effectLst/>
                        <a:latin typeface="Calibri"/>
                        <a:ea typeface="Calibri"/>
                        <a:cs typeface="Times New Roman"/>
                      </a:endParaRPr>
                    </a:p>
                  </a:txBody>
                  <a:tcPr marL="68580" marR="68580" marT="0" marB="0" anchor="ctr"/>
                </a:tc>
              </a:tr>
              <a:tr h="36000">
                <a:tc>
                  <a:txBody>
                    <a:bodyPr/>
                    <a:lstStyle/>
                    <a:p>
                      <a:pPr>
                        <a:lnSpc>
                          <a:spcPct val="115000"/>
                        </a:lnSpc>
                        <a:spcAft>
                          <a:spcPts val="0"/>
                        </a:spcAft>
                      </a:pPr>
                      <a:r>
                        <a:rPr lang="es-CO" sz="900">
                          <a:effectLst/>
                        </a:rPr>
                        <a:t>Servicios informáticos</a:t>
                      </a:r>
                      <a:endParaRPr lang="es-CO" sz="9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900">
                          <a:effectLst/>
                        </a:rPr>
                        <a:t>3</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a:effectLst/>
                        </a:rPr>
                        <a:t>1</a:t>
                      </a:r>
                      <a:endParaRPr lang="es-CO" sz="9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900" dirty="0">
                          <a:effectLst/>
                        </a:rPr>
                        <a:t>75.00%</a:t>
                      </a:r>
                      <a:endParaRPr lang="es-CO" sz="900" dirty="0">
                        <a:effectLst/>
                        <a:latin typeface="Calibri"/>
                        <a:ea typeface="Calibri"/>
                        <a:cs typeface="Times New Roman"/>
                      </a:endParaRPr>
                    </a:p>
                  </a:txBody>
                  <a:tcPr marL="68580" marR="68580" marT="0" marB="0" anchor="ctr"/>
                </a:tc>
              </a:tr>
            </a:tbl>
          </a:graphicData>
        </a:graphic>
      </p:graphicFrame>
      <p:graphicFrame>
        <p:nvGraphicFramePr>
          <p:cNvPr id="6" name="5 Tabla"/>
          <p:cNvGraphicFramePr>
            <a:graphicFrameLocks noGrp="1"/>
          </p:cNvGraphicFramePr>
          <p:nvPr>
            <p:extLst>
              <p:ext uri="{D42A27DB-BD31-4B8C-83A1-F6EECF244321}">
                <p14:modId xmlns:p14="http://schemas.microsoft.com/office/powerpoint/2010/main" val="4288173373"/>
              </p:ext>
            </p:extLst>
          </p:nvPr>
        </p:nvGraphicFramePr>
        <p:xfrm>
          <a:off x="395536" y="4941168"/>
          <a:ext cx="8496944" cy="1577340"/>
        </p:xfrm>
        <a:graphic>
          <a:graphicData uri="http://schemas.openxmlformats.org/drawingml/2006/table">
            <a:tbl>
              <a:tblPr firstRow="1" firstCol="1" bandRow="1">
                <a:tableStyleId>{5C22544A-7EE6-4342-B048-85BDC9FD1C3A}</a:tableStyleId>
              </a:tblPr>
              <a:tblGrid>
                <a:gridCol w="2145317"/>
                <a:gridCol w="2146412"/>
                <a:gridCol w="2114654"/>
                <a:gridCol w="2090561"/>
              </a:tblGrid>
              <a:tr h="36000">
                <a:tc>
                  <a:txBody>
                    <a:bodyPr/>
                    <a:lstStyle/>
                    <a:p>
                      <a:pPr algn="just">
                        <a:lnSpc>
                          <a:spcPct val="115000"/>
                        </a:lnSpc>
                        <a:spcAft>
                          <a:spcPts val="0"/>
                        </a:spcAft>
                      </a:pPr>
                      <a:r>
                        <a:rPr lang="es-CO" sz="1000" dirty="0">
                          <a:effectLst/>
                        </a:rPr>
                        <a:t>Dependencias                         </a:t>
                      </a:r>
                      <a:endParaRPr lang="es-CO"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1000" dirty="0">
                          <a:effectLst/>
                        </a:rPr>
                        <a:t>Cantidad de                                              PQR</a:t>
                      </a:r>
                      <a:endParaRPr lang="es-CO" sz="1100" dirty="0">
                        <a:effectLst/>
                        <a:latin typeface="Calibri"/>
                        <a:ea typeface="Calibri"/>
                        <a:cs typeface="Times New Roman"/>
                      </a:endParaRPr>
                    </a:p>
                  </a:txBody>
                  <a:tcPr marL="68580" marR="68580" marT="0" marB="0"/>
                </a:tc>
                <a:tc>
                  <a:txBody>
                    <a:bodyPr/>
                    <a:lstStyle/>
                    <a:p>
                      <a:pPr>
                        <a:lnSpc>
                          <a:spcPct val="115000"/>
                        </a:lnSpc>
                        <a:spcAft>
                          <a:spcPts val="0"/>
                        </a:spcAft>
                      </a:pPr>
                      <a:r>
                        <a:rPr lang="es-CO" sz="1000">
                          <a:effectLst/>
                        </a:rPr>
                        <a:t>N° de PQR fuera de Tiempo</a:t>
                      </a:r>
                      <a:endParaRPr lang="es-CO" sz="1100">
                        <a:effectLst/>
                        <a:latin typeface="Calibri"/>
                        <a:ea typeface="Calibri"/>
                        <a:cs typeface="Times New Roman"/>
                      </a:endParaRPr>
                    </a:p>
                  </a:txBody>
                  <a:tcPr marL="68580" marR="68580" marT="0" marB="0"/>
                </a:tc>
                <a:tc>
                  <a:txBody>
                    <a:bodyPr/>
                    <a:lstStyle/>
                    <a:p>
                      <a:pPr>
                        <a:lnSpc>
                          <a:spcPct val="115000"/>
                        </a:lnSpc>
                        <a:spcAft>
                          <a:spcPts val="0"/>
                        </a:spcAft>
                      </a:pPr>
                      <a:r>
                        <a:rPr lang="es-CO" sz="1000">
                          <a:effectLst/>
                        </a:rPr>
                        <a:t>% de Oportunidad de la respuesta alcanzado</a:t>
                      </a:r>
                      <a:endParaRPr lang="es-CO" sz="1100">
                        <a:effectLst/>
                        <a:latin typeface="Calibri"/>
                        <a:ea typeface="Calibri"/>
                        <a:cs typeface="Times New Roman"/>
                      </a:endParaRPr>
                    </a:p>
                  </a:txBody>
                  <a:tcPr marL="68580" marR="68580" marT="0" marB="0"/>
                </a:tc>
              </a:tr>
              <a:tr h="36000">
                <a:tc>
                  <a:txBody>
                    <a:bodyPr/>
                    <a:lstStyle/>
                    <a:p>
                      <a:pPr>
                        <a:lnSpc>
                          <a:spcPct val="115000"/>
                        </a:lnSpc>
                        <a:spcAft>
                          <a:spcPts val="0"/>
                        </a:spcAft>
                      </a:pPr>
                      <a:r>
                        <a:rPr lang="es-CO" sz="1000">
                          <a:effectLst/>
                        </a:rPr>
                        <a:t>Adm. De nómina</a:t>
                      </a:r>
                      <a:endParaRPr lang="es-CO" sz="11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1000" dirty="0">
                          <a:effectLst/>
                        </a:rPr>
                        <a:t>64</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11</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42.06%</a:t>
                      </a:r>
                      <a:endParaRPr lang="es-CO" sz="1100">
                        <a:effectLst/>
                        <a:latin typeface="Calibri"/>
                        <a:ea typeface="Calibri"/>
                        <a:cs typeface="Times New Roman"/>
                      </a:endParaRPr>
                    </a:p>
                  </a:txBody>
                  <a:tcPr marL="68580" marR="68580" marT="0" marB="0" anchor="ctr"/>
                </a:tc>
              </a:tr>
              <a:tr h="36000">
                <a:tc>
                  <a:txBody>
                    <a:bodyPr/>
                    <a:lstStyle/>
                    <a:p>
                      <a:pPr algn="just">
                        <a:lnSpc>
                          <a:spcPct val="115000"/>
                        </a:lnSpc>
                        <a:spcAft>
                          <a:spcPts val="0"/>
                        </a:spcAft>
                      </a:pPr>
                      <a:r>
                        <a:rPr lang="es-CO" sz="1000">
                          <a:effectLst/>
                        </a:rPr>
                        <a:t>Evaluación</a:t>
                      </a:r>
                      <a:endParaRPr lang="es-CO" sz="11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1000" dirty="0">
                          <a:effectLst/>
                        </a:rPr>
                        <a:t>38</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dirty="0">
                          <a:effectLst/>
                        </a:rPr>
                        <a:t>8</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78.95%</a:t>
                      </a:r>
                      <a:endParaRPr lang="es-CO" sz="1100">
                        <a:effectLst/>
                        <a:latin typeface="Calibri"/>
                        <a:ea typeface="Calibri"/>
                        <a:cs typeface="Times New Roman"/>
                      </a:endParaRPr>
                    </a:p>
                  </a:txBody>
                  <a:tcPr marL="68580" marR="68580" marT="0" marB="0" anchor="ctr"/>
                </a:tc>
              </a:tr>
              <a:tr h="36000">
                <a:tc>
                  <a:txBody>
                    <a:bodyPr/>
                    <a:lstStyle/>
                    <a:p>
                      <a:pPr algn="just">
                        <a:lnSpc>
                          <a:spcPct val="115000"/>
                        </a:lnSpc>
                        <a:spcAft>
                          <a:spcPts val="0"/>
                        </a:spcAft>
                      </a:pPr>
                      <a:r>
                        <a:rPr lang="es-CO" sz="1000">
                          <a:effectLst/>
                        </a:rPr>
                        <a:t>Infraestructura</a:t>
                      </a:r>
                      <a:endParaRPr lang="es-CO" sz="11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1000">
                          <a:effectLst/>
                        </a:rPr>
                        <a:t>1</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dirty="0">
                          <a:effectLst/>
                        </a:rPr>
                        <a:t>1</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00.00%</a:t>
                      </a:r>
                      <a:endParaRPr lang="es-CO" sz="1100">
                        <a:effectLst/>
                        <a:latin typeface="Calibri"/>
                        <a:ea typeface="Calibri"/>
                        <a:cs typeface="Times New Roman"/>
                      </a:endParaRPr>
                    </a:p>
                  </a:txBody>
                  <a:tcPr marL="68580" marR="68580" marT="0" marB="0" anchor="ctr"/>
                </a:tc>
              </a:tr>
              <a:tr h="36000">
                <a:tc>
                  <a:txBody>
                    <a:bodyPr/>
                    <a:lstStyle/>
                    <a:p>
                      <a:pPr algn="just">
                        <a:lnSpc>
                          <a:spcPct val="115000"/>
                        </a:lnSpc>
                        <a:spcAft>
                          <a:spcPts val="0"/>
                        </a:spcAft>
                      </a:pPr>
                      <a:r>
                        <a:rPr lang="es-CO" sz="1000">
                          <a:effectLst/>
                        </a:rPr>
                        <a:t>Jurídica</a:t>
                      </a:r>
                      <a:endParaRPr lang="es-CO" sz="11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1000">
                          <a:effectLst/>
                        </a:rPr>
                        <a:t>13</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dirty="0">
                          <a:effectLst/>
                        </a:rPr>
                        <a:t>1</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dirty="0">
                          <a:effectLst/>
                        </a:rPr>
                        <a:t>92.31%</a:t>
                      </a:r>
                      <a:endParaRPr lang="es-CO" sz="1100" dirty="0">
                        <a:effectLst/>
                        <a:latin typeface="Calibri"/>
                        <a:ea typeface="Calibri"/>
                        <a:cs typeface="Times New Roman"/>
                      </a:endParaRPr>
                    </a:p>
                  </a:txBody>
                  <a:tcPr marL="68580" marR="68580" marT="0" marB="0" anchor="ctr"/>
                </a:tc>
              </a:tr>
              <a:tr h="36000">
                <a:tc>
                  <a:txBody>
                    <a:bodyPr/>
                    <a:lstStyle/>
                    <a:p>
                      <a:pPr algn="just">
                        <a:lnSpc>
                          <a:spcPct val="115000"/>
                        </a:lnSpc>
                        <a:spcAft>
                          <a:spcPts val="0"/>
                        </a:spcAft>
                      </a:pPr>
                      <a:r>
                        <a:rPr lang="es-CO" sz="1000">
                          <a:effectLst/>
                        </a:rPr>
                        <a:t>Mejoramiento</a:t>
                      </a:r>
                      <a:endParaRPr lang="es-CO" sz="11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1000">
                          <a:effectLst/>
                        </a:rPr>
                        <a:t>2</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1</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dirty="0">
                          <a:effectLst/>
                        </a:rPr>
                        <a:t>50.00%</a:t>
                      </a:r>
                      <a:endParaRPr lang="es-CO" sz="1100" dirty="0">
                        <a:effectLst/>
                        <a:latin typeface="Calibri"/>
                        <a:ea typeface="Calibri"/>
                        <a:cs typeface="Times New Roman"/>
                      </a:endParaRPr>
                    </a:p>
                  </a:txBody>
                  <a:tcPr marL="68580" marR="68580" marT="0" marB="0" anchor="ctr"/>
                </a:tc>
              </a:tr>
              <a:tr h="36000">
                <a:tc>
                  <a:txBody>
                    <a:bodyPr/>
                    <a:lstStyle/>
                    <a:p>
                      <a:pPr algn="just">
                        <a:lnSpc>
                          <a:spcPct val="115000"/>
                        </a:lnSpc>
                        <a:spcAft>
                          <a:spcPts val="0"/>
                        </a:spcAft>
                      </a:pPr>
                      <a:r>
                        <a:rPr lang="es-CO" sz="1000">
                          <a:effectLst/>
                        </a:rPr>
                        <a:t>Planeación</a:t>
                      </a:r>
                      <a:endParaRPr lang="es-CO" sz="11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1000">
                          <a:effectLst/>
                        </a:rPr>
                        <a:t>2</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1</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dirty="0">
                          <a:effectLst/>
                        </a:rPr>
                        <a:t>50.00%</a:t>
                      </a:r>
                      <a:endParaRPr lang="es-CO" sz="1100" dirty="0">
                        <a:effectLst/>
                        <a:latin typeface="Calibri"/>
                        <a:ea typeface="Calibri"/>
                        <a:cs typeface="Times New Roman"/>
                      </a:endParaRPr>
                    </a:p>
                  </a:txBody>
                  <a:tcPr marL="68580" marR="68580" marT="0" marB="0" anchor="ctr"/>
                </a:tc>
              </a:tr>
              <a:tr h="36000">
                <a:tc>
                  <a:txBody>
                    <a:bodyPr/>
                    <a:lstStyle/>
                    <a:p>
                      <a:pPr algn="just">
                        <a:lnSpc>
                          <a:spcPct val="115000"/>
                        </a:lnSpc>
                        <a:spcAft>
                          <a:spcPts val="0"/>
                        </a:spcAft>
                      </a:pPr>
                      <a:r>
                        <a:rPr lang="es-CO" sz="1000">
                          <a:effectLst/>
                        </a:rPr>
                        <a:t>R. Humano</a:t>
                      </a:r>
                      <a:endParaRPr lang="es-CO" sz="11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1000" dirty="0">
                          <a:effectLst/>
                        </a:rPr>
                        <a:t>57</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2</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dirty="0">
                          <a:effectLst/>
                        </a:rPr>
                        <a:t>96.43%</a:t>
                      </a:r>
                      <a:endParaRPr lang="es-CO" sz="1100" dirty="0">
                        <a:effectLst/>
                        <a:latin typeface="Calibri"/>
                        <a:ea typeface="Calibri"/>
                        <a:cs typeface="Times New Roman"/>
                      </a:endParaRPr>
                    </a:p>
                  </a:txBody>
                  <a:tcPr marL="68580" marR="68580" marT="0" marB="0" anchor="ctr"/>
                </a:tc>
              </a:tr>
            </a:tbl>
          </a:graphicData>
        </a:graphic>
      </p:graphicFrame>
      <p:sp>
        <p:nvSpPr>
          <p:cNvPr id="7" name="6 Rectángulo"/>
          <p:cNvSpPr/>
          <p:nvPr/>
        </p:nvSpPr>
        <p:spPr>
          <a:xfrm>
            <a:off x="3676058" y="81499"/>
            <a:ext cx="1949870" cy="323165"/>
          </a:xfrm>
          <a:prstGeom prst="rect">
            <a:avLst/>
          </a:prstGeom>
          <a:noFill/>
        </p:spPr>
        <p:txBody>
          <a:bodyPr wrap="square" lIns="91440" tIns="45720" rIns="91440" bIns="45720">
            <a:spAutoFit/>
          </a:bodyPr>
          <a:lstStyle/>
          <a:p>
            <a:pPr algn="ctr"/>
            <a:r>
              <a:rPr lang="es-CO" sz="15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OCTUBRE 2015</a:t>
            </a:r>
            <a:endParaRPr lang="es-CO" sz="15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8" name="7 Rectángulo"/>
          <p:cNvSpPr/>
          <p:nvPr/>
        </p:nvSpPr>
        <p:spPr>
          <a:xfrm>
            <a:off x="3563888" y="2348880"/>
            <a:ext cx="1949870" cy="323165"/>
          </a:xfrm>
          <a:prstGeom prst="rect">
            <a:avLst/>
          </a:prstGeom>
          <a:noFill/>
        </p:spPr>
        <p:txBody>
          <a:bodyPr wrap="square" lIns="91440" tIns="45720" rIns="91440" bIns="45720">
            <a:spAutoFit/>
          </a:bodyPr>
          <a:lstStyle/>
          <a:p>
            <a:pPr algn="ctr"/>
            <a:r>
              <a:rPr lang="es-CO" sz="15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NOVIEMBRE 2015</a:t>
            </a:r>
            <a:endParaRPr lang="es-CO" sz="15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9" name="8 Rectángulo"/>
          <p:cNvSpPr/>
          <p:nvPr/>
        </p:nvSpPr>
        <p:spPr>
          <a:xfrm>
            <a:off x="3347864" y="4581128"/>
            <a:ext cx="1949870" cy="323165"/>
          </a:xfrm>
          <a:prstGeom prst="rect">
            <a:avLst/>
          </a:prstGeom>
          <a:noFill/>
        </p:spPr>
        <p:txBody>
          <a:bodyPr wrap="square" lIns="91440" tIns="45720" rIns="91440" bIns="45720">
            <a:spAutoFit/>
          </a:bodyPr>
          <a:lstStyle/>
          <a:p>
            <a:pPr algn="ctr"/>
            <a:r>
              <a:rPr lang="es-CO" sz="15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DICIEMBRE 2015</a:t>
            </a:r>
            <a:endParaRPr lang="es-CO" sz="15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381559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extLst>
              <p:ext uri="{D42A27DB-BD31-4B8C-83A1-F6EECF244321}">
                <p14:modId xmlns:p14="http://schemas.microsoft.com/office/powerpoint/2010/main" val="1909917650"/>
              </p:ext>
            </p:extLst>
          </p:nvPr>
        </p:nvGraphicFramePr>
        <p:xfrm>
          <a:off x="758403" y="764704"/>
          <a:ext cx="7848872" cy="1236300"/>
        </p:xfrm>
        <a:graphic>
          <a:graphicData uri="http://schemas.openxmlformats.org/drawingml/2006/table">
            <a:tbl>
              <a:tblPr firstRow="1" firstCol="1" bandRow="1">
                <a:tableStyleId>{5C22544A-7EE6-4342-B048-85BDC9FD1C3A}</a:tableStyleId>
              </a:tblPr>
              <a:tblGrid>
                <a:gridCol w="2517453"/>
                <a:gridCol w="1512168"/>
                <a:gridCol w="1800200"/>
                <a:gridCol w="2019051"/>
              </a:tblGrid>
              <a:tr h="360000">
                <a:tc>
                  <a:txBody>
                    <a:bodyPr/>
                    <a:lstStyle/>
                    <a:p>
                      <a:pPr algn="ctr">
                        <a:lnSpc>
                          <a:spcPct val="115000"/>
                        </a:lnSpc>
                        <a:spcAft>
                          <a:spcPts val="0"/>
                        </a:spcAft>
                      </a:pPr>
                      <a:r>
                        <a:rPr lang="es-CO" sz="1000" dirty="0">
                          <a:effectLst/>
                        </a:rPr>
                        <a:t>Dependencias</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dirty="0">
                          <a:effectLst/>
                        </a:rPr>
                        <a:t>Cantidad de                                              PQR ingresados</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dirty="0">
                          <a:effectLst/>
                        </a:rPr>
                        <a:t>N° de PQR fuera de Tiempo</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dirty="0">
                          <a:effectLst/>
                        </a:rPr>
                        <a:t>% de Oportunidad de la respuesta alcanzado</a:t>
                      </a:r>
                      <a:endParaRPr lang="es-CO" sz="1100" dirty="0">
                        <a:effectLst/>
                        <a:latin typeface="Calibri"/>
                        <a:ea typeface="Calibri"/>
                        <a:cs typeface="Times New Roman"/>
                      </a:endParaRPr>
                    </a:p>
                  </a:txBody>
                  <a:tcPr marL="68580" marR="68580" marT="0" marB="0" anchor="ctr"/>
                </a:tc>
              </a:tr>
              <a:tr h="0">
                <a:tc>
                  <a:txBody>
                    <a:bodyPr/>
                    <a:lstStyle/>
                    <a:p>
                      <a:pPr algn="l">
                        <a:lnSpc>
                          <a:spcPct val="115000"/>
                        </a:lnSpc>
                        <a:spcAft>
                          <a:spcPts val="0"/>
                        </a:spcAft>
                      </a:pPr>
                      <a:r>
                        <a:rPr lang="es-CO" sz="1000" dirty="0">
                          <a:effectLst/>
                        </a:rPr>
                        <a:t>Acceso</a:t>
                      </a:r>
                      <a:endParaRPr lang="es-CO"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1000">
                          <a:effectLst/>
                        </a:rPr>
                        <a:t>11</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1</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90.91%</a:t>
                      </a:r>
                      <a:endParaRPr lang="es-CO" sz="1100">
                        <a:effectLst/>
                        <a:latin typeface="Calibri"/>
                        <a:ea typeface="Calibri"/>
                        <a:cs typeface="Times New Roman"/>
                      </a:endParaRPr>
                    </a:p>
                  </a:txBody>
                  <a:tcPr marL="68580" marR="68580" marT="0" marB="0" anchor="ctr"/>
                </a:tc>
              </a:tr>
              <a:tr h="0">
                <a:tc>
                  <a:txBody>
                    <a:bodyPr/>
                    <a:lstStyle/>
                    <a:p>
                      <a:pPr algn="just">
                        <a:lnSpc>
                          <a:spcPct val="115000"/>
                        </a:lnSpc>
                        <a:spcAft>
                          <a:spcPts val="0"/>
                        </a:spcAft>
                      </a:pPr>
                      <a:r>
                        <a:rPr lang="es-CO" sz="1000" dirty="0">
                          <a:effectLst/>
                        </a:rPr>
                        <a:t>Administración de nómina</a:t>
                      </a:r>
                      <a:endParaRPr lang="es-CO"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1000">
                          <a:effectLst/>
                        </a:rPr>
                        <a:t>54</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5</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94.66%</a:t>
                      </a:r>
                      <a:endParaRPr lang="es-CO" sz="1100">
                        <a:effectLst/>
                        <a:latin typeface="Calibri"/>
                        <a:ea typeface="Calibri"/>
                        <a:cs typeface="Times New Roman"/>
                      </a:endParaRPr>
                    </a:p>
                  </a:txBody>
                  <a:tcPr marL="68580" marR="68580" marT="0" marB="0" anchor="ctr"/>
                </a:tc>
              </a:tr>
              <a:tr h="0">
                <a:tc>
                  <a:txBody>
                    <a:bodyPr/>
                    <a:lstStyle/>
                    <a:p>
                      <a:pPr algn="just">
                        <a:lnSpc>
                          <a:spcPct val="115000"/>
                        </a:lnSpc>
                        <a:spcAft>
                          <a:spcPts val="0"/>
                        </a:spcAft>
                      </a:pPr>
                      <a:r>
                        <a:rPr lang="es-CO" sz="1000">
                          <a:effectLst/>
                        </a:rPr>
                        <a:t>Jurídica</a:t>
                      </a:r>
                      <a:endParaRPr lang="es-CO" sz="11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1000" dirty="0">
                          <a:effectLst/>
                        </a:rPr>
                        <a:t>7</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1</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87.71%</a:t>
                      </a:r>
                      <a:endParaRPr lang="es-CO" sz="1100">
                        <a:effectLst/>
                        <a:latin typeface="Calibri"/>
                        <a:ea typeface="Calibri"/>
                        <a:cs typeface="Times New Roman"/>
                      </a:endParaRPr>
                    </a:p>
                  </a:txBody>
                  <a:tcPr marL="68580" marR="68580" marT="0" marB="0" anchor="ctr"/>
                </a:tc>
              </a:tr>
              <a:tr h="0">
                <a:tc>
                  <a:txBody>
                    <a:bodyPr/>
                    <a:lstStyle/>
                    <a:p>
                      <a:pPr algn="just">
                        <a:lnSpc>
                          <a:spcPct val="115000"/>
                        </a:lnSpc>
                        <a:spcAft>
                          <a:spcPts val="0"/>
                        </a:spcAft>
                      </a:pPr>
                      <a:r>
                        <a:rPr lang="es-CO" sz="1000">
                          <a:effectLst/>
                        </a:rPr>
                        <a:t>Unidades informáticas</a:t>
                      </a:r>
                      <a:endParaRPr lang="es-CO" sz="11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1000" dirty="0">
                          <a:effectLst/>
                        </a:rPr>
                        <a:t>7</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dirty="0">
                          <a:effectLst/>
                        </a:rPr>
                        <a:t>1</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dirty="0">
                          <a:effectLst/>
                        </a:rPr>
                        <a:t>98.00%</a:t>
                      </a:r>
                      <a:endParaRPr lang="es-CO" sz="1100" dirty="0">
                        <a:effectLst/>
                        <a:latin typeface="Calibri"/>
                        <a:ea typeface="Calibri"/>
                        <a:cs typeface="Times New Roman"/>
                      </a:endParaRPr>
                    </a:p>
                  </a:txBody>
                  <a:tcPr marL="68580" marR="68580" marT="0" marB="0" anchor="ctr"/>
                </a:tc>
              </a:tr>
              <a:tr h="0">
                <a:tc>
                  <a:txBody>
                    <a:bodyPr/>
                    <a:lstStyle/>
                    <a:p>
                      <a:pPr algn="just">
                        <a:lnSpc>
                          <a:spcPct val="115000"/>
                        </a:lnSpc>
                        <a:spcAft>
                          <a:spcPts val="0"/>
                        </a:spcAft>
                      </a:pPr>
                      <a:r>
                        <a:rPr lang="es-CO" sz="1000">
                          <a:effectLst/>
                        </a:rPr>
                        <a:t>Recurso Humano</a:t>
                      </a:r>
                      <a:endParaRPr lang="es-CO" sz="11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1000">
                          <a:effectLst/>
                        </a:rPr>
                        <a:t>78</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3</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dirty="0">
                          <a:effectLst/>
                        </a:rPr>
                        <a:t>83.33%</a:t>
                      </a:r>
                      <a:endParaRPr lang="es-CO" sz="1100" dirty="0">
                        <a:effectLst/>
                        <a:latin typeface="Calibri"/>
                        <a:ea typeface="Calibri"/>
                        <a:cs typeface="Times New Roman"/>
                      </a:endParaRPr>
                    </a:p>
                  </a:txBody>
                  <a:tcPr marL="68580" marR="68580" marT="0" marB="0" anchor="ctr"/>
                </a:tc>
              </a:tr>
            </a:tbl>
          </a:graphicData>
        </a:graphic>
      </p:graphicFrame>
      <p:graphicFrame>
        <p:nvGraphicFramePr>
          <p:cNvPr id="5" name="4 Tabla"/>
          <p:cNvGraphicFramePr>
            <a:graphicFrameLocks noGrp="1"/>
          </p:cNvGraphicFramePr>
          <p:nvPr>
            <p:extLst>
              <p:ext uri="{D42A27DB-BD31-4B8C-83A1-F6EECF244321}">
                <p14:modId xmlns:p14="http://schemas.microsoft.com/office/powerpoint/2010/main" val="2383256539"/>
              </p:ext>
            </p:extLst>
          </p:nvPr>
        </p:nvGraphicFramePr>
        <p:xfrm>
          <a:off x="650391" y="2564904"/>
          <a:ext cx="7920879" cy="1754003"/>
        </p:xfrm>
        <a:graphic>
          <a:graphicData uri="http://schemas.openxmlformats.org/drawingml/2006/table">
            <a:tbl>
              <a:tblPr firstRow="1" firstCol="1" bandRow="1">
                <a:tableStyleId>{5C22544A-7EE6-4342-B048-85BDC9FD1C3A}</a:tableStyleId>
              </a:tblPr>
              <a:tblGrid>
                <a:gridCol w="2595656"/>
                <a:gridCol w="1554642"/>
                <a:gridCol w="1820629"/>
                <a:gridCol w="1949952"/>
              </a:tblGrid>
              <a:tr h="351923">
                <a:tc>
                  <a:txBody>
                    <a:bodyPr/>
                    <a:lstStyle/>
                    <a:p>
                      <a:pPr algn="ctr">
                        <a:lnSpc>
                          <a:spcPct val="115000"/>
                        </a:lnSpc>
                        <a:spcAft>
                          <a:spcPts val="0"/>
                        </a:spcAft>
                      </a:pPr>
                      <a:r>
                        <a:rPr lang="es-CO" sz="1000" dirty="0">
                          <a:effectLst/>
                        </a:rPr>
                        <a:t>Dependencias</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Cantidad de                                              PQR ingresados</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N° de PQR fuera de Tiempo</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 de Oportunidad de la respuesta alcanzado</a:t>
                      </a:r>
                      <a:endParaRPr lang="es-CO" sz="1100">
                        <a:effectLst/>
                        <a:latin typeface="Calibri"/>
                        <a:ea typeface="Calibri"/>
                        <a:cs typeface="Times New Roman"/>
                      </a:endParaRPr>
                    </a:p>
                  </a:txBody>
                  <a:tcPr marL="68580" marR="68580" marT="0" marB="0" anchor="ctr"/>
                </a:tc>
              </a:tr>
              <a:tr h="0">
                <a:tc>
                  <a:txBody>
                    <a:bodyPr/>
                    <a:lstStyle/>
                    <a:p>
                      <a:pPr>
                        <a:lnSpc>
                          <a:spcPct val="115000"/>
                        </a:lnSpc>
                        <a:spcAft>
                          <a:spcPts val="0"/>
                        </a:spcAft>
                      </a:pPr>
                      <a:r>
                        <a:rPr lang="es-CO" sz="1000">
                          <a:effectLst/>
                        </a:rPr>
                        <a:t>Acceso</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36</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3</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91.67%</a:t>
                      </a:r>
                      <a:endParaRPr lang="es-CO" sz="1100">
                        <a:effectLst/>
                        <a:latin typeface="Calibri"/>
                        <a:ea typeface="Calibri"/>
                        <a:cs typeface="Times New Roman"/>
                      </a:endParaRPr>
                    </a:p>
                  </a:txBody>
                  <a:tcPr marL="68580" marR="68580" marT="0" marB="0" anchor="ctr"/>
                </a:tc>
              </a:tr>
              <a:tr h="0">
                <a:tc>
                  <a:txBody>
                    <a:bodyPr/>
                    <a:lstStyle/>
                    <a:p>
                      <a:pPr>
                        <a:lnSpc>
                          <a:spcPct val="115000"/>
                        </a:lnSpc>
                        <a:spcAft>
                          <a:spcPts val="0"/>
                        </a:spcAft>
                      </a:pPr>
                      <a:r>
                        <a:rPr lang="es-CO" sz="1000">
                          <a:effectLst/>
                        </a:rPr>
                        <a:t>Administración de  nómina.</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73</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4</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94.52%</a:t>
                      </a:r>
                      <a:endParaRPr lang="es-CO" sz="1100">
                        <a:effectLst/>
                        <a:latin typeface="Calibri"/>
                        <a:ea typeface="Calibri"/>
                        <a:cs typeface="Times New Roman"/>
                      </a:endParaRPr>
                    </a:p>
                  </a:txBody>
                  <a:tcPr marL="68580" marR="68580" marT="0" marB="0" anchor="ctr"/>
                </a:tc>
              </a:tr>
              <a:tr h="0">
                <a:tc>
                  <a:txBody>
                    <a:bodyPr/>
                    <a:lstStyle/>
                    <a:p>
                      <a:pPr>
                        <a:lnSpc>
                          <a:spcPct val="115000"/>
                        </a:lnSpc>
                        <a:spcAft>
                          <a:spcPts val="0"/>
                        </a:spcAft>
                      </a:pPr>
                      <a:r>
                        <a:rPr lang="es-CO" sz="1000">
                          <a:effectLst/>
                        </a:rPr>
                        <a:t>Calidad educativa</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11</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1</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90.91%</a:t>
                      </a:r>
                      <a:endParaRPr lang="es-CO" sz="1100">
                        <a:effectLst/>
                        <a:latin typeface="Calibri"/>
                        <a:ea typeface="Calibri"/>
                        <a:cs typeface="Times New Roman"/>
                      </a:endParaRPr>
                    </a:p>
                  </a:txBody>
                  <a:tcPr marL="68580" marR="68580" marT="0" marB="0" anchor="ctr"/>
                </a:tc>
              </a:tr>
              <a:tr h="0">
                <a:tc>
                  <a:txBody>
                    <a:bodyPr/>
                    <a:lstStyle/>
                    <a:p>
                      <a:pPr>
                        <a:lnSpc>
                          <a:spcPct val="115000"/>
                        </a:lnSpc>
                        <a:spcAft>
                          <a:spcPts val="0"/>
                        </a:spcAft>
                      </a:pPr>
                      <a:r>
                        <a:rPr lang="es-CO" sz="1000">
                          <a:effectLst/>
                        </a:rPr>
                        <a:t>Unidades informáticas</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7</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1</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98.00%</a:t>
                      </a:r>
                      <a:endParaRPr lang="es-CO" sz="1100">
                        <a:effectLst/>
                        <a:latin typeface="Calibri"/>
                        <a:ea typeface="Calibri"/>
                        <a:cs typeface="Times New Roman"/>
                      </a:endParaRPr>
                    </a:p>
                  </a:txBody>
                  <a:tcPr marL="68580" marR="68580" marT="0" marB="0" anchor="ctr"/>
                </a:tc>
              </a:tr>
              <a:tr h="0">
                <a:tc>
                  <a:txBody>
                    <a:bodyPr/>
                    <a:lstStyle/>
                    <a:p>
                      <a:pPr>
                        <a:lnSpc>
                          <a:spcPct val="115000"/>
                        </a:lnSpc>
                        <a:spcAft>
                          <a:spcPts val="0"/>
                        </a:spcAft>
                      </a:pPr>
                      <a:r>
                        <a:rPr lang="es-CO" sz="1000">
                          <a:effectLst/>
                        </a:rPr>
                        <a:t>financiera</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23</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3</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86.96%</a:t>
                      </a:r>
                      <a:endParaRPr lang="es-CO" sz="1100">
                        <a:effectLst/>
                        <a:latin typeface="Calibri"/>
                        <a:ea typeface="Calibri"/>
                        <a:cs typeface="Times New Roman"/>
                      </a:endParaRPr>
                    </a:p>
                  </a:txBody>
                  <a:tcPr marL="68580" marR="68580" marT="0" marB="0" anchor="ctr"/>
                </a:tc>
              </a:tr>
              <a:tr h="0">
                <a:tc>
                  <a:txBody>
                    <a:bodyPr/>
                    <a:lstStyle/>
                    <a:p>
                      <a:pPr>
                        <a:lnSpc>
                          <a:spcPct val="115000"/>
                        </a:lnSpc>
                        <a:spcAft>
                          <a:spcPts val="0"/>
                        </a:spcAft>
                      </a:pPr>
                      <a:r>
                        <a:rPr lang="es-CO" sz="1000">
                          <a:effectLst/>
                        </a:rPr>
                        <a:t>infraestructura</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5</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1</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80.00%</a:t>
                      </a:r>
                      <a:endParaRPr lang="es-CO" sz="1100">
                        <a:effectLst/>
                        <a:latin typeface="Calibri"/>
                        <a:ea typeface="Calibri"/>
                        <a:cs typeface="Times New Roman"/>
                      </a:endParaRPr>
                    </a:p>
                  </a:txBody>
                  <a:tcPr marL="68580" marR="68580" marT="0" marB="0" anchor="ctr"/>
                </a:tc>
              </a:tr>
              <a:tr h="0">
                <a:tc>
                  <a:txBody>
                    <a:bodyPr/>
                    <a:lstStyle/>
                    <a:p>
                      <a:pPr>
                        <a:lnSpc>
                          <a:spcPct val="115000"/>
                        </a:lnSpc>
                        <a:spcAft>
                          <a:spcPts val="0"/>
                        </a:spcAft>
                      </a:pPr>
                      <a:r>
                        <a:rPr lang="es-CO" sz="1000">
                          <a:effectLst/>
                        </a:rPr>
                        <a:t>planeación</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15</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6</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78.57%</a:t>
                      </a:r>
                      <a:endParaRPr lang="es-CO" sz="1100">
                        <a:effectLst/>
                        <a:latin typeface="Calibri"/>
                        <a:ea typeface="Calibri"/>
                        <a:cs typeface="Times New Roman"/>
                      </a:endParaRPr>
                    </a:p>
                  </a:txBody>
                  <a:tcPr marL="68580" marR="68580" marT="0" marB="0" anchor="ctr"/>
                </a:tc>
              </a:tr>
              <a:tr h="0">
                <a:tc>
                  <a:txBody>
                    <a:bodyPr/>
                    <a:lstStyle/>
                    <a:p>
                      <a:pPr>
                        <a:lnSpc>
                          <a:spcPct val="115000"/>
                        </a:lnSpc>
                        <a:spcAft>
                          <a:spcPts val="0"/>
                        </a:spcAft>
                      </a:pPr>
                      <a:r>
                        <a:rPr lang="es-CO" sz="1000">
                          <a:effectLst/>
                        </a:rPr>
                        <a:t>Unidades desconcentradas</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26</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3</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dirty="0">
                          <a:effectLst/>
                        </a:rPr>
                        <a:t>88.46%</a:t>
                      </a:r>
                      <a:endParaRPr lang="es-CO" sz="1100" dirty="0">
                        <a:effectLst/>
                        <a:latin typeface="Calibri"/>
                        <a:ea typeface="Calibri"/>
                        <a:cs typeface="Times New Roman"/>
                      </a:endParaRPr>
                    </a:p>
                  </a:txBody>
                  <a:tcPr marL="68580" marR="68580" marT="0" marB="0" anchor="ctr"/>
                </a:tc>
              </a:tr>
            </a:tbl>
          </a:graphicData>
        </a:graphic>
      </p:graphicFrame>
      <p:sp>
        <p:nvSpPr>
          <p:cNvPr id="6" name="5 Rectángulo"/>
          <p:cNvSpPr/>
          <p:nvPr/>
        </p:nvSpPr>
        <p:spPr>
          <a:xfrm>
            <a:off x="3707904" y="332656"/>
            <a:ext cx="1949870" cy="323165"/>
          </a:xfrm>
          <a:prstGeom prst="rect">
            <a:avLst/>
          </a:prstGeom>
          <a:noFill/>
        </p:spPr>
        <p:txBody>
          <a:bodyPr wrap="square" lIns="91440" tIns="45720" rIns="91440" bIns="45720">
            <a:spAutoFit/>
          </a:bodyPr>
          <a:lstStyle/>
          <a:p>
            <a:pPr algn="ctr"/>
            <a:r>
              <a:rPr lang="es-CO" sz="15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ENERO 2016</a:t>
            </a:r>
            <a:endParaRPr lang="es-CO" sz="15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7" name="6 Rectángulo"/>
          <p:cNvSpPr/>
          <p:nvPr/>
        </p:nvSpPr>
        <p:spPr>
          <a:xfrm>
            <a:off x="3635896" y="2132856"/>
            <a:ext cx="1949870" cy="323165"/>
          </a:xfrm>
          <a:prstGeom prst="rect">
            <a:avLst/>
          </a:prstGeom>
          <a:noFill/>
        </p:spPr>
        <p:txBody>
          <a:bodyPr wrap="square" lIns="91440" tIns="45720" rIns="91440" bIns="45720">
            <a:spAutoFit/>
          </a:bodyPr>
          <a:lstStyle/>
          <a:p>
            <a:pPr algn="ctr"/>
            <a:r>
              <a:rPr lang="es-CO" sz="15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FEBRERO 2016</a:t>
            </a:r>
            <a:endParaRPr lang="es-CO" sz="15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aphicFrame>
        <p:nvGraphicFramePr>
          <p:cNvPr id="8" name="7 Tabla"/>
          <p:cNvGraphicFramePr>
            <a:graphicFrameLocks noGrp="1"/>
          </p:cNvGraphicFramePr>
          <p:nvPr>
            <p:extLst>
              <p:ext uri="{D42A27DB-BD31-4B8C-83A1-F6EECF244321}">
                <p14:modId xmlns:p14="http://schemas.microsoft.com/office/powerpoint/2010/main" val="2128788268"/>
              </p:ext>
            </p:extLst>
          </p:nvPr>
        </p:nvGraphicFramePr>
        <p:xfrm>
          <a:off x="578383" y="4869160"/>
          <a:ext cx="8064896" cy="1344300"/>
        </p:xfrm>
        <a:graphic>
          <a:graphicData uri="http://schemas.openxmlformats.org/drawingml/2006/table">
            <a:tbl>
              <a:tblPr firstRow="1" firstCol="1" bandRow="1">
                <a:tableStyleId>{5C22544A-7EE6-4342-B048-85BDC9FD1C3A}</a:tableStyleId>
              </a:tblPr>
              <a:tblGrid>
                <a:gridCol w="2625518"/>
                <a:gridCol w="1588242"/>
                <a:gridCol w="1859039"/>
                <a:gridCol w="1992097"/>
              </a:tblGrid>
              <a:tr h="468000">
                <a:tc>
                  <a:txBody>
                    <a:bodyPr/>
                    <a:lstStyle/>
                    <a:p>
                      <a:pPr algn="ctr">
                        <a:lnSpc>
                          <a:spcPct val="115000"/>
                        </a:lnSpc>
                        <a:spcAft>
                          <a:spcPts val="0"/>
                        </a:spcAft>
                      </a:pPr>
                      <a:r>
                        <a:rPr lang="es-CO" sz="1000" dirty="0">
                          <a:effectLst/>
                        </a:rPr>
                        <a:t>Dependencias</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dirty="0">
                          <a:effectLst/>
                        </a:rPr>
                        <a:t>Cantidad de                                              PQR ingresados</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dirty="0">
                          <a:effectLst/>
                        </a:rPr>
                        <a:t>N° de PQR fuera de Tiempo</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dirty="0">
                          <a:effectLst/>
                        </a:rPr>
                        <a:t>% de Oportunidad de la respuesta alcanzado</a:t>
                      </a:r>
                      <a:endParaRPr lang="es-CO" sz="1100" dirty="0">
                        <a:effectLst/>
                        <a:latin typeface="Calibri"/>
                        <a:ea typeface="Calibri"/>
                        <a:cs typeface="Times New Roman"/>
                      </a:endParaRPr>
                    </a:p>
                  </a:txBody>
                  <a:tcPr marL="68580" marR="68580" marT="0" marB="0" anchor="ctr"/>
                </a:tc>
              </a:tr>
              <a:tr h="0">
                <a:tc>
                  <a:txBody>
                    <a:bodyPr/>
                    <a:lstStyle/>
                    <a:p>
                      <a:pPr>
                        <a:lnSpc>
                          <a:spcPct val="115000"/>
                        </a:lnSpc>
                        <a:spcAft>
                          <a:spcPts val="0"/>
                        </a:spcAft>
                      </a:pPr>
                      <a:r>
                        <a:rPr lang="es-CO" sz="1000" dirty="0">
                          <a:effectLst/>
                        </a:rPr>
                        <a:t>Administrativa y financiera</a:t>
                      </a:r>
                      <a:endParaRPr lang="es-CO"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1000" dirty="0">
                          <a:effectLst/>
                        </a:rPr>
                        <a:t>62</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7</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88.71%</a:t>
                      </a:r>
                      <a:endParaRPr lang="es-CO" sz="1100">
                        <a:effectLst/>
                        <a:latin typeface="Calibri"/>
                        <a:ea typeface="Calibri"/>
                        <a:cs typeface="Times New Roman"/>
                      </a:endParaRPr>
                    </a:p>
                  </a:txBody>
                  <a:tcPr marL="68580" marR="68580" marT="0" marB="0" anchor="ctr"/>
                </a:tc>
              </a:tr>
              <a:tr h="0">
                <a:tc>
                  <a:txBody>
                    <a:bodyPr/>
                    <a:lstStyle/>
                    <a:p>
                      <a:pPr algn="just">
                        <a:lnSpc>
                          <a:spcPct val="115000"/>
                        </a:lnSpc>
                        <a:spcAft>
                          <a:spcPts val="0"/>
                        </a:spcAft>
                      </a:pPr>
                      <a:r>
                        <a:rPr lang="es-CO" sz="1000">
                          <a:effectLst/>
                        </a:rPr>
                        <a:t>Financiera</a:t>
                      </a:r>
                      <a:endParaRPr lang="es-CO" sz="11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1000" dirty="0">
                          <a:effectLst/>
                        </a:rPr>
                        <a:t>12</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1</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91.67%</a:t>
                      </a:r>
                      <a:endParaRPr lang="es-CO" sz="1100">
                        <a:effectLst/>
                        <a:latin typeface="Calibri"/>
                        <a:ea typeface="Calibri"/>
                        <a:cs typeface="Times New Roman"/>
                      </a:endParaRPr>
                    </a:p>
                  </a:txBody>
                  <a:tcPr marL="68580" marR="68580" marT="0" marB="0" anchor="ctr"/>
                </a:tc>
              </a:tr>
              <a:tr h="0">
                <a:tc>
                  <a:txBody>
                    <a:bodyPr/>
                    <a:lstStyle/>
                    <a:p>
                      <a:pPr algn="just">
                        <a:lnSpc>
                          <a:spcPct val="115000"/>
                        </a:lnSpc>
                        <a:spcAft>
                          <a:spcPts val="0"/>
                        </a:spcAft>
                      </a:pPr>
                      <a:r>
                        <a:rPr lang="es-CO" sz="1000">
                          <a:effectLst/>
                        </a:rPr>
                        <a:t>Jurídica</a:t>
                      </a:r>
                      <a:endParaRPr lang="es-CO" sz="11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1000" dirty="0">
                          <a:effectLst/>
                        </a:rPr>
                        <a:t>19</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2</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94.44%</a:t>
                      </a:r>
                      <a:endParaRPr lang="es-CO" sz="1100">
                        <a:effectLst/>
                        <a:latin typeface="Calibri"/>
                        <a:ea typeface="Calibri"/>
                        <a:cs typeface="Times New Roman"/>
                      </a:endParaRPr>
                    </a:p>
                  </a:txBody>
                  <a:tcPr marL="68580" marR="68580" marT="0" marB="0" anchor="ctr"/>
                </a:tc>
              </a:tr>
              <a:tr h="0">
                <a:tc>
                  <a:txBody>
                    <a:bodyPr/>
                    <a:lstStyle/>
                    <a:p>
                      <a:pPr algn="just">
                        <a:lnSpc>
                          <a:spcPct val="115000"/>
                        </a:lnSpc>
                        <a:spcAft>
                          <a:spcPts val="0"/>
                        </a:spcAft>
                      </a:pPr>
                      <a:r>
                        <a:rPr lang="es-CO" sz="1000">
                          <a:effectLst/>
                        </a:rPr>
                        <a:t>Recurso Humano</a:t>
                      </a:r>
                      <a:endParaRPr lang="es-CO" sz="11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1000" dirty="0">
                          <a:effectLst/>
                        </a:rPr>
                        <a:t>76</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dirty="0">
                          <a:effectLst/>
                        </a:rPr>
                        <a:t>8</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a:effectLst/>
                        </a:rPr>
                        <a:t>89.47%</a:t>
                      </a:r>
                      <a:endParaRPr lang="es-CO" sz="1100">
                        <a:effectLst/>
                        <a:latin typeface="Calibri"/>
                        <a:ea typeface="Calibri"/>
                        <a:cs typeface="Times New Roman"/>
                      </a:endParaRPr>
                    </a:p>
                  </a:txBody>
                  <a:tcPr marL="68580" marR="68580" marT="0" marB="0" anchor="ctr"/>
                </a:tc>
              </a:tr>
              <a:tr h="0">
                <a:tc>
                  <a:txBody>
                    <a:bodyPr/>
                    <a:lstStyle/>
                    <a:p>
                      <a:pPr algn="just">
                        <a:lnSpc>
                          <a:spcPct val="115000"/>
                        </a:lnSpc>
                        <a:spcAft>
                          <a:spcPts val="0"/>
                        </a:spcAft>
                      </a:pPr>
                      <a:r>
                        <a:rPr lang="es-CO" sz="1000">
                          <a:effectLst/>
                        </a:rPr>
                        <a:t>Unidades desconcentradas</a:t>
                      </a:r>
                      <a:endParaRPr lang="es-CO" sz="1100">
                        <a:effectLst/>
                        <a:latin typeface="Calibri"/>
                        <a:ea typeface="Calibri"/>
                        <a:cs typeface="Times New Roman"/>
                      </a:endParaRPr>
                    </a:p>
                  </a:txBody>
                  <a:tcPr marL="68580" marR="68580" marT="0" marB="0"/>
                </a:tc>
                <a:tc>
                  <a:txBody>
                    <a:bodyPr/>
                    <a:lstStyle/>
                    <a:p>
                      <a:pPr algn="ctr">
                        <a:lnSpc>
                          <a:spcPct val="115000"/>
                        </a:lnSpc>
                        <a:spcAft>
                          <a:spcPts val="0"/>
                        </a:spcAft>
                      </a:pPr>
                      <a:r>
                        <a:rPr lang="es-CO" sz="1000">
                          <a:effectLst/>
                        </a:rPr>
                        <a:t>48</a:t>
                      </a:r>
                      <a:endParaRPr lang="es-CO"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dirty="0">
                          <a:effectLst/>
                        </a:rPr>
                        <a:t>2</a:t>
                      </a:r>
                      <a:endParaRPr lang="es-CO"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CO" sz="1000" dirty="0">
                          <a:effectLst/>
                        </a:rPr>
                        <a:t>95.83%</a:t>
                      </a:r>
                      <a:endParaRPr lang="es-CO" sz="1100" dirty="0">
                        <a:effectLst/>
                        <a:latin typeface="Calibri"/>
                        <a:ea typeface="Calibri"/>
                        <a:cs typeface="Times New Roman"/>
                      </a:endParaRPr>
                    </a:p>
                  </a:txBody>
                  <a:tcPr marL="68580" marR="68580" marT="0" marB="0" anchor="ctr"/>
                </a:tc>
              </a:tr>
            </a:tbl>
          </a:graphicData>
        </a:graphic>
      </p:graphicFrame>
      <p:sp>
        <p:nvSpPr>
          <p:cNvPr id="10" name="9 Rectángulo"/>
          <p:cNvSpPr/>
          <p:nvPr/>
        </p:nvSpPr>
        <p:spPr>
          <a:xfrm>
            <a:off x="3347864" y="4509120"/>
            <a:ext cx="1949870" cy="323165"/>
          </a:xfrm>
          <a:prstGeom prst="rect">
            <a:avLst/>
          </a:prstGeom>
          <a:noFill/>
        </p:spPr>
        <p:txBody>
          <a:bodyPr wrap="square" lIns="91440" tIns="45720" rIns="91440" bIns="45720">
            <a:spAutoFit/>
          </a:bodyPr>
          <a:lstStyle/>
          <a:p>
            <a:pPr algn="ctr"/>
            <a:r>
              <a:rPr lang="es-CO" sz="15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MARZO 2016</a:t>
            </a:r>
            <a:endParaRPr lang="es-CO" sz="15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2596677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27584" y="1340768"/>
            <a:ext cx="7344816" cy="2232248"/>
          </a:xfrm>
        </p:spPr>
        <p:txBody>
          <a:bodyPr/>
          <a:lstStyle/>
          <a:p>
            <a:pPr algn="ctr"/>
            <a:r>
              <a:rPr lang="es-CO" sz="4800" dirty="0" smtClean="0"/>
              <a:t>Conclusiones </a:t>
            </a:r>
            <a:endParaRPr lang="es-CO" sz="4800" dirty="0"/>
          </a:p>
        </p:txBody>
      </p:sp>
    </p:spTree>
    <p:extLst>
      <p:ext uri="{BB962C8B-B14F-4D97-AF65-F5344CB8AC3E}">
        <p14:creationId xmlns:p14="http://schemas.microsoft.com/office/powerpoint/2010/main" val="21014729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683568" y="692696"/>
            <a:ext cx="7848872" cy="5688632"/>
          </a:xfrm>
        </p:spPr>
        <p:txBody>
          <a:bodyPr>
            <a:normAutofit/>
          </a:bodyPr>
          <a:lstStyle/>
          <a:p>
            <a:pPr algn="just"/>
            <a:r>
              <a:rPr lang="es-CO" sz="2400" dirty="0" smtClean="0"/>
              <a:t>*El puesto en el ranking es muy cambiante. La causa posible; falta de trabajo en  equipo SAC. falta de cultura de revisión SAC. </a:t>
            </a:r>
          </a:p>
          <a:p>
            <a:pPr algn="just"/>
            <a:r>
              <a:rPr lang="es-CO" sz="2400" dirty="0" smtClean="0"/>
              <a:t>*Los requerimientos web son una buena opción, se esta trabajando para elevar su ingreso al SAC </a:t>
            </a:r>
          </a:p>
          <a:p>
            <a:pPr algn="just"/>
            <a:r>
              <a:rPr lang="es-CO" sz="2400" dirty="0" smtClean="0"/>
              <a:t>*La oportunidad de las respuestas a tiempo y con calidad nos aporta el porcentaje más alto en la calificación. </a:t>
            </a:r>
          </a:p>
          <a:p>
            <a:pPr algn="just"/>
            <a:r>
              <a:rPr lang="es-CO" sz="2400" dirty="0" smtClean="0"/>
              <a:t>*Responder a destiempo los </a:t>
            </a:r>
            <a:r>
              <a:rPr lang="es-CO" sz="2400" dirty="0" err="1" smtClean="0"/>
              <a:t>PQRs</a:t>
            </a:r>
            <a:r>
              <a:rPr lang="es-CO" sz="2400" dirty="0" smtClean="0"/>
              <a:t>, baja notablemente el puntaje. </a:t>
            </a:r>
          </a:p>
          <a:p>
            <a:pPr algn="just"/>
            <a:r>
              <a:rPr lang="es-CO" sz="2400" dirty="0" smtClean="0"/>
              <a:t>*Las condiciones físicas de la secretaría perjudican </a:t>
            </a:r>
            <a:r>
              <a:rPr lang="es-CO" sz="2400" dirty="0"/>
              <a:t>e</a:t>
            </a:r>
            <a:r>
              <a:rPr lang="es-CO" sz="2400" dirty="0" smtClean="0"/>
              <a:t>l SAC.  </a:t>
            </a:r>
          </a:p>
        </p:txBody>
      </p:sp>
    </p:spTree>
    <p:extLst>
      <p:ext uri="{BB962C8B-B14F-4D97-AF65-F5344CB8AC3E}">
        <p14:creationId xmlns:p14="http://schemas.microsoft.com/office/powerpoint/2010/main" val="31600765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619672" y="2204864"/>
            <a:ext cx="7117180" cy="1470025"/>
          </a:xfrm>
        </p:spPr>
        <p:txBody>
          <a:bodyPr/>
          <a:lstStyle/>
          <a:p>
            <a:r>
              <a:rPr lang="es-CO" sz="4800" dirty="0" smtClean="0"/>
              <a:t>Recomendaciones </a:t>
            </a:r>
            <a:endParaRPr lang="es-CO" sz="4800" dirty="0"/>
          </a:p>
        </p:txBody>
      </p:sp>
    </p:spTree>
    <p:extLst>
      <p:ext uri="{BB962C8B-B14F-4D97-AF65-F5344CB8AC3E}">
        <p14:creationId xmlns:p14="http://schemas.microsoft.com/office/powerpoint/2010/main" val="15120462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755576" y="548680"/>
            <a:ext cx="7704856" cy="5832648"/>
          </a:xfrm>
        </p:spPr>
        <p:txBody>
          <a:bodyPr>
            <a:normAutofit lnSpcReduction="10000"/>
          </a:bodyPr>
          <a:lstStyle/>
          <a:p>
            <a:pPr algn="just"/>
            <a:r>
              <a:rPr lang="es-CO" sz="2400" dirty="0" smtClean="0"/>
              <a:t>*Responder a tiempo los PQRs</a:t>
            </a:r>
            <a:r>
              <a:rPr lang="es-CO" sz="2400" dirty="0"/>
              <a:t> </a:t>
            </a:r>
            <a:r>
              <a:rPr lang="es-CO" sz="2400" dirty="0" smtClean="0"/>
              <a:t>con calidad de fondo y forma</a:t>
            </a:r>
            <a:r>
              <a:rPr lang="es-CO" sz="2400" dirty="0"/>
              <a:t>.</a:t>
            </a:r>
            <a:endParaRPr lang="es-CO" sz="2400" dirty="0" smtClean="0"/>
          </a:p>
          <a:p>
            <a:pPr algn="just"/>
            <a:r>
              <a:rPr lang="es-CO" sz="2400" dirty="0" smtClean="0"/>
              <a:t>*Desarrollar estrategias que nos permitan aumentar los requerimientos vía web.</a:t>
            </a:r>
          </a:p>
          <a:p>
            <a:pPr algn="just"/>
            <a:r>
              <a:rPr lang="es-CO" sz="2400" dirty="0" smtClean="0"/>
              <a:t>*Facilitar al SAC las herramientas para la difusión de información.</a:t>
            </a:r>
          </a:p>
          <a:p>
            <a:pPr algn="just"/>
            <a:r>
              <a:rPr lang="es-CO" sz="2400" dirty="0" smtClean="0"/>
              <a:t>*Tomar acciones correctivas en cuanto a la infraestructura como situación de riesgo. </a:t>
            </a:r>
          </a:p>
          <a:p>
            <a:pPr algn="just"/>
            <a:r>
              <a:rPr lang="es-CO" sz="2400" dirty="0" smtClean="0"/>
              <a:t>*Empoderamiento de los líderes de área mediante la herramienta Archivo Exportar, para monitorear respuesta del equipo de área.</a:t>
            </a:r>
          </a:p>
          <a:p>
            <a:pPr algn="just"/>
            <a:r>
              <a:rPr lang="es-CO" sz="2400" dirty="0" smtClean="0"/>
              <a:t>*Capacitación por parte de la Oficina de gestión de calidad y Oficina de bienestar</a:t>
            </a:r>
            <a:r>
              <a:rPr lang="es-CO" sz="2400" dirty="0"/>
              <a:t> </a:t>
            </a:r>
            <a:r>
              <a:rPr lang="es-CO" sz="2400" dirty="0" smtClean="0"/>
              <a:t>y oficina de jurídica.</a:t>
            </a:r>
          </a:p>
          <a:p>
            <a:pPr algn="just"/>
            <a:endParaRPr lang="es-CO" sz="2400" dirty="0"/>
          </a:p>
        </p:txBody>
      </p:sp>
    </p:spTree>
    <p:extLst>
      <p:ext uri="{BB962C8B-B14F-4D97-AF65-F5344CB8AC3E}">
        <p14:creationId xmlns:p14="http://schemas.microsoft.com/office/powerpoint/2010/main" val="19916192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2718839695"/>
              </p:ext>
            </p:extLst>
          </p:nvPr>
        </p:nvGraphicFramePr>
        <p:xfrm>
          <a:off x="1475656" y="908720"/>
          <a:ext cx="6288360" cy="5466212"/>
        </p:xfrm>
        <a:graphic>
          <a:graphicData uri="http://schemas.openxmlformats.org/drawingml/2006/table">
            <a:tbl>
              <a:tblPr firstRow="1" bandRow="1">
                <a:tableStyleId>{5C22544A-7EE6-4342-B048-85BDC9FD1C3A}</a:tableStyleId>
              </a:tblPr>
              <a:tblGrid>
                <a:gridCol w="1257672"/>
                <a:gridCol w="1257672"/>
                <a:gridCol w="1257672"/>
                <a:gridCol w="1257672"/>
                <a:gridCol w="1257672"/>
              </a:tblGrid>
              <a:tr h="428353">
                <a:tc gridSpan="5">
                  <a:txBody>
                    <a:bodyPr/>
                    <a:lstStyle/>
                    <a:p>
                      <a:pPr algn="ctr"/>
                      <a:r>
                        <a:rPr lang="es-CO" dirty="0" smtClean="0"/>
                        <a:t>Estadística  del  SAC  -2012</a:t>
                      </a:r>
                      <a:endParaRPr lang="es-CO" dirty="0"/>
                    </a:p>
                  </a:txBody>
                  <a:tcPr anchor="ctr">
                    <a:lnR w="12700" cap="flat" cmpd="sng" algn="ctr">
                      <a:solidFill>
                        <a:schemeClr val="tx1"/>
                      </a:solidFill>
                      <a:prstDash val="solid"/>
                      <a:round/>
                      <a:headEnd type="none" w="med" len="med"/>
                      <a:tailEnd type="none" w="med" len="med"/>
                    </a:lnR>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tr>
              <a:tr h="754329">
                <a:tc>
                  <a:txBody>
                    <a:bodyPr/>
                    <a:lstStyle/>
                    <a:p>
                      <a:pPr algn="ctr" fontAlgn="ctr"/>
                      <a:r>
                        <a:rPr lang="es-CO" sz="1000" b="1" i="0" u="none" strike="noStrike">
                          <a:solidFill>
                            <a:srgbClr val="333333"/>
                          </a:solidFill>
                          <a:effectLst/>
                          <a:latin typeface="Verdana"/>
                        </a:rPr>
                        <a:t>Mes</a:t>
                      </a:r>
                    </a:p>
                  </a:txBody>
                  <a:tcPr marL="9525" marR="9525" marT="9525" marB="0" anchor="ctr"/>
                </a:tc>
                <a:tc>
                  <a:txBody>
                    <a:bodyPr/>
                    <a:lstStyle/>
                    <a:p>
                      <a:pPr algn="ctr" fontAlgn="ctr"/>
                      <a:r>
                        <a:rPr lang="es-CO" sz="1000" b="1" i="0" u="none" strike="noStrike" dirty="0">
                          <a:solidFill>
                            <a:srgbClr val="333333"/>
                          </a:solidFill>
                          <a:effectLst/>
                          <a:latin typeface="Verdana"/>
                        </a:rPr>
                        <a:t>No.  </a:t>
                      </a:r>
                      <a:r>
                        <a:rPr lang="es-CO" sz="1000" b="1" i="0" u="none" strike="noStrike" dirty="0" err="1" smtClean="0">
                          <a:solidFill>
                            <a:srgbClr val="333333"/>
                          </a:solidFill>
                          <a:effectLst/>
                          <a:latin typeface="Verdana"/>
                        </a:rPr>
                        <a:t>Req</a:t>
                      </a:r>
                      <a:endParaRPr lang="es-CO" sz="1000" b="1" i="0" u="none" strike="noStrike" dirty="0" smtClean="0">
                        <a:solidFill>
                          <a:srgbClr val="333333"/>
                        </a:solidFill>
                        <a:effectLst/>
                        <a:latin typeface="Verdana"/>
                      </a:endParaRPr>
                    </a:p>
                    <a:p>
                      <a:pPr algn="ctr" fontAlgn="ctr"/>
                      <a:r>
                        <a:rPr lang="es-CO" sz="1000" b="1" i="0" u="none" strike="noStrike" dirty="0" smtClean="0">
                          <a:solidFill>
                            <a:srgbClr val="333333"/>
                          </a:solidFill>
                          <a:effectLst/>
                          <a:latin typeface="+mn-lt"/>
                        </a:rPr>
                        <a:t> Esperados</a:t>
                      </a:r>
                      <a:endParaRPr lang="es-CO" sz="1000" b="1" i="0" u="none" strike="noStrike" dirty="0">
                        <a:solidFill>
                          <a:srgbClr val="333333"/>
                        </a:solidFill>
                        <a:effectLst/>
                        <a:latin typeface="Verdana"/>
                      </a:endParaRPr>
                    </a:p>
                  </a:txBody>
                  <a:tcPr marL="9525" marR="9525" marT="9525" marB="0" anchor="ctr"/>
                </a:tc>
                <a:tc>
                  <a:txBody>
                    <a:bodyPr/>
                    <a:lstStyle/>
                    <a:p>
                      <a:pPr algn="ctr" fontAlgn="ctr"/>
                      <a:r>
                        <a:rPr lang="es-CO" sz="1000" b="1" i="0" u="none" strike="noStrike" dirty="0">
                          <a:solidFill>
                            <a:srgbClr val="333333"/>
                          </a:solidFill>
                          <a:effectLst/>
                          <a:latin typeface="Verdana"/>
                        </a:rPr>
                        <a:t>No.  </a:t>
                      </a:r>
                      <a:r>
                        <a:rPr lang="es-CO" sz="1000" b="1" i="0" u="none" strike="noStrike" dirty="0" err="1" smtClean="0">
                          <a:solidFill>
                            <a:srgbClr val="333333"/>
                          </a:solidFill>
                          <a:effectLst/>
                          <a:latin typeface="Verdana"/>
                        </a:rPr>
                        <a:t>Req</a:t>
                      </a:r>
                      <a:endParaRPr lang="es-CO" sz="1000" b="1" i="0" u="none" strike="noStrike" dirty="0" smtClean="0">
                        <a:solidFill>
                          <a:srgbClr val="333333"/>
                        </a:solidFill>
                        <a:effectLst/>
                        <a:latin typeface="Verdana"/>
                      </a:endParaRPr>
                    </a:p>
                    <a:p>
                      <a:pPr algn="ctr" fontAlgn="ctr"/>
                      <a:r>
                        <a:rPr lang="es-CO" sz="1000" b="1" i="0" u="none" strike="noStrike" dirty="0" smtClean="0">
                          <a:solidFill>
                            <a:srgbClr val="333333"/>
                          </a:solidFill>
                          <a:effectLst/>
                          <a:latin typeface="+mn-lt"/>
                        </a:rPr>
                        <a:t>Radicados</a:t>
                      </a:r>
                      <a:endParaRPr lang="es-CO" sz="1000" b="1" i="0" u="none" strike="noStrike" dirty="0">
                        <a:solidFill>
                          <a:srgbClr val="333333"/>
                        </a:solidFill>
                        <a:effectLst/>
                        <a:latin typeface="Verdana"/>
                      </a:endParaRPr>
                    </a:p>
                  </a:txBody>
                  <a:tcPr marL="9525" marR="9525" marT="9525" marB="0" anchor="ctr"/>
                </a:tc>
                <a:tc>
                  <a:txBody>
                    <a:bodyPr/>
                    <a:lstStyle/>
                    <a:p>
                      <a:pPr algn="ctr" fontAlgn="ctr"/>
                      <a:r>
                        <a:rPr lang="es-CO" sz="1000" b="1" i="0" u="none" strike="noStrike" dirty="0" smtClean="0">
                          <a:solidFill>
                            <a:srgbClr val="333333"/>
                          </a:solidFill>
                          <a:effectLst/>
                          <a:latin typeface="Verdana"/>
                        </a:rPr>
                        <a:t>Oportunidad</a:t>
                      </a:r>
                    </a:p>
                    <a:p>
                      <a:pPr algn="ctr" fontAlgn="ctr"/>
                      <a:r>
                        <a:rPr lang="es-CO" sz="1000" b="1" i="0" u="none" strike="noStrike" dirty="0" smtClean="0">
                          <a:solidFill>
                            <a:srgbClr val="333333"/>
                          </a:solidFill>
                          <a:effectLst/>
                          <a:latin typeface="+mn-lt"/>
                        </a:rPr>
                        <a:t>en la Respuesta</a:t>
                      </a:r>
                      <a:r>
                        <a:rPr lang="es-CO" sz="1000" b="1" i="0" u="none" strike="noStrike" dirty="0">
                          <a:solidFill>
                            <a:srgbClr val="333333"/>
                          </a:solidFill>
                          <a:effectLst/>
                          <a:latin typeface="Verdana"/>
                        </a:rPr>
                        <a:t> </a:t>
                      </a:r>
                    </a:p>
                  </a:txBody>
                  <a:tcPr marL="9525" marR="9525" marT="9525" marB="0" anchor="ctr"/>
                </a:tc>
                <a:tc>
                  <a:txBody>
                    <a:bodyPr/>
                    <a:lstStyle/>
                    <a:p>
                      <a:pPr algn="ctr" fontAlgn="ctr"/>
                      <a:r>
                        <a:rPr lang="es-CO" sz="1000" b="1" i="0" u="none" strike="noStrike" dirty="0">
                          <a:solidFill>
                            <a:srgbClr val="333333"/>
                          </a:solidFill>
                          <a:effectLst/>
                          <a:latin typeface="Verdana"/>
                        </a:rPr>
                        <a:t>Puntaje</a:t>
                      </a:r>
                    </a:p>
                  </a:txBody>
                  <a:tcPr marL="9525" marR="9525" marT="9525" marB="0" anchor="ctr">
                    <a:lnR w="12700" cap="flat" cmpd="sng" algn="ctr">
                      <a:solidFill>
                        <a:schemeClr val="tx1"/>
                      </a:solidFill>
                      <a:prstDash val="solid"/>
                      <a:round/>
                      <a:headEnd type="none" w="med" len="med"/>
                      <a:tailEnd type="none" w="med" len="med"/>
                    </a:lnR>
                  </a:tcPr>
                </a:tc>
              </a:tr>
              <a:tr h="428353">
                <a:tc>
                  <a:txBody>
                    <a:bodyPr/>
                    <a:lstStyle/>
                    <a:p>
                      <a:pPr algn="ctr" fontAlgn="ctr"/>
                      <a:r>
                        <a:rPr lang="es-CO" sz="1000" b="1" i="0" u="none" strike="noStrike" dirty="0">
                          <a:solidFill>
                            <a:srgbClr val="333333"/>
                          </a:solidFill>
                          <a:effectLst/>
                          <a:latin typeface="Verdana"/>
                        </a:rPr>
                        <a:t>Abril</a:t>
                      </a:r>
                    </a:p>
                  </a:txBody>
                  <a:tcPr marL="9525" marR="9525" marT="9525" marB="0" anchor="ctr"/>
                </a:tc>
                <a:tc>
                  <a:txBody>
                    <a:bodyPr/>
                    <a:lstStyle/>
                    <a:p>
                      <a:pPr algn="ctr" fontAlgn="ctr"/>
                      <a:r>
                        <a:rPr lang="es-CO" sz="1000" b="1" i="0" u="none" strike="noStrike" dirty="0">
                          <a:solidFill>
                            <a:srgbClr val="333333"/>
                          </a:solidFill>
                          <a:effectLst/>
                          <a:latin typeface="Verdana"/>
                        </a:rPr>
                        <a:t>400</a:t>
                      </a:r>
                    </a:p>
                  </a:txBody>
                  <a:tcPr marL="9525" marR="9525" marT="9525" marB="0" anchor="ctr"/>
                </a:tc>
                <a:tc>
                  <a:txBody>
                    <a:bodyPr/>
                    <a:lstStyle/>
                    <a:p>
                      <a:pPr algn="ctr" fontAlgn="ctr"/>
                      <a:r>
                        <a:rPr lang="es-CO" sz="1000" b="1" i="0" u="none" strike="noStrike">
                          <a:solidFill>
                            <a:srgbClr val="333333"/>
                          </a:solidFill>
                          <a:effectLst/>
                          <a:latin typeface="Verdana"/>
                        </a:rPr>
                        <a:t>529</a:t>
                      </a:r>
                    </a:p>
                  </a:txBody>
                  <a:tcPr marL="9525" marR="9525" marT="9525" marB="0" anchor="ctr"/>
                </a:tc>
                <a:tc>
                  <a:txBody>
                    <a:bodyPr/>
                    <a:lstStyle/>
                    <a:p>
                      <a:pPr algn="ctr" fontAlgn="ctr"/>
                      <a:r>
                        <a:rPr lang="es-CO" sz="1000" b="1" i="0" u="none" strike="noStrike">
                          <a:solidFill>
                            <a:srgbClr val="333333"/>
                          </a:solidFill>
                          <a:effectLst/>
                          <a:latin typeface="Verdana"/>
                        </a:rPr>
                        <a:t>95,81%</a:t>
                      </a:r>
                    </a:p>
                  </a:txBody>
                  <a:tcPr marL="9525" marR="9525" marT="9525" marB="0" anchor="ctr"/>
                </a:tc>
                <a:tc>
                  <a:txBody>
                    <a:bodyPr/>
                    <a:lstStyle/>
                    <a:p>
                      <a:pPr algn="ctr" fontAlgn="ctr"/>
                      <a:r>
                        <a:rPr lang="es-CO" sz="1000" b="1" i="0" u="none" strike="noStrike">
                          <a:solidFill>
                            <a:srgbClr val="333333"/>
                          </a:solidFill>
                          <a:effectLst/>
                          <a:latin typeface="Verdana"/>
                        </a:rPr>
                        <a:t>97,77%</a:t>
                      </a:r>
                    </a:p>
                  </a:txBody>
                  <a:tcPr marL="9525" marR="9525" marT="9525" marB="0" anchor="ctr"/>
                </a:tc>
              </a:tr>
              <a:tr h="428353">
                <a:tc>
                  <a:txBody>
                    <a:bodyPr/>
                    <a:lstStyle/>
                    <a:p>
                      <a:pPr algn="ctr" fontAlgn="ctr"/>
                      <a:r>
                        <a:rPr lang="es-CO" sz="1000" b="1" i="0" u="none" strike="noStrike" dirty="0">
                          <a:solidFill>
                            <a:srgbClr val="333333"/>
                          </a:solidFill>
                          <a:effectLst/>
                          <a:latin typeface="Arial"/>
                        </a:rPr>
                        <a:t>Mayo</a:t>
                      </a:r>
                    </a:p>
                  </a:txBody>
                  <a:tcPr marL="9525" marR="9525" marT="9525" marB="0" anchor="ctr"/>
                </a:tc>
                <a:tc>
                  <a:txBody>
                    <a:bodyPr/>
                    <a:lstStyle/>
                    <a:p>
                      <a:pPr algn="ctr" fontAlgn="ctr"/>
                      <a:r>
                        <a:rPr lang="es-CO" sz="1000" b="1" i="0" u="none" strike="noStrike" dirty="0">
                          <a:solidFill>
                            <a:srgbClr val="333333"/>
                          </a:solidFill>
                          <a:effectLst/>
                          <a:latin typeface="Arial"/>
                        </a:rPr>
                        <a:t>400</a:t>
                      </a:r>
                    </a:p>
                  </a:txBody>
                  <a:tcPr marL="9525" marR="9525" marT="9525" marB="0" anchor="ctr"/>
                </a:tc>
                <a:tc>
                  <a:txBody>
                    <a:bodyPr/>
                    <a:lstStyle/>
                    <a:p>
                      <a:pPr algn="ctr" fontAlgn="ctr"/>
                      <a:r>
                        <a:rPr lang="es-CO" sz="1000" b="1" i="0" u="none" strike="noStrike" dirty="0">
                          <a:solidFill>
                            <a:srgbClr val="333333"/>
                          </a:solidFill>
                          <a:effectLst/>
                          <a:latin typeface="Arial"/>
                        </a:rPr>
                        <a:t>466</a:t>
                      </a:r>
                    </a:p>
                  </a:txBody>
                  <a:tcPr marL="9525" marR="9525" marT="9525" marB="0" anchor="ctr"/>
                </a:tc>
                <a:tc>
                  <a:txBody>
                    <a:bodyPr/>
                    <a:lstStyle/>
                    <a:p>
                      <a:pPr algn="ctr" fontAlgn="ctr"/>
                      <a:r>
                        <a:rPr lang="es-CO" sz="1000" b="1" i="0" u="none" strike="noStrike">
                          <a:solidFill>
                            <a:srgbClr val="333333"/>
                          </a:solidFill>
                          <a:effectLst/>
                          <a:latin typeface="Arial"/>
                        </a:rPr>
                        <a:t>93,48%</a:t>
                      </a:r>
                    </a:p>
                  </a:txBody>
                  <a:tcPr marL="9525" marR="9525" marT="9525" marB="0" anchor="ctr"/>
                </a:tc>
                <a:tc>
                  <a:txBody>
                    <a:bodyPr/>
                    <a:lstStyle/>
                    <a:p>
                      <a:pPr algn="ctr" fontAlgn="ctr"/>
                      <a:r>
                        <a:rPr lang="es-CO" sz="1000" b="1" i="0" u="none" strike="noStrike">
                          <a:solidFill>
                            <a:srgbClr val="333333"/>
                          </a:solidFill>
                          <a:effectLst/>
                          <a:latin typeface="Arial"/>
                        </a:rPr>
                        <a:t>96,46%</a:t>
                      </a:r>
                    </a:p>
                  </a:txBody>
                  <a:tcPr marL="9525" marR="9525" marT="9525" marB="0" anchor="ctr"/>
                </a:tc>
              </a:tr>
              <a:tr h="428353">
                <a:tc>
                  <a:txBody>
                    <a:bodyPr/>
                    <a:lstStyle/>
                    <a:p>
                      <a:pPr algn="ctr" fontAlgn="ctr"/>
                      <a:r>
                        <a:rPr lang="es-CO" sz="1000" b="1" i="0" u="none" strike="noStrike" dirty="0">
                          <a:solidFill>
                            <a:srgbClr val="333333"/>
                          </a:solidFill>
                          <a:effectLst/>
                          <a:latin typeface="Verdana"/>
                        </a:rPr>
                        <a:t>Junio </a:t>
                      </a:r>
                    </a:p>
                  </a:txBody>
                  <a:tcPr marL="9525" marR="9525" marT="9525" marB="0" anchor="ctr"/>
                </a:tc>
                <a:tc>
                  <a:txBody>
                    <a:bodyPr/>
                    <a:lstStyle/>
                    <a:p>
                      <a:pPr algn="ctr" fontAlgn="ctr"/>
                      <a:r>
                        <a:rPr lang="es-CO" sz="1000" b="1" i="0" u="none" strike="noStrike">
                          <a:solidFill>
                            <a:srgbClr val="333333"/>
                          </a:solidFill>
                          <a:effectLst/>
                          <a:latin typeface="Verdana"/>
                        </a:rPr>
                        <a:t>400</a:t>
                      </a:r>
                    </a:p>
                  </a:txBody>
                  <a:tcPr marL="9525" marR="9525" marT="9525" marB="0" anchor="ctr"/>
                </a:tc>
                <a:tc>
                  <a:txBody>
                    <a:bodyPr/>
                    <a:lstStyle/>
                    <a:p>
                      <a:pPr algn="ctr" fontAlgn="ctr"/>
                      <a:r>
                        <a:rPr lang="es-CO" sz="1000" b="1" i="0" u="none" strike="noStrike" dirty="0">
                          <a:solidFill>
                            <a:srgbClr val="333333"/>
                          </a:solidFill>
                          <a:effectLst/>
                          <a:latin typeface="Verdana"/>
                        </a:rPr>
                        <a:t>476</a:t>
                      </a:r>
                    </a:p>
                  </a:txBody>
                  <a:tcPr marL="9525" marR="9525" marT="9525" marB="0" anchor="ctr"/>
                </a:tc>
                <a:tc>
                  <a:txBody>
                    <a:bodyPr/>
                    <a:lstStyle/>
                    <a:p>
                      <a:pPr algn="ctr" fontAlgn="ctr"/>
                      <a:r>
                        <a:rPr lang="es-CO" sz="1000" b="1" i="0" u="none" strike="noStrike" dirty="0">
                          <a:solidFill>
                            <a:srgbClr val="333333"/>
                          </a:solidFill>
                          <a:effectLst/>
                          <a:latin typeface="Verdana"/>
                        </a:rPr>
                        <a:t>97,49%</a:t>
                      </a:r>
                    </a:p>
                  </a:txBody>
                  <a:tcPr marL="9525" marR="9525" marT="9525" marB="0" anchor="ctr"/>
                </a:tc>
                <a:tc>
                  <a:txBody>
                    <a:bodyPr/>
                    <a:lstStyle/>
                    <a:p>
                      <a:pPr algn="ctr" fontAlgn="ctr"/>
                      <a:r>
                        <a:rPr lang="es-CO" sz="1000" b="1" i="0" u="none" strike="noStrike">
                          <a:solidFill>
                            <a:srgbClr val="333333"/>
                          </a:solidFill>
                          <a:effectLst/>
                          <a:latin typeface="Verdana"/>
                        </a:rPr>
                        <a:t>98,75%</a:t>
                      </a:r>
                    </a:p>
                  </a:txBody>
                  <a:tcPr marL="9525" marR="9525" marT="9525" marB="0" anchor="ctr"/>
                </a:tc>
              </a:tr>
              <a:tr h="428353">
                <a:tc>
                  <a:txBody>
                    <a:bodyPr/>
                    <a:lstStyle/>
                    <a:p>
                      <a:pPr algn="ctr" fontAlgn="ctr"/>
                      <a:r>
                        <a:rPr lang="es-CO" sz="1000" b="1" i="0" u="none" strike="noStrike" dirty="0">
                          <a:solidFill>
                            <a:srgbClr val="333333"/>
                          </a:solidFill>
                          <a:effectLst/>
                          <a:latin typeface="Arial"/>
                        </a:rPr>
                        <a:t>Julio</a:t>
                      </a:r>
                    </a:p>
                  </a:txBody>
                  <a:tcPr marL="9525" marR="9525" marT="9525" marB="0" anchor="ctr"/>
                </a:tc>
                <a:tc>
                  <a:txBody>
                    <a:bodyPr/>
                    <a:lstStyle/>
                    <a:p>
                      <a:pPr algn="ctr" fontAlgn="ctr"/>
                      <a:r>
                        <a:rPr lang="es-CO" sz="1000" b="1" i="0" u="none" strike="noStrike">
                          <a:solidFill>
                            <a:srgbClr val="333333"/>
                          </a:solidFill>
                          <a:effectLst/>
                          <a:latin typeface="Arial"/>
                        </a:rPr>
                        <a:t>400</a:t>
                      </a:r>
                    </a:p>
                  </a:txBody>
                  <a:tcPr marL="9525" marR="9525" marT="9525" marB="0" anchor="ctr"/>
                </a:tc>
                <a:tc>
                  <a:txBody>
                    <a:bodyPr/>
                    <a:lstStyle/>
                    <a:p>
                      <a:pPr algn="ctr" fontAlgn="ctr"/>
                      <a:r>
                        <a:rPr lang="es-CO" sz="1000" b="1" i="0" u="none" strike="noStrike" dirty="0">
                          <a:solidFill>
                            <a:srgbClr val="333333"/>
                          </a:solidFill>
                          <a:effectLst/>
                          <a:latin typeface="Arial"/>
                        </a:rPr>
                        <a:t>477</a:t>
                      </a:r>
                    </a:p>
                  </a:txBody>
                  <a:tcPr marL="9525" marR="9525" marT="9525" marB="0" anchor="ctr"/>
                </a:tc>
                <a:tc>
                  <a:txBody>
                    <a:bodyPr/>
                    <a:lstStyle/>
                    <a:p>
                      <a:pPr algn="ctr" fontAlgn="ctr"/>
                      <a:r>
                        <a:rPr lang="es-CO" sz="1000" b="1" i="0" u="none" strike="noStrike" dirty="0">
                          <a:solidFill>
                            <a:srgbClr val="333333"/>
                          </a:solidFill>
                          <a:effectLst/>
                          <a:latin typeface="Arial"/>
                        </a:rPr>
                        <a:t>96,44%</a:t>
                      </a:r>
                    </a:p>
                  </a:txBody>
                  <a:tcPr marL="9525" marR="9525" marT="9525" marB="0" anchor="ctr"/>
                </a:tc>
                <a:tc>
                  <a:txBody>
                    <a:bodyPr/>
                    <a:lstStyle/>
                    <a:p>
                      <a:pPr algn="ctr" fontAlgn="ctr"/>
                      <a:r>
                        <a:rPr lang="es-CO" sz="1000" b="1" i="0" u="none" strike="noStrike">
                          <a:solidFill>
                            <a:srgbClr val="333333"/>
                          </a:solidFill>
                          <a:effectLst/>
                          <a:latin typeface="Arial"/>
                        </a:rPr>
                        <a:t>98,22%</a:t>
                      </a:r>
                    </a:p>
                  </a:txBody>
                  <a:tcPr marL="9525" marR="9525" marT="9525" marB="0" anchor="ctr"/>
                </a:tc>
              </a:tr>
              <a:tr h="428353">
                <a:tc>
                  <a:txBody>
                    <a:bodyPr/>
                    <a:lstStyle/>
                    <a:p>
                      <a:pPr algn="ctr" fontAlgn="ctr"/>
                      <a:r>
                        <a:rPr lang="es-CO" sz="1000" b="1" i="0" u="none" strike="noStrike" dirty="0">
                          <a:solidFill>
                            <a:srgbClr val="333333"/>
                          </a:solidFill>
                          <a:effectLst/>
                          <a:latin typeface="Arial"/>
                        </a:rPr>
                        <a:t>Agosto</a:t>
                      </a:r>
                    </a:p>
                  </a:txBody>
                  <a:tcPr marL="9525" marR="9525" marT="9525" marB="0" anchor="ctr"/>
                </a:tc>
                <a:tc>
                  <a:txBody>
                    <a:bodyPr/>
                    <a:lstStyle/>
                    <a:p>
                      <a:pPr algn="ctr" fontAlgn="ctr"/>
                      <a:r>
                        <a:rPr lang="es-CO" sz="1000" b="1" i="0" u="none" strike="noStrike">
                          <a:solidFill>
                            <a:srgbClr val="333333"/>
                          </a:solidFill>
                          <a:effectLst/>
                          <a:latin typeface="Arial"/>
                        </a:rPr>
                        <a:t>400</a:t>
                      </a:r>
                    </a:p>
                  </a:txBody>
                  <a:tcPr marL="9525" marR="9525" marT="9525" marB="0" anchor="ctr"/>
                </a:tc>
                <a:tc>
                  <a:txBody>
                    <a:bodyPr/>
                    <a:lstStyle/>
                    <a:p>
                      <a:pPr algn="ctr" fontAlgn="ctr"/>
                      <a:r>
                        <a:rPr lang="es-CO" sz="1000" b="1" i="0" u="none" strike="noStrike">
                          <a:solidFill>
                            <a:srgbClr val="333333"/>
                          </a:solidFill>
                          <a:effectLst/>
                          <a:latin typeface="Arial"/>
                        </a:rPr>
                        <a:t>539</a:t>
                      </a:r>
                    </a:p>
                  </a:txBody>
                  <a:tcPr marL="9525" marR="9525" marT="9525" marB="0" anchor="ctr"/>
                </a:tc>
                <a:tc>
                  <a:txBody>
                    <a:bodyPr/>
                    <a:lstStyle/>
                    <a:p>
                      <a:pPr algn="ctr" fontAlgn="ctr"/>
                      <a:r>
                        <a:rPr lang="es-CO" sz="1000" b="1" i="0" u="none" strike="noStrike" dirty="0">
                          <a:solidFill>
                            <a:srgbClr val="333333"/>
                          </a:solidFill>
                          <a:effectLst/>
                          <a:latin typeface="Arial"/>
                        </a:rPr>
                        <a:t>97,96%</a:t>
                      </a:r>
                    </a:p>
                  </a:txBody>
                  <a:tcPr marL="9525" marR="9525" marT="9525" marB="0" anchor="ctr"/>
                </a:tc>
                <a:tc>
                  <a:txBody>
                    <a:bodyPr/>
                    <a:lstStyle/>
                    <a:p>
                      <a:pPr algn="ctr" fontAlgn="ctr"/>
                      <a:r>
                        <a:rPr lang="es-CO" sz="1000" b="1" i="0" u="none" strike="noStrike">
                          <a:solidFill>
                            <a:srgbClr val="333333"/>
                          </a:solidFill>
                          <a:effectLst/>
                          <a:latin typeface="Arial"/>
                        </a:rPr>
                        <a:t>98,84%</a:t>
                      </a:r>
                    </a:p>
                  </a:txBody>
                  <a:tcPr marL="9525" marR="9525" marT="9525" marB="0" anchor="ctr"/>
                </a:tc>
              </a:tr>
              <a:tr h="428353">
                <a:tc>
                  <a:txBody>
                    <a:bodyPr/>
                    <a:lstStyle/>
                    <a:p>
                      <a:pPr algn="ctr" fontAlgn="ctr"/>
                      <a:r>
                        <a:rPr lang="es-CO" sz="1000" b="1" i="0" u="none" strike="noStrike" dirty="0">
                          <a:solidFill>
                            <a:srgbClr val="333333"/>
                          </a:solidFill>
                          <a:effectLst/>
                          <a:latin typeface="Arial"/>
                        </a:rPr>
                        <a:t>Septiembre</a:t>
                      </a:r>
                    </a:p>
                  </a:txBody>
                  <a:tcPr marL="9525" marR="9525" marT="9525" marB="0" anchor="ctr"/>
                </a:tc>
                <a:tc>
                  <a:txBody>
                    <a:bodyPr/>
                    <a:lstStyle/>
                    <a:p>
                      <a:pPr algn="ctr" fontAlgn="ctr"/>
                      <a:r>
                        <a:rPr lang="es-CO" sz="1000" b="1" i="0" u="none" strike="noStrike">
                          <a:solidFill>
                            <a:srgbClr val="333333"/>
                          </a:solidFill>
                          <a:effectLst/>
                          <a:latin typeface="Arial"/>
                        </a:rPr>
                        <a:t>400</a:t>
                      </a:r>
                    </a:p>
                  </a:txBody>
                  <a:tcPr marL="9525" marR="9525" marT="9525" marB="0" anchor="ctr"/>
                </a:tc>
                <a:tc>
                  <a:txBody>
                    <a:bodyPr/>
                    <a:lstStyle/>
                    <a:p>
                      <a:pPr algn="ctr" fontAlgn="ctr"/>
                      <a:r>
                        <a:rPr lang="es-CO" sz="1000" b="1" i="0" u="none" strike="noStrike">
                          <a:solidFill>
                            <a:srgbClr val="333333"/>
                          </a:solidFill>
                          <a:effectLst/>
                          <a:latin typeface="Arial"/>
                        </a:rPr>
                        <a:t>612</a:t>
                      </a:r>
                    </a:p>
                  </a:txBody>
                  <a:tcPr marL="9525" marR="9525" marT="9525" marB="0" anchor="ctr"/>
                </a:tc>
                <a:tc>
                  <a:txBody>
                    <a:bodyPr/>
                    <a:lstStyle/>
                    <a:p>
                      <a:pPr algn="ctr" fontAlgn="ctr"/>
                      <a:r>
                        <a:rPr lang="es-CO" sz="1000" b="1" i="0" u="none" strike="noStrike" dirty="0">
                          <a:solidFill>
                            <a:srgbClr val="333333"/>
                          </a:solidFill>
                          <a:effectLst/>
                          <a:latin typeface="Arial"/>
                        </a:rPr>
                        <a:t>99,04%</a:t>
                      </a:r>
                    </a:p>
                  </a:txBody>
                  <a:tcPr marL="9525" marR="9525" marT="9525" marB="0" anchor="ctr"/>
                </a:tc>
                <a:tc>
                  <a:txBody>
                    <a:bodyPr/>
                    <a:lstStyle/>
                    <a:p>
                      <a:pPr algn="ctr" fontAlgn="ctr"/>
                      <a:r>
                        <a:rPr lang="es-CO" sz="1000" b="1" i="0" u="none" strike="noStrike">
                          <a:solidFill>
                            <a:srgbClr val="333333"/>
                          </a:solidFill>
                          <a:effectLst/>
                          <a:latin typeface="Arial"/>
                        </a:rPr>
                        <a:t>99,52%</a:t>
                      </a:r>
                    </a:p>
                  </a:txBody>
                  <a:tcPr marL="9525" marR="9525" marT="9525" marB="0" anchor="ctr"/>
                </a:tc>
              </a:tr>
              <a:tr h="428353">
                <a:tc>
                  <a:txBody>
                    <a:bodyPr/>
                    <a:lstStyle/>
                    <a:p>
                      <a:pPr algn="ctr" fontAlgn="ctr"/>
                      <a:r>
                        <a:rPr lang="es-CO" sz="1000" b="1" i="0" u="none" strike="noStrike" dirty="0">
                          <a:solidFill>
                            <a:srgbClr val="333333"/>
                          </a:solidFill>
                          <a:effectLst/>
                          <a:latin typeface="Arial"/>
                        </a:rPr>
                        <a:t>Octubre</a:t>
                      </a:r>
                    </a:p>
                  </a:txBody>
                  <a:tcPr marL="9525" marR="9525" marT="9525" marB="0" anchor="ctr"/>
                </a:tc>
                <a:tc>
                  <a:txBody>
                    <a:bodyPr/>
                    <a:lstStyle/>
                    <a:p>
                      <a:pPr algn="ctr" fontAlgn="ctr"/>
                      <a:r>
                        <a:rPr lang="es-CO" sz="1000" b="1" i="0" u="none" strike="noStrike">
                          <a:solidFill>
                            <a:srgbClr val="333333"/>
                          </a:solidFill>
                          <a:effectLst/>
                          <a:latin typeface="Arial"/>
                        </a:rPr>
                        <a:t>400</a:t>
                      </a:r>
                    </a:p>
                  </a:txBody>
                  <a:tcPr marL="9525" marR="9525" marT="9525" marB="0" anchor="ctr"/>
                </a:tc>
                <a:tc>
                  <a:txBody>
                    <a:bodyPr/>
                    <a:lstStyle/>
                    <a:p>
                      <a:pPr algn="ctr" fontAlgn="ctr"/>
                      <a:r>
                        <a:rPr lang="es-CO" sz="1000" b="1" i="0" u="none" strike="noStrike">
                          <a:solidFill>
                            <a:srgbClr val="333333"/>
                          </a:solidFill>
                          <a:effectLst/>
                          <a:latin typeface="Arial"/>
                        </a:rPr>
                        <a:t>520</a:t>
                      </a:r>
                    </a:p>
                  </a:txBody>
                  <a:tcPr marL="9525" marR="9525" marT="9525" marB="0" anchor="ctr"/>
                </a:tc>
                <a:tc>
                  <a:txBody>
                    <a:bodyPr/>
                    <a:lstStyle/>
                    <a:p>
                      <a:pPr algn="ctr" fontAlgn="ctr"/>
                      <a:r>
                        <a:rPr lang="es-CO" sz="1000" b="1" i="0" u="none" strike="noStrike" dirty="0">
                          <a:solidFill>
                            <a:srgbClr val="333333"/>
                          </a:solidFill>
                          <a:effectLst/>
                          <a:latin typeface="Arial"/>
                        </a:rPr>
                        <a:t>96,95%</a:t>
                      </a:r>
                    </a:p>
                  </a:txBody>
                  <a:tcPr marL="9525" marR="9525" marT="9525" marB="0" anchor="ctr"/>
                </a:tc>
                <a:tc>
                  <a:txBody>
                    <a:bodyPr/>
                    <a:lstStyle/>
                    <a:p>
                      <a:pPr algn="ctr" fontAlgn="ctr"/>
                      <a:r>
                        <a:rPr lang="es-CO" sz="1000" b="1" i="0" u="none" strike="noStrike" dirty="0">
                          <a:solidFill>
                            <a:srgbClr val="333333"/>
                          </a:solidFill>
                          <a:effectLst/>
                          <a:latin typeface="Arial"/>
                        </a:rPr>
                        <a:t>98,48%</a:t>
                      </a:r>
                    </a:p>
                  </a:txBody>
                  <a:tcPr marL="9525" marR="9525" marT="9525" marB="0" anchor="ctr"/>
                </a:tc>
              </a:tr>
              <a:tr h="428353">
                <a:tc>
                  <a:txBody>
                    <a:bodyPr/>
                    <a:lstStyle/>
                    <a:p>
                      <a:pPr algn="ctr" fontAlgn="ctr"/>
                      <a:r>
                        <a:rPr lang="es-CO" sz="1000" b="1" i="0" u="none" strike="noStrike" dirty="0">
                          <a:solidFill>
                            <a:srgbClr val="333333"/>
                          </a:solidFill>
                          <a:effectLst/>
                          <a:latin typeface="Arial"/>
                        </a:rPr>
                        <a:t>Noviembre</a:t>
                      </a:r>
                    </a:p>
                  </a:txBody>
                  <a:tcPr marL="9525" marR="9525" marT="9525" marB="0" anchor="ctr"/>
                </a:tc>
                <a:tc>
                  <a:txBody>
                    <a:bodyPr/>
                    <a:lstStyle/>
                    <a:p>
                      <a:pPr algn="ctr" fontAlgn="ctr"/>
                      <a:r>
                        <a:rPr lang="es-CO" sz="1000" b="1" i="0" u="none" strike="noStrike">
                          <a:solidFill>
                            <a:srgbClr val="333333"/>
                          </a:solidFill>
                          <a:effectLst/>
                          <a:latin typeface="Verdana"/>
                        </a:rPr>
                        <a:t>400</a:t>
                      </a:r>
                    </a:p>
                  </a:txBody>
                  <a:tcPr marL="9525" marR="9525" marT="9525" marB="0" anchor="ctr"/>
                </a:tc>
                <a:tc>
                  <a:txBody>
                    <a:bodyPr/>
                    <a:lstStyle/>
                    <a:p>
                      <a:pPr algn="ctr" fontAlgn="ctr"/>
                      <a:r>
                        <a:rPr lang="es-CO" sz="1000" b="1" i="0" u="none" strike="noStrike">
                          <a:solidFill>
                            <a:srgbClr val="333333"/>
                          </a:solidFill>
                          <a:effectLst/>
                          <a:latin typeface="Verdana"/>
                        </a:rPr>
                        <a:t>518</a:t>
                      </a:r>
                    </a:p>
                  </a:txBody>
                  <a:tcPr marL="9525" marR="9525" marT="9525" marB="0" anchor="ctr"/>
                </a:tc>
                <a:tc>
                  <a:txBody>
                    <a:bodyPr/>
                    <a:lstStyle/>
                    <a:p>
                      <a:pPr algn="ctr" fontAlgn="ctr"/>
                      <a:r>
                        <a:rPr lang="es-CO" sz="1000" b="1" i="0" u="none" strike="noStrike" dirty="0">
                          <a:solidFill>
                            <a:srgbClr val="333333"/>
                          </a:solidFill>
                          <a:effectLst/>
                          <a:latin typeface="Verdana"/>
                        </a:rPr>
                        <a:t>94,64%</a:t>
                      </a:r>
                    </a:p>
                  </a:txBody>
                  <a:tcPr marL="9525" marR="9525" marT="9525" marB="0" anchor="ctr"/>
                </a:tc>
                <a:tc>
                  <a:txBody>
                    <a:bodyPr/>
                    <a:lstStyle/>
                    <a:p>
                      <a:pPr algn="ctr" fontAlgn="ctr"/>
                      <a:r>
                        <a:rPr lang="es-CO" sz="1000" b="1" i="0" u="none" strike="noStrike" dirty="0">
                          <a:solidFill>
                            <a:srgbClr val="333333"/>
                          </a:solidFill>
                          <a:effectLst/>
                          <a:latin typeface="Verdana"/>
                        </a:rPr>
                        <a:t>97,32%</a:t>
                      </a:r>
                    </a:p>
                  </a:txBody>
                  <a:tcPr marL="9525" marR="9525" marT="9525" marB="0" anchor="ctr"/>
                </a:tc>
              </a:tr>
              <a:tr h="428353">
                <a:tc>
                  <a:txBody>
                    <a:bodyPr/>
                    <a:lstStyle/>
                    <a:p>
                      <a:pPr algn="ctr" fontAlgn="ctr"/>
                      <a:r>
                        <a:rPr lang="es-CO" sz="1000" b="1" i="0" u="none" strike="noStrike" dirty="0">
                          <a:solidFill>
                            <a:srgbClr val="333333"/>
                          </a:solidFill>
                          <a:effectLst/>
                          <a:latin typeface="Arial"/>
                        </a:rPr>
                        <a:t>Diciembre</a:t>
                      </a:r>
                    </a:p>
                  </a:txBody>
                  <a:tcPr marL="9525" marR="9525" marT="9525" marB="0" anchor="ctr"/>
                </a:tc>
                <a:tc>
                  <a:txBody>
                    <a:bodyPr/>
                    <a:lstStyle/>
                    <a:p>
                      <a:pPr algn="ctr" fontAlgn="ctr"/>
                      <a:r>
                        <a:rPr lang="es-CO" sz="1000" b="1" i="0" u="none" strike="noStrike">
                          <a:solidFill>
                            <a:srgbClr val="0D0D0D"/>
                          </a:solidFill>
                          <a:effectLst/>
                          <a:latin typeface="Verdana"/>
                        </a:rPr>
                        <a:t>400</a:t>
                      </a:r>
                    </a:p>
                  </a:txBody>
                  <a:tcPr marL="9525" marR="9525" marT="9525" marB="0" anchor="ctr"/>
                </a:tc>
                <a:tc>
                  <a:txBody>
                    <a:bodyPr/>
                    <a:lstStyle/>
                    <a:p>
                      <a:pPr algn="ctr" fontAlgn="ctr"/>
                      <a:r>
                        <a:rPr lang="es-CO" sz="1000" b="1" i="0" u="none" strike="noStrike">
                          <a:solidFill>
                            <a:srgbClr val="0D0D0D"/>
                          </a:solidFill>
                          <a:effectLst/>
                          <a:latin typeface="Verdana"/>
                        </a:rPr>
                        <a:t>404</a:t>
                      </a:r>
                    </a:p>
                  </a:txBody>
                  <a:tcPr marL="9525" marR="9525" marT="9525" marB="0" anchor="ctr"/>
                </a:tc>
                <a:tc>
                  <a:txBody>
                    <a:bodyPr/>
                    <a:lstStyle/>
                    <a:p>
                      <a:pPr algn="ctr" fontAlgn="ctr"/>
                      <a:r>
                        <a:rPr lang="es-CO" sz="1000" b="1" i="0" u="none" strike="noStrike">
                          <a:solidFill>
                            <a:srgbClr val="0D0D0D"/>
                          </a:solidFill>
                          <a:effectLst/>
                          <a:latin typeface="Verdana"/>
                        </a:rPr>
                        <a:t>96,58%</a:t>
                      </a:r>
                    </a:p>
                  </a:txBody>
                  <a:tcPr marL="9525" marR="9525" marT="9525" marB="0" anchor="ctr"/>
                </a:tc>
                <a:tc>
                  <a:txBody>
                    <a:bodyPr/>
                    <a:lstStyle/>
                    <a:p>
                      <a:pPr algn="ctr" fontAlgn="ctr"/>
                      <a:r>
                        <a:rPr lang="es-CO" sz="1000" b="1" i="0" u="none" strike="noStrike" dirty="0">
                          <a:solidFill>
                            <a:srgbClr val="0D0D0D"/>
                          </a:solidFill>
                          <a:effectLst/>
                          <a:latin typeface="Verdana"/>
                        </a:rPr>
                        <a:t>98,29%</a:t>
                      </a:r>
                    </a:p>
                  </a:txBody>
                  <a:tcPr marL="9525" marR="9525" marT="9525" marB="0" anchor="ctr"/>
                </a:tc>
              </a:tr>
              <a:tr h="428353">
                <a:tc>
                  <a:txBody>
                    <a:bodyPr/>
                    <a:lstStyle/>
                    <a:p>
                      <a:pPr algn="ctr" fontAlgn="ctr"/>
                      <a:r>
                        <a:rPr lang="es-CO" sz="1000" b="1" i="0" u="none" strike="noStrike" dirty="0">
                          <a:solidFill>
                            <a:srgbClr val="333333"/>
                          </a:solidFill>
                          <a:effectLst/>
                          <a:latin typeface="Arial"/>
                        </a:rPr>
                        <a:t>PROMEDIO </a:t>
                      </a:r>
                    </a:p>
                  </a:txBody>
                  <a:tcPr marL="9525" marR="9525" marT="9525" marB="0" anchor="ctr"/>
                </a:tc>
                <a:tc>
                  <a:txBody>
                    <a:bodyPr/>
                    <a:lstStyle/>
                    <a:p>
                      <a:pPr algn="ctr" fontAlgn="b"/>
                      <a:r>
                        <a:rPr lang="es-CO" sz="1100" b="1" i="0" u="none" strike="noStrike">
                          <a:solidFill>
                            <a:srgbClr val="000000"/>
                          </a:solidFill>
                          <a:effectLst/>
                          <a:latin typeface="Calibri"/>
                        </a:rPr>
                        <a:t> </a:t>
                      </a:r>
                    </a:p>
                  </a:txBody>
                  <a:tcPr marL="9525" marR="9525" marT="9525" marB="0" anchor="ctr"/>
                </a:tc>
                <a:tc>
                  <a:txBody>
                    <a:bodyPr/>
                    <a:lstStyle/>
                    <a:p>
                      <a:pPr algn="ctr" fontAlgn="b"/>
                      <a:r>
                        <a:rPr lang="es-CO" sz="1100" b="1" i="0" u="none" strike="noStrike" dirty="0">
                          <a:solidFill>
                            <a:srgbClr val="000000"/>
                          </a:solidFill>
                          <a:effectLst/>
                          <a:latin typeface="Calibri"/>
                        </a:rPr>
                        <a:t> </a:t>
                      </a:r>
                    </a:p>
                  </a:txBody>
                  <a:tcPr marL="9525" marR="9525" marT="9525" marB="0" anchor="ctr"/>
                </a:tc>
                <a:tc>
                  <a:txBody>
                    <a:bodyPr/>
                    <a:lstStyle/>
                    <a:p>
                      <a:pPr algn="ctr" fontAlgn="b"/>
                      <a:r>
                        <a:rPr lang="es-CO" sz="1100" b="1" i="0" u="none" strike="noStrike" dirty="0">
                          <a:solidFill>
                            <a:srgbClr val="000000"/>
                          </a:solidFill>
                          <a:effectLst/>
                          <a:latin typeface="Calibri"/>
                        </a:rPr>
                        <a:t>96,49%</a:t>
                      </a:r>
                    </a:p>
                  </a:txBody>
                  <a:tcPr marL="9525" marR="9525" marT="9525" marB="0" anchor="ctr"/>
                </a:tc>
                <a:tc>
                  <a:txBody>
                    <a:bodyPr/>
                    <a:lstStyle/>
                    <a:p>
                      <a:pPr algn="ctr" fontAlgn="b"/>
                      <a:r>
                        <a:rPr lang="es-CO" sz="1100" b="1" i="0" u="none" strike="noStrike" dirty="0">
                          <a:solidFill>
                            <a:srgbClr val="000000"/>
                          </a:solidFill>
                          <a:effectLst/>
                          <a:latin typeface="Calibri"/>
                        </a:rPr>
                        <a:t>98,18%</a:t>
                      </a:r>
                    </a:p>
                  </a:txBody>
                  <a:tcPr marL="9525" marR="9525" marT="9525" marB="0" anchor="ctr"/>
                </a:tc>
              </a:tr>
            </a:tbl>
          </a:graphicData>
        </a:graphic>
      </p:graphicFrame>
    </p:spTree>
    <p:extLst>
      <p:ext uri="{BB962C8B-B14F-4D97-AF65-F5344CB8AC3E}">
        <p14:creationId xmlns:p14="http://schemas.microsoft.com/office/powerpoint/2010/main" val="22641852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611560" y="332657"/>
            <a:ext cx="7920880" cy="6192688"/>
          </a:xfrm>
        </p:spPr>
        <p:txBody>
          <a:bodyPr>
            <a:normAutofit/>
          </a:bodyPr>
          <a:lstStyle/>
          <a:p>
            <a:pPr algn="just"/>
            <a:endParaRPr lang="es-CO" sz="2800" dirty="0" smtClean="0"/>
          </a:p>
          <a:p>
            <a:pPr algn="just"/>
            <a:r>
              <a:rPr lang="es-CO" sz="2800" dirty="0" smtClean="0"/>
              <a:t>El sistema de Atención al Ciudadano, permite mejorar la calidad de atención a los grupos de interés que hacen parte de esta Secretaría, otorgándoles las facilidad de tener dos ventanillas de atención: PRESENCIAL Y VIA WEB, esta última con la mayor agilidad y ahorro de tiempo y dinero permite el ingreso de </a:t>
            </a:r>
            <a:r>
              <a:rPr lang="es-CO" sz="2800" dirty="0" err="1" smtClean="0"/>
              <a:t>PQRs</a:t>
            </a:r>
            <a:r>
              <a:rPr lang="es-CO" sz="2800" dirty="0" smtClean="0"/>
              <a:t> las 24 horas del </a:t>
            </a:r>
            <a:r>
              <a:rPr lang="es-CO" sz="2800" dirty="0" err="1" smtClean="0"/>
              <a:t>dia</a:t>
            </a:r>
            <a:r>
              <a:rPr lang="es-CO" sz="2800" dirty="0" smtClean="0"/>
              <a:t>, teniendo acceso a la información actualizada sobre los servicios que ofrece la Secretaría de Educación. </a:t>
            </a:r>
            <a:endParaRPr lang="es-CO" sz="2800" dirty="0"/>
          </a:p>
        </p:txBody>
      </p:sp>
    </p:spTree>
    <p:extLst>
      <p:ext uri="{BB962C8B-B14F-4D97-AF65-F5344CB8AC3E}">
        <p14:creationId xmlns:p14="http://schemas.microsoft.com/office/powerpoint/2010/main" val="39568798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4128" y="1412777"/>
            <a:ext cx="7566304" cy="45397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33192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Tabla"/>
          <p:cNvGraphicFramePr>
            <a:graphicFrameLocks noGrp="1"/>
          </p:cNvGraphicFramePr>
          <p:nvPr>
            <p:extLst>
              <p:ext uri="{D42A27DB-BD31-4B8C-83A1-F6EECF244321}">
                <p14:modId xmlns:p14="http://schemas.microsoft.com/office/powerpoint/2010/main" val="597257075"/>
              </p:ext>
            </p:extLst>
          </p:nvPr>
        </p:nvGraphicFramePr>
        <p:xfrm>
          <a:off x="1475656" y="260648"/>
          <a:ext cx="6288360" cy="5931035"/>
        </p:xfrm>
        <a:graphic>
          <a:graphicData uri="http://schemas.openxmlformats.org/drawingml/2006/table">
            <a:tbl>
              <a:tblPr firstRow="1" bandRow="1">
                <a:tableStyleId>{5C22544A-7EE6-4342-B048-85BDC9FD1C3A}</a:tableStyleId>
              </a:tblPr>
              <a:tblGrid>
                <a:gridCol w="1257672"/>
                <a:gridCol w="1257672"/>
                <a:gridCol w="1257672"/>
                <a:gridCol w="1257672"/>
                <a:gridCol w="1257672"/>
              </a:tblGrid>
              <a:tr h="428353">
                <a:tc gridSpan="5">
                  <a:txBody>
                    <a:bodyPr/>
                    <a:lstStyle/>
                    <a:p>
                      <a:pPr algn="ctr"/>
                      <a:r>
                        <a:rPr lang="es-CO" dirty="0" err="1" smtClean="0"/>
                        <a:t>Estadistica</a:t>
                      </a:r>
                      <a:r>
                        <a:rPr lang="es-CO" dirty="0" smtClean="0"/>
                        <a:t>  del  SAC  -2013</a:t>
                      </a:r>
                      <a:endParaRPr lang="es-CO" dirty="0"/>
                    </a:p>
                  </a:txBody>
                  <a:tcPr anchor="ctr">
                    <a:lnR w="12700" cap="flat" cmpd="sng" algn="ctr">
                      <a:solidFill>
                        <a:schemeClr val="tx1"/>
                      </a:solidFill>
                      <a:prstDash val="solid"/>
                      <a:round/>
                      <a:headEnd type="none" w="med" len="med"/>
                      <a:tailEnd type="none" w="med" len="med"/>
                    </a:lnR>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tr>
              <a:tr h="754329">
                <a:tc>
                  <a:txBody>
                    <a:bodyPr/>
                    <a:lstStyle/>
                    <a:p>
                      <a:pPr algn="ctr" fontAlgn="ctr"/>
                      <a:r>
                        <a:rPr lang="es-CO" sz="1000" b="1" i="0" u="none" strike="noStrike">
                          <a:solidFill>
                            <a:srgbClr val="333333"/>
                          </a:solidFill>
                          <a:effectLst/>
                          <a:latin typeface="Verdana"/>
                        </a:rPr>
                        <a:t>Mes</a:t>
                      </a:r>
                    </a:p>
                  </a:txBody>
                  <a:tcPr marL="9525" marR="9525" marT="9525" marB="0" anchor="ctr"/>
                </a:tc>
                <a:tc>
                  <a:txBody>
                    <a:bodyPr/>
                    <a:lstStyle/>
                    <a:p>
                      <a:pPr algn="ctr" fontAlgn="ctr"/>
                      <a:r>
                        <a:rPr lang="es-CO" sz="1000" b="1" i="0" u="none" strike="noStrike" dirty="0">
                          <a:solidFill>
                            <a:srgbClr val="333333"/>
                          </a:solidFill>
                          <a:effectLst/>
                          <a:latin typeface="Verdana"/>
                        </a:rPr>
                        <a:t>No.  </a:t>
                      </a:r>
                      <a:r>
                        <a:rPr lang="es-CO" sz="1000" b="1" i="0" u="none" strike="noStrike" dirty="0" err="1" smtClean="0">
                          <a:solidFill>
                            <a:srgbClr val="333333"/>
                          </a:solidFill>
                          <a:effectLst/>
                          <a:latin typeface="Verdana"/>
                        </a:rPr>
                        <a:t>Req</a:t>
                      </a:r>
                      <a:endParaRPr lang="es-CO" sz="1000" b="1" i="0" u="none" strike="noStrike" dirty="0" smtClean="0">
                        <a:solidFill>
                          <a:srgbClr val="333333"/>
                        </a:solidFill>
                        <a:effectLst/>
                        <a:latin typeface="Verdana"/>
                      </a:endParaRPr>
                    </a:p>
                    <a:p>
                      <a:pPr algn="ctr" fontAlgn="ctr"/>
                      <a:r>
                        <a:rPr lang="es-CO" sz="1000" b="1" i="0" u="none" strike="noStrike" dirty="0" smtClean="0">
                          <a:solidFill>
                            <a:srgbClr val="333333"/>
                          </a:solidFill>
                          <a:effectLst/>
                          <a:latin typeface="+mn-lt"/>
                        </a:rPr>
                        <a:t> Esperados</a:t>
                      </a:r>
                      <a:endParaRPr lang="es-CO" sz="1000" b="1" i="0" u="none" strike="noStrike" dirty="0">
                        <a:solidFill>
                          <a:srgbClr val="333333"/>
                        </a:solidFill>
                        <a:effectLst/>
                        <a:latin typeface="Verdana"/>
                      </a:endParaRPr>
                    </a:p>
                  </a:txBody>
                  <a:tcPr marL="9525" marR="9525" marT="9525" marB="0" anchor="ctr"/>
                </a:tc>
                <a:tc>
                  <a:txBody>
                    <a:bodyPr/>
                    <a:lstStyle/>
                    <a:p>
                      <a:pPr algn="ctr" fontAlgn="ctr"/>
                      <a:r>
                        <a:rPr lang="es-CO" sz="1000" b="1" i="0" u="none" strike="noStrike" dirty="0">
                          <a:solidFill>
                            <a:srgbClr val="333333"/>
                          </a:solidFill>
                          <a:effectLst/>
                          <a:latin typeface="Verdana"/>
                        </a:rPr>
                        <a:t>No.  </a:t>
                      </a:r>
                      <a:r>
                        <a:rPr lang="es-CO" sz="1000" b="1" i="0" u="none" strike="noStrike" dirty="0" err="1" smtClean="0">
                          <a:solidFill>
                            <a:srgbClr val="333333"/>
                          </a:solidFill>
                          <a:effectLst/>
                          <a:latin typeface="Verdana"/>
                        </a:rPr>
                        <a:t>Req</a:t>
                      </a:r>
                      <a:endParaRPr lang="es-CO" sz="1000" b="1" i="0" u="none" strike="noStrike" dirty="0" smtClean="0">
                        <a:solidFill>
                          <a:srgbClr val="333333"/>
                        </a:solidFill>
                        <a:effectLst/>
                        <a:latin typeface="Verdana"/>
                      </a:endParaRPr>
                    </a:p>
                    <a:p>
                      <a:pPr algn="ctr" fontAlgn="ctr"/>
                      <a:r>
                        <a:rPr lang="es-CO" sz="1000" b="1" i="0" u="none" strike="noStrike" dirty="0" smtClean="0">
                          <a:solidFill>
                            <a:srgbClr val="333333"/>
                          </a:solidFill>
                          <a:effectLst/>
                          <a:latin typeface="+mn-lt"/>
                        </a:rPr>
                        <a:t>Radicados</a:t>
                      </a:r>
                      <a:endParaRPr lang="es-CO" sz="1000" b="1" i="0" u="none" strike="noStrike" dirty="0">
                        <a:solidFill>
                          <a:srgbClr val="333333"/>
                        </a:solidFill>
                        <a:effectLst/>
                        <a:latin typeface="Verdana"/>
                      </a:endParaRPr>
                    </a:p>
                  </a:txBody>
                  <a:tcPr marL="9525" marR="9525" marT="9525" marB="0" anchor="ctr"/>
                </a:tc>
                <a:tc>
                  <a:txBody>
                    <a:bodyPr/>
                    <a:lstStyle/>
                    <a:p>
                      <a:pPr algn="ctr" fontAlgn="ctr"/>
                      <a:r>
                        <a:rPr lang="es-CO" sz="1000" b="1" i="0" u="none" strike="noStrike" dirty="0" smtClean="0">
                          <a:solidFill>
                            <a:srgbClr val="333333"/>
                          </a:solidFill>
                          <a:effectLst/>
                          <a:latin typeface="Verdana"/>
                        </a:rPr>
                        <a:t>Oportunidad</a:t>
                      </a:r>
                    </a:p>
                    <a:p>
                      <a:pPr algn="ctr" fontAlgn="ctr"/>
                      <a:r>
                        <a:rPr lang="es-CO" sz="1000" b="1" i="0" u="none" strike="noStrike" dirty="0" smtClean="0">
                          <a:solidFill>
                            <a:srgbClr val="333333"/>
                          </a:solidFill>
                          <a:effectLst/>
                          <a:latin typeface="+mn-lt"/>
                        </a:rPr>
                        <a:t>en la Respuesta</a:t>
                      </a:r>
                      <a:r>
                        <a:rPr lang="es-CO" sz="1000" b="1" i="0" u="none" strike="noStrike" dirty="0">
                          <a:solidFill>
                            <a:srgbClr val="333333"/>
                          </a:solidFill>
                          <a:effectLst/>
                          <a:latin typeface="Verdana"/>
                        </a:rPr>
                        <a:t> </a:t>
                      </a:r>
                    </a:p>
                  </a:txBody>
                  <a:tcPr marL="9525" marR="9525" marT="9525" marB="0" anchor="ctr"/>
                </a:tc>
                <a:tc>
                  <a:txBody>
                    <a:bodyPr/>
                    <a:lstStyle/>
                    <a:p>
                      <a:pPr algn="ctr" fontAlgn="ctr"/>
                      <a:r>
                        <a:rPr lang="es-CO" sz="1000" b="1" i="0" u="none" strike="noStrike" dirty="0">
                          <a:solidFill>
                            <a:srgbClr val="333333"/>
                          </a:solidFill>
                          <a:effectLst/>
                          <a:latin typeface="Verdana"/>
                        </a:rPr>
                        <a:t>Puntaje</a:t>
                      </a:r>
                    </a:p>
                  </a:txBody>
                  <a:tcPr marL="9525" marR="9525" marT="9525" marB="0" anchor="ctr">
                    <a:lnR w="12700" cap="flat" cmpd="sng" algn="ctr">
                      <a:solidFill>
                        <a:schemeClr val="tx1"/>
                      </a:solidFill>
                      <a:prstDash val="solid"/>
                      <a:round/>
                      <a:headEnd type="none" w="med" len="med"/>
                      <a:tailEnd type="none" w="med" len="med"/>
                    </a:lnR>
                  </a:tcPr>
                </a:tc>
              </a:tr>
              <a:tr h="360000">
                <a:tc>
                  <a:txBody>
                    <a:bodyPr/>
                    <a:lstStyle/>
                    <a:p>
                      <a:pPr algn="ctr" fontAlgn="ctr"/>
                      <a:r>
                        <a:rPr lang="es-CO" sz="1000" b="1" i="0" u="none" strike="noStrike" dirty="0">
                          <a:solidFill>
                            <a:srgbClr val="333333"/>
                          </a:solidFill>
                          <a:effectLst/>
                          <a:latin typeface="Verdana"/>
                        </a:rPr>
                        <a:t>ENERO</a:t>
                      </a:r>
                    </a:p>
                  </a:txBody>
                  <a:tcPr marL="9525" marR="9525" marT="9525" marB="0" anchor="ctr"/>
                </a:tc>
                <a:tc>
                  <a:txBody>
                    <a:bodyPr/>
                    <a:lstStyle/>
                    <a:p>
                      <a:pPr algn="ctr" fontAlgn="ctr"/>
                      <a:r>
                        <a:rPr lang="es-CO" sz="1000" b="1" i="0" u="none" strike="noStrike">
                          <a:solidFill>
                            <a:srgbClr val="333333"/>
                          </a:solidFill>
                          <a:effectLst/>
                          <a:latin typeface="Arial"/>
                        </a:rPr>
                        <a:t>400</a:t>
                      </a:r>
                    </a:p>
                  </a:txBody>
                  <a:tcPr marL="9525" marR="9525" marT="9525" marB="0" anchor="ctr"/>
                </a:tc>
                <a:tc>
                  <a:txBody>
                    <a:bodyPr/>
                    <a:lstStyle/>
                    <a:p>
                      <a:pPr algn="ctr" fontAlgn="ctr"/>
                      <a:r>
                        <a:rPr lang="es-CO" sz="1000" b="1" i="0" u="none" strike="noStrike">
                          <a:solidFill>
                            <a:srgbClr val="333333"/>
                          </a:solidFill>
                          <a:effectLst/>
                          <a:latin typeface="Arial"/>
                        </a:rPr>
                        <a:t>423</a:t>
                      </a:r>
                    </a:p>
                  </a:txBody>
                  <a:tcPr marL="9525" marR="9525" marT="9525" marB="0" anchor="ctr"/>
                </a:tc>
                <a:tc>
                  <a:txBody>
                    <a:bodyPr/>
                    <a:lstStyle/>
                    <a:p>
                      <a:pPr algn="ctr" fontAlgn="ctr"/>
                      <a:r>
                        <a:rPr lang="es-CO" sz="1000" b="1" i="0" u="none" strike="noStrike">
                          <a:solidFill>
                            <a:srgbClr val="333333"/>
                          </a:solidFill>
                          <a:effectLst/>
                          <a:latin typeface="Arial"/>
                        </a:rPr>
                        <a:t>92,31%</a:t>
                      </a:r>
                    </a:p>
                  </a:txBody>
                  <a:tcPr marL="9525" marR="9525" marT="9525" marB="0" anchor="ctr"/>
                </a:tc>
                <a:tc>
                  <a:txBody>
                    <a:bodyPr/>
                    <a:lstStyle/>
                    <a:p>
                      <a:pPr algn="ctr" fontAlgn="ctr"/>
                      <a:r>
                        <a:rPr lang="es-CO" sz="1000" b="1" i="0" u="none" strike="noStrike">
                          <a:solidFill>
                            <a:srgbClr val="333333"/>
                          </a:solidFill>
                          <a:effectLst/>
                          <a:latin typeface="Arial"/>
                        </a:rPr>
                        <a:t>95,49%</a:t>
                      </a:r>
                    </a:p>
                  </a:txBody>
                  <a:tcPr marL="9525" marR="9525" marT="9525" marB="0" anchor="ctr"/>
                </a:tc>
              </a:tr>
              <a:tr h="360000">
                <a:tc>
                  <a:txBody>
                    <a:bodyPr/>
                    <a:lstStyle/>
                    <a:p>
                      <a:pPr algn="ctr" fontAlgn="ctr"/>
                      <a:r>
                        <a:rPr lang="es-CO" sz="1000" b="1" i="0" u="none" strike="noStrike">
                          <a:solidFill>
                            <a:srgbClr val="333333"/>
                          </a:solidFill>
                          <a:effectLst/>
                          <a:latin typeface="Verdana"/>
                        </a:rPr>
                        <a:t>FEBRERO</a:t>
                      </a:r>
                    </a:p>
                  </a:txBody>
                  <a:tcPr marL="9525" marR="9525" marT="9525" marB="0" anchor="ctr"/>
                </a:tc>
                <a:tc>
                  <a:txBody>
                    <a:bodyPr/>
                    <a:lstStyle/>
                    <a:p>
                      <a:pPr algn="ctr" fontAlgn="ctr"/>
                      <a:r>
                        <a:rPr lang="es-CO" sz="1000" b="1" i="0" u="none" strike="noStrike" dirty="0">
                          <a:solidFill>
                            <a:srgbClr val="333333"/>
                          </a:solidFill>
                          <a:effectLst/>
                          <a:latin typeface="Arial"/>
                        </a:rPr>
                        <a:t>400</a:t>
                      </a:r>
                    </a:p>
                  </a:txBody>
                  <a:tcPr marL="9525" marR="9525" marT="9525" marB="0" anchor="ctr"/>
                </a:tc>
                <a:tc>
                  <a:txBody>
                    <a:bodyPr/>
                    <a:lstStyle/>
                    <a:p>
                      <a:pPr algn="ctr" fontAlgn="ctr"/>
                      <a:r>
                        <a:rPr lang="es-CO" sz="1000" b="1" i="0" u="none" strike="noStrike" dirty="0">
                          <a:solidFill>
                            <a:srgbClr val="333333"/>
                          </a:solidFill>
                          <a:effectLst/>
                          <a:latin typeface="Arial"/>
                        </a:rPr>
                        <a:t>555</a:t>
                      </a:r>
                    </a:p>
                  </a:txBody>
                  <a:tcPr marL="9525" marR="9525" marT="9525" marB="0" anchor="ctr"/>
                </a:tc>
                <a:tc>
                  <a:txBody>
                    <a:bodyPr/>
                    <a:lstStyle/>
                    <a:p>
                      <a:pPr algn="ctr" fontAlgn="ctr"/>
                      <a:r>
                        <a:rPr lang="es-CO" sz="1000" b="1" i="0" u="none" strike="noStrike">
                          <a:solidFill>
                            <a:srgbClr val="333333"/>
                          </a:solidFill>
                          <a:effectLst/>
                          <a:latin typeface="Arial"/>
                        </a:rPr>
                        <a:t>90,57%</a:t>
                      </a:r>
                    </a:p>
                  </a:txBody>
                  <a:tcPr marL="9525" marR="9525" marT="9525" marB="0" anchor="ctr"/>
                </a:tc>
                <a:tc>
                  <a:txBody>
                    <a:bodyPr/>
                    <a:lstStyle/>
                    <a:p>
                      <a:pPr algn="ctr" fontAlgn="ctr"/>
                      <a:r>
                        <a:rPr lang="es-CO" sz="1000" b="1" i="0" u="none" strike="noStrike">
                          <a:solidFill>
                            <a:srgbClr val="333333"/>
                          </a:solidFill>
                          <a:effectLst/>
                          <a:latin typeface="Arial"/>
                        </a:rPr>
                        <a:t>95,11%</a:t>
                      </a:r>
                    </a:p>
                  </a:txBody>
                  <a:tcPr marL="9525" marR="9525" marT="9525" marB="0" anchor="ctr"/>
                </a:tc>
              </a:tr>
              <a:tr h="360000">
                <a:tc>
                  <a:txBody>
                    <a:bodyPr/>
                    <a:lstStyle/>
                    <a:p>
                      <a:pPr algn="ctr" fontAlgn="ctr"/>
                      <a:r>
                        <a:rPr lang="es-CO" sz="1000" b="1" i="0" u="none" strike="noStrike">
                          <a:solidFill>
                            <a:srgbClr val="333333"/>
                          </a:solidFill>
                          <a:effectLst/>
                          <a:latin typeface="Verdana"/>
                        </a:rPr>
                        <a:t>MARZO</a:t>
                      </a:r>
                    </a:p>
                  </a:txBody>
                  <a:tcPr marL="9525" marR="9525" marT="9525" marB="0" anchor="ctr"/>
                </a:tc>
                <a:tc>
                  <a:txBody>
                    <a:bodyPr/>
                    <a:lstStyle/>
                    <a:p>
                      <a:pPr algn="ctr" fontAlgn="ctr"/>
                      <a:r>
                        <a:rPr lang="es-CO" sz="1000" b="1" i="0" u="none" strike="noStrike">
                          <a:solidFill>
                            <a:srgbClr val="333333"/>
                          </a:solidFill>
                          <a:effectLst/>
                          <a:latin typeface="Arial"/>
                        </a:rPr>
                        <a:t>400</a:t>
                      </a:r>
                    </a:p>
                  </a:txBody>
                  <a:tcPr marL="9525" marR="9525" marT="9525" marB="0" anchor="ctr"/>
                </a:tc>
                <a:tc>
                  <a:txBody>
                    <a:bodyPr/>
                    <a:lstStyle/>
                    <a:p>
                      <a:pPr algn="ctr" fontAlgn="ctr"/>
                      <a:r>
                        <a:rPr lang="es-CO" sz="1000" b="1" i="0" u="none" strike="noStrike" dirty="0">
                          <a:solidFill>
                            <a:srgbClr val="333333"/>
                          </a:solidFill>
                          <a:effectLst/>
                          <a:latin typeface="Arial"/>
                        </a:rPr>
                        <a:t>574</a:t>
                      </a:r>
                    </a:p>
                  </a:txBody>
                  <a:tcPr marL="9525" marR="9525" marT="9525" marB="0" anchor="ctr"/>
                </a:tc>
                <a:tc>
                  <a:txBody>
                    <a:bodyPr/>
                    <a:lstStyle/>
                    <a:p>
                      <a:pPr algn="ctr" fontAlgn="ctr"/>
                      <a:r>
                        <a:rPr lang="es-CO" sz="1000" b="1" i="0" u="none" strike="noStrike" dirty="0">
                          <a:solidFill>
                            <a:srgbClr val="333333"/>
                          </a:solidFill>
                          <a:effectLst/>
                          <a:latin typeface="Arial"/>
                        </a:rPr>
                        <a:t>92,97%</a:t>
                      </a:r>
                    </a:p>
                  </a:txBody>
                  <a:tcPr marL="9525" marR="9525" marT="9525" marB="0" anchor="ctr"/>
                </a:tc>
                <a:tc>
                  <a:txBody>
                    <a:bodyPr/>
                    <a:lstStyle/>
                    <a:p>
                      <a:pPr algn="ctr" fontAlgn="ctr"/>
                      <a:r>
                        <a:rPr lang="es-CO" sz="1000" b="1" i="0" u="none" strike="noStrike">
                          <a:solidFill>
                            <a:srgbClr val="333333"/>
                          </a:solidFill>
                          <a:effectLst/>
                          <a:latin typeface="Arial"/>
                        </a:rPr>
                        <a:t>96,32%</a:t>
                      </a:r>
                    </a:p>
                  </a:txBody>
                  <a:tcPr marL="9525" marR="9525" marT="9525" marB="0" anchor="ctr"/>
                </a:tc>
              </a:tr>
              <a:tr h="360000">
                <a:tc>
                  <a:txBody>
                    <a:bodyPr/>
                    <a:lstStyle/>
                    <a:p>
                      <a:pPr algn="ctr" fontAlgn="ctr"/>
                      <a:r>
                        <a:rPr lang="es-CO" sz="1000" b="1" i="0" u="none" strike="noStrike">
                          <a:solidFill>
                            <a:srgbClr val="333333"/>
                          </a:solidFill>
                          <a:effectLst/>
                          <a:latin typeface="Verdana"/>
                        </a:rPr>
                        <a:t>ABRIL</a:t>
                      </a:r>
                    </a:p>
                  </a:txBody>
                  <a:tcPr marL="9525" marR="9525" marT="9525" marB="0" anchor="ctr"/>
                </a:tc>
                <a:tc>
                  <a:txBody>
                    <a:bodyPr/>
                    <a:lstStyle/>
                    <a:p>
                      <a:pPr algn="ctr" fontAlgn="ctr"/>
                      <a:r>
                        <a:rPr lang="es-CO" sz="1000" b="1" i="0" u="none" strike="noStrike">
                          <a:solidFill>
                            <a:srgbClr val="333333"/>
                          </a:solidFill>
                          <a:effectLst/>
                          <a:latin typeface="Arial"/>
                        </a:rPr>
                        <a:t>400</a:t>
                      </a:r>
                    </a:p>
                  </a:txBody>
                  <a:tcPr marL="9525" marR="9525" marT="9525" marB="0" anchor="ctr"/>
                </a:tc>
                <a:tc>
                  <a:txBody>
                    <a:bodyPr/>
                    <a:lstStyle/>
                    <a:p>
                      <a:pPr algn="ctr" fontAlgn="ctr"/>
                      <a:r>
                        <a:rPr lang="es-CO" sz="1000" b="1" i="0" u="none" strike="noStrike">
                          <a:solidFill>
                            <a:srgbClr val="333333"/>
                          </a:solidFill>
                          <a:effectLst/>
                          <a:latin typeface="Arial"/>
                        </a:rPr>
                        <a:t>642</a:t>
                      </a:r>
                    </a:p>
                  </a:txBody>
                  <a:tcPr marL="9525" marR="9525" marT="9525" marB="0" anchor="ctr"/>
                </a:tc>
                <a:tc>
                  <a:txBody>
                    <a:bodyPr/>
                    <a:lstStyle/>
                    <a:p>
                      <a:pPr algn="ctr" fontAlgn="ctr"/>
                      <a:r>
                        <a:rPr lang="es-CO" sz="1000" b="1" i="0" u="none" strike="noStrike" dirty="0">
                          <a:solidFill>
                            <a:srgbClr val="333333"/>
                          </a:solidFill>
                          <a:effectLst/>
                          <a:latin typeface="Arial"/>
                        </a:rPr>
                        <a:t>92,32%</a:t>
                      </a:r>
                    </a:p>
                  </a:txBody>
                  <a:tcPr marL="9525" marR="9525" marT="9525" marB="0" anchor="ctr"/>
                </a:tc>
                <a:tc>
                  <a:txBody>
                    <a:bodyPr/>
                    <a:lstStyle/>
                    <a:p>
                      <a:pPr algn="ctr" fontAlgn="ctr"/>
                      <a:r>
                        <a:rPr lang="es-CO" sz="1000" b="1" i="0" u="none" strike="noStrike">
                          <a:solidFill>
                            <a:srgbClr val="333333"/>
                          </a:solidFill>
                          <a:effectLst/>
                          <a:latin typeface="Arial"/>
                        </a:rPr>
                        <a:t>95,76%</a:t>
                      </a:r>
                    </a:p>
                  </a:txBody>
                  <a:tcPr marL="9525" marR="9525" marT="9525" marB="0" anchor="ctr"/>
                </a:tc>
              </a:tr>
              <a:tr h="360000">
                <a:tc>
                  <a:txBody>
                    <a:bodyPr/>
                    <a:lstStyle/>
                    <a:p>
                      <a:pPr algn="ctr" fontAlgn="ctr"/>
                      <a:r>
                        <a:rPr lang="es-CO" sz="1000" b="1" i="0" u="none" strike="noStrike">
                          <a:solidFill>
                            <a:srgbClr val="333333"/>
                          </a:solidFill>
                          <a:effectLst/>
                          <a:latin typeface="Verdana"/>
                        </a:rPr>
                        <a:t>MAYO</a:t>
                      </a:r>
                    </a:p>
                  </a:txBody>
                  <a:tcPr marL="9525" marR="9525" marT="9525" marB="0" anchor="ctr"/>
                </a:tc>
                <a:tc>
                  <a:txBody>
                    <a:bodyPr/>
                    <a:lstStyle/>
                    <a:p>
                      <a:pPr algn="ctr" fontAlgn="ctr"/>
                      <a:r>
                        <a:rPr lang="es-CO" sz="1000" b="1" i="0" u="none" strike="noStrike">
                          <a:solidFill>
                            <a:srgbClr val="333333"/>
                          </a:solidFill>
                          <a:effectLst/>
                          <a:latin typeface="Arial"/>
                        </a:rPr>
                        <a:t>400</a:t>
                      </a:r>
                    </a:p>
                  </a:txBody>
                  <a:tcPr marL="9525" marR="9525" marT="9525" marB="0" anchor="ctr"/>
                </a:tc>
                <a:tc>
                  <a:txBody>
                    <a:bodyPr/>
                    <a:lstStyle/>
                    <a:p>
                      <a:pPr algn="ctr" fontAlgn="ctr"/>
                      <a:r>
                        <a:rPr lang="es-CO" sz="1000" b="1" i="0" u="none" strike="noStrike" dirty="0">
                          <a:solidFill>
                            <a:srgbClr val="333333"/>
                          </a:solidFill>
                          <a:effectLst/>
                          <a:latin typeface="Arial"/>
                        </a:rPr>
                        <a:t>588</a:t>
                      </a:r>
                    </a:p>
                  </a:txBody>
                  <a:tcPr marL="9525" marR="9525" marT="9525" marB="0" anchor="ctr"/>
                </a:tc>
                <a:tc>
                  <a:txBody>
                    <a:bodyPr/>
                    <a:lstStyle/>
                    <a:p>
                      <a:pPr algn="ctr" fontAlgn="ctr"/>
                      <a:r>
                        <a:rPr lang="es-CO" sz="1000" b="1" i="0" u="none" strike="noStrike" dirty="0">
                          <a:solidFill>
                            <a:srgbClr val="333333"/>
                          </a:solidFill>
                          <a:effectLst/>
                          <a:latin typeface="Arial"/>
                        </a:rPr>
                        <a:t>87,62%</a:t>
                      </a:r>
                    </a:p>
                  </a:txBody>
                  <a:tcPr marL="9525" marR="9525" marT="9525" marB="0" anchor="ctr"/>
                </a:tc>
                <a:tc>
                  <a:txBody>
                    <a:bodyPr/>
                    <a:lstStyle/>
                    <a:p>
                      <a:pPr algn="ctr" fontAlgn="ctr"/>
                      <a:r>
                        <a:rPr lang="es-CO" sz="1000" b="1" i="0" u="none" strike="noStrike">
                          <a:solidFill>
                            <a:srgbClr val="333333"/>
                          </a:solidFill>
                          <a:effectLst/>
                          <a:latin typeface="Arial"/>
                        </a:rPr>
                        <a:t>93,62%</a:t>
                      </a:r>
                    </a:p>
                  </a:txBody>
                  <a:tcPr marL="9525" marR="9525" marT="9525" marB="0" anchor="ctr"/>
                </a:tc>
              </a:tr>
              <a:tr h="360000">
                <a:tc>
                  <a:txBody>
                    <a:bodyPr/>
                    <a:lstStyle/>
                    <a:p>
                      <a:pPr algn="ctr" fontAlgn="ctr"/>
                      <a:r>
                        <a:rPr lang="es-CO" sz="1000" b="1" i="0" u="none" strike="noStrike">
                          <a:solidFill>
                            <a:srgbClr val="333333"/>
                          </a:solidFill>
                          <a:effectLst/>
                          <a:latin typeface="Verdana"/>
                        </a:rPr>
                        <a:t>JUNIO</a:t>
                      </a:r>
                    </a:p>
                  </a:txBody>
                  <a:tcPr marL="9525" marR="9525" marT="9525" marB="0" anchor="ctr"/>
                </a:tc>
                <a:tc>
                  <a:txBody>
                    <a:bodyPr/>
                    <a:lstStyle/>
                    <a:p>
                      <a:pPr algn="ctr" fontAlgn="ctr"/>
                      <a:r>
                        <a:rPr lang="es-CO" sz="1000" b="1" i="0" u="none" strike="noStrike">
                          <a:solidFill>
                            <a:srgbClr val="333333"/>
                          </a:solidFill>
                          <a:effectLst/>
                          <a:latin typeface="Arial"/>
                        </a:rPr>
                        <a:t>400</a:t>
                      </a:r>
                    </a:p>
                  </a:txBody>
                  <a:tcPr marL="9525" marR="9525" marT="9525" marB="0" anchor="ctr"/>
                </a:tc>
                <a:tc>
                  <a:txBody>
                    <a:bodyPr/>
                    <a:lstStyle/>
                    <a:p>
                      <a:pPr algn="ctr" fontAlgn="ctr"/>
                      <a:r>
                        <a:rPr lang="es-CO" sz="1000" b="1" i="0" u="none" strike="noStrike">
                          <a:solidFill>
                            <a:srgbClr val="333333"/>
                          </a:solidFill>
                          <a:effectLst/>
                          <a:latin typeface="Arial"/>
                        </a:rPr>
                        <a:t>451</a:t>
                      </a:r>
                    </a:p>
                  </a:txBody>
                  <a:tcPr marL="9525" marR="9525" marT="9525" marB="0" anchor="ctr"/>
                </a:tc>
                <a:tc>
                  <a:txBody>
                    <a:bodyPr/>
                    <a:lstStyle/>
                    <a:p>
                      <a:pPr algn="ctr" fontAlgn="ctr"/>
                      <a:r>
                        <a:rPr lang="es-CO" sz="1000" b="1" i="0" u="none" strike="noStrike" dirty="0">
                          <a:solidFill>
                            <a:srgbClr val="333333"/>
                          </a:solidFill>
                          <a:effectLst/>
                          <a:latin typeface="Arial"/>
                        </a:rPr>
                        <a:t>98,11%</a:t>
                      </a:r>
                    </a:p>
                  </a:txBody>
                  <a:tcPr marL="9525" marR="9525" marT="9525" marB="0" anchor="ctr"/>
                </a:tc>
                <a:tc>
                  <a:txBody>
                    <a:bodyPr/>
                    <a:lstStyle/>
                    <a:p>
                      <a:pPr algn="ctr" fontAlgn="ctr"/>
                      <a:r>
                        <a:rPr lang="es-CO" sz="1000" b="1" i="0" u="none" strike="noStrike">
                          <a:solidFill>
                            <a:srgbClr val="333333"/>
                          </a:solidFill>
                          <a:effectLst/>
                          <a:latin typeface="Arial"/>
                        </a:rPr>
                        <a:t>99,06%</a:t>
                      </a:r>
                    </a:p>
                  </a:txBody>
                  <a:tcPr marL="9525" marR="9525" marT="9525" marB="0" anchor="ctr"/>
                </a:tc>
              </a:tr>
              <a:tr h="360000">
                <a:tc>
                  <a:txBody>
                    <a:bodyPr/>
                    <a:lstStyle/>
                    <a:p>
                      <a:pPr algn="ctr" fontAlgn="ctr"/>
                      <a:r>
                        <a:rPr lang="es-CO" sz="1000" b="1" i="0" u="none" strike="noStrike">
                          <a:solidFill>
                            <a:srgbClr val="333333"/>
                          </a:solidFill>
                          <a:effectLst/>
                          <a:latin typeface="Verdana"/>
                        </a:rPr>
                        <a:t>JULIO</a:t>
                      </a:r>
                    </a:p>
                  </a:txBody>
                  <a:tcPr marL="9525" marR="9525" marT="9525" marB="0" anchor="ctr"/>
                </a:tc>
                <a:tc>
                  <a:txBody>
                    <a:bodyPr/>
                    <a:lstStyle/>
                    <a:p>
                      <a:pPr algn="ctr" fontAlgn="ctr"/>
                      <a:r>
                        <a:rPr lang="es-CO" sz="1000" b="1" i="0" u="none" strike="noStrike">
                          <a:solidFill>
                            <a:srgbClr val="333333"/>
                          </a:solidFill>
                          <a:effectLst/>
                          <a:latin typeface="Arial"/>
                        </a:rPr>
                        <a:t>400</a:t>
                      </a:r>
                    </a:p>
                  </a:txBody>
                  <a:tcPr marL="9525" marR="9525" marT="9525" marB="0" anchor="ctr"/>
                </a:tc>
                <a:tc>
                  <a:txBody>
                    <a:bodyPr/>
                    <a:lstStyle/>
                    <a:p>
                      <a:pPr algn="ctr" fontAlgn="ctr"/>
                      <a:r>
                        <a:rPr lang="es-CO" sz="1000" b="1" i="0" u="none" strike="noStrike">
                          <a:solidFill>
                            <a:srgbClr val="333333"/>
                          </a:solidFill>
                          <a:effectLst/>
                          <a:latin typeface="Arial"/>
                        </a:rPr>
                        <a:t>499</a:t>
                      </a:r>
                    </a:p>
                  </a:txBody>
                  <a:tcPr marL="9525" marR="9525" marT="9525" marB="0" anchor="ctr"/>
                </a:tc>
                <a:tc>
                  <a:txBody>
                    <a:bodyPr/>
                    <a:lstStyle/>
                    <a:p>
                      <a:pPr algn="ctr" fontAlgn="ctr"/>
                      <a:r>
                        <a:rPr lang="es-CO" sz="1000" b="1" i="0" u="none" strike="noStrike" dirty="0">
                          <a:solidFill>
                            <a:srgbClr val="333333"/>
                          </a:solidFill>
                          <a:effectLst/>
                          <a:latin typeface="Arial"/>
                        </a:rPr>
                        <a:t>99,63%</a:t>
                      </a:r>
                    </a:p>
                  </a:txBody>
                  <a:tcPr marL="9525" marR="9525" marT="9525" marB="0" anchor="ctr"/>
                </a:tc>
                <a:tc>
                  <a:txBody>
                    <a:bodyPr/>
                    <a:lstStyle/>
                    <a:p>
                      <a:pPr algn="ctr" fontAlgn="ctr"/>
                      <a:r>
                        <a:rPr lang="es-CO" sz="1000" b="1" i="0" u="none" strike="noStrike">
                          <a:solidFill>
                            <a:srgbClr val="333333"/>
                          </a:solidFill>
                          <a:effectLst/>
                          <a:latin typeface="Arial"/>
                        </a:rPr>
                        <a:t>99,82%</a:t>
                      </a:r>
                    </a:p>
                  </a:txBody>
                  <a:tcPr marL="9525" marR="9525" marT="9525" marB="0" anchor="ctr"/>
                </a:tc>
              </a:tr>
              <a:tr h="360000">
                <a:tc>
                  <a:txBody>
                    <a:bodyPr/>
                    <a:lstStyle/>
                    <a:p>
                      <a:pPr algn="ctr" fontAlgn="ctr"/>
                      <a:r>
                        <a:rPr lang="es-CO" sz="1000" b="1" i="0" u="none" strike="noStrike">
                          <a:solidFill>
                            <a:srgbClr val="333333"/>
                          </a:solidFill>
                          <a:effectLst/>
                          <a:latin typeface="Verdana"/>
                        </a:rPr>
                        <a:t>AGOSTO</a:t>
                      </a:r>
                    </a:p>
                  </a:txBody>
                  <a:tcPr marL="9525" marR="9525" marT="9525" marB="0" anchor="ctr"/>
                </a:tc>
                <a:tc>
                  <a:txBody>
                    <a:bodyPr/>
                    <a:lstStyle/>
                    <a:p>
                      <a:pPr algn="ctr" fontAlgn="ctr"/>
                      <a:r>
                        <a:rPr lang="es-CO" sz="1000" b="1" i="0" u="none" strike="noStrike">
                          <a:solidFill>
                            <a:srgbClr val="333333"/>
                          </a:solidFill>
                          <a:effectLst/>
                          <a:latin typeface="Arial"/>
                        </a:rPr>
                        <a:t>400</a:t>
                      </a:r>
                    </a:p>
                  </a:txBody>
                  <a:tcPr marL="9525" marR="9525" marT="9525" marB="0" anchor="ctr"/>
                </a:tc>
                <a:tc>
                  <a:txBody>
                    <a:bodyPr/>
                    <a:lstStyle/>
                    <a:p>
                      <a:pPr algn="ctr" fontAlgn="ctr"/>
                      <a:r>
                        <a:rPr lang="es-CO" sz="1000" b="1" i="0" u="none" strike="noStrike">
                          <a:solidFill>
                            <a:srgbClr val="333333"/>
                          </a:solidFill>
                          <a:effectLst/>
                          <a:latin typeface="Arial"/>
                        </a:rPr>
                        <a:t>494</a:t>
                      </a:r>
                    </a:p>
                  </a:txBody>
                  <a:tcPr marL="9525" marR="9525" marT="9525" marB="0" anchor="ctr"/>
                </a:tc>
                <a:tc>
                  <a:txBody>
                    <a:bodyPr/>
                    <a:lstStyle/>
                    <a:p>
                      <a:pPr algn="ctr" fontAlgn="ctr"/>
                      <a:r>
                        <a:rPr lang="es-CO" sz="1000" b="1" i="0" u="none" strike="noStrike" dirty="0">
                          <a:solidFill>
                            <a:srgbClr val="333333"/>
                          </a:solidFill>
                          <a:effectLst/>
                          <a:latin typeface="Arial"/>
                        </a:rPr>
                        <a:t>97,35%</a:t>
                      </a:r>
                    </a:p>
                  </a:txBody>
                  <a:tcPr marL="9525" marR="9525" marT="9525" marB="0" anchor="ctr"/>
                </a:tc>
                <a:tc>
                  <a:txBody>
                    <a:bodyPr/>
                    <a:lstStyle/>
                    <a:p>
                      <a:pPr algn="ctr" fontAlgn="ctr"/>
                      <a:r>
                        <a:rPr lang="es-CO" sz="1000" b="1" i="0" u="none" strike="noStrike">
                          <a:solidFill>
                            <a:srgbClr val="333333"/>
                          </a:solidFill>
                          <a:effectLst/>
                          <a:latin typeface="Arial"/>
                        </a:rPr>
                        <a:t>98,68%</a:t>
                      </a:r>
                    </a:p>
                  </a:txBody>
                  <a:tcPr marL="9525" marR="9525" marT="9525" marB="0" anchor="ctr"/>
                </a:tc>
              </a:tr>
              <a:tr h="360000">
                <a:tc>
                  <a:txBody>
                    <a:bodyPr/>
                    <a:lstStyle/>
                    <a:p>
                      <a:pPr algn="ctr" fontAlgn="ctr"/>
                      <a:r>
                        <a:rPr lang="es-CO" sz="1000" b="1" i="0" u="none" strike="noStrike">
                          <a:solidFill>
                            <a:srgbClr val="333333"/>
                          </a:solidFill>
                          <a:effectLst/>
                          <a:latin typeface="Verdana"/>
                        </a:rPr>
                        <a:t>SEPTIEMBRE</a:t>
                      </a:r>
                    </a:p>
                  </a:txBody>
                  <a:tcPr marL="9525" marR="9525" marT="9525" marB="0" anchor="ctr"/>
                </a:tc>
                <a:tc>
                  <a:txBody>
                    <a:bodyPr/>
                    <a:lstStyle/>
                    <a:p>
                      <a:pPr algn="ctr" fontAlgn="ctr"/>
                      <a:r>
                        <a:rPr lang="es-CO" sz="1000" b="1" i="0" u="none" strike="noStrike">
                          <a:solidFill>
                            <a:srgbClr val="333333"/>
                          </a:solidFill>
                          <a:effectLst/>
                          <a:latin typeface="Arial"/>
                        </a:rPr>
                        <a:t>400</a:t>
                      </a:r>
                    </a:p>
                  </a:txBody>
                  <a:tcPr marL="9525" marR="9525" marT="9525" marB="0" anchor="ctr"/>
                </a:tc>
                <a:tc>
                  <a:txBody>
                    <a:bodyPr/>
                    <a:lstStyle/>
                    <a:p>
                      <a:pPr algn="ctr" fontAlgn="ctr"/>
                      <a:r>
                        <a:rPr lang="es-CO" sz="1000" b="1" i="0" u="none" strike="noStrike">
                          <a:solidFill>
                            <a:srgbClr val="333333"/>
                          </a:solidFill>
                          <a:effectLst/>
                          <a:latin typeface="Arial"/>
                        </a:rPr>
                        <a:t>458</a:t>
                      </a:r>
                    </a:p>
                  </a:txBody>
                  <a:tcPr marL="9525" marR="9525" marT="9525" marB="0" anchor="ctr"/>
                </a:tc>
                <a:tc>
                  <a:txBody>
                    <a:bodyPr/>
                    <a:lstStyle/>
                    <a:p>
                      <a:pPr algn="ctr" fontAlgn="ctr"/>
                      <a:r>
                        <a:rPr lang="es-CO" sz="1000" b="1" i="0" u="none" strike="noStrike" dirty="0">
                          <a:solidFill>
                            <a:srgbClr val="333333"/>
                          </a:solidFill>
                          <a:effectLst/>
                          <a:latin typeface="Arial"/>
                        </a:rPr>
                        <a:t>95,80%</a:t>
                      </a:r>
                    </a:p>
                  </a:txBody>
                  <a:tcPr marL="9525" marR="9525" marT="9525" marB="0" anchor="ctr"/>
                </a:tc>
                <a:tc>
                  <a:txBody>
                    <a:bodyPr/>
                    <a:lstStyle/>
                    <a:p>
                      <a:pPr algn="ctr" fontAlgn="ctr"/>
                      <a:r>
                        <a:rPr lang="es-CO" sz="1000" b="1" i="0" u="none" strike="noStrike" dirty="0">
                          <a:solidFill>
                            <a:srgbClr val="333333"/>
                          </a:solidFill>
                          <a:effectLst/>
                          <a:latin typeface="Arial"/>
                        </a:rPr>
                        <a:t>97,83%</a:t>
                      </a:r>
                    </a:p>
                  </a:txBody>
                  <a:tcPr marL="9525" marR="9525" marT="9525" marB="0" anchor="ctr"/>
                </a:tc>
              </a:tr>
              <a:tr h="360000">
                <a:tc>
                  <a:txBody>
                    <a:bodyPr/>
                    <a:lstStyle/>
                    <a:p>
                      <a:pPr algn="ctr" fontAlgn="ctr"/>
                      <a:r>
                        <a:rPr lang="es-CO" sz="1000" b="1" i="0" u="none" strike="noStrike">
                          <a:solidFill>
                            <a:srgbClr val="333333"/>
                          </a:solidFill>
                          <a:effectLst/>
                          <a:latin typeface="Verdana"/>
                        </a:rPr>
                        <a:t>OCTUBRE</a:t>
                      </a:r>
                    </a:p>
                  </a:txBody>
                  <a:tcPr marL="9525" marR="9525" marT="9525" marB="0" anchor="ctr"/>
                </a:tc>
                <a:tc>
                  <a:txBody>
                    <a:bodyPr/>
                    <a:lstStyle/>
                    <a:p>
                      <a:pPr algn="ctr" fontAlgn="ctr"/>
                      <a:r>
                        <a:rPr lang="es-CO" sz="1000" b="1" i="0" u="none" strike="noStrike">
                          <a:solidFill>
                            <a:srgbClr val="000000"/>
                          </a:solidFill>
                          <a:effectLst/>
                          <a:latin typeface="Verdana"/>
                        </a:rPr>
                        <a:t>400</a:t>
                      </a:r>
                    </a:p>
                  </a:txBody>
                  <a:tcPr marL="9525" marR="9525" marT="9525" marB="0" anchor="ctr"/>
                </a:tc>
                <a:tc>
                  <a:txBody>
                    <a:bodyPr/>
                    <a:lstStyle/>
                    <a:p>
                      <a:pPr algn="ctr" fontAlgn="ctr"/>
                      <a:r>
                        <a:rPr lang="es-CO" sz="1000" b="1" i="0" u="none" strike="noStrike">
                          <a:solidFill>
                            <a:srgbClr val="000000"/>
                          </a:solidFill>
                          <a:effectLst/>
                          <a:latin typeface="Verdana"/>
                        </a:rPr>
                        <a:t>497</a:t>
                      </a:r>
                    </a:p>
                  </a:txBody>
                  <a:tcPr marL="9525" marR="9525" marT="9525" marB="0" anchor="ctr"/>
                </a:tc>
                <a:tc>
                  <a:txBody>
                    <a:bodyPr/>
                    <a:lstStyle/>
                    <a:p>
                      <a:pPr algn="ctr" fontAlgn="ctr"/>
                      <a:r>
                        <a:rPr lang="es-CO" sz="1000" b="1" i="0" u="none" strike="noStrike" dirty="0">
                          <a:solidFill>
                            <a:srgbClr val="000000"/>
                          </a:solidFill>
                          <a:effectLst/>
                          <a:latin typeface="Verdana"/>
                        </a:rPr>
                        <a:t>97,76%</a:t>
                      </a:r>
                    </a:p>
                  </a:txBody>
                  <a:tcPr marL="9525" marR="9525" marT="9525" marB="0" anchor="ctr"/>
                </a:tc>
                <a:tc>
                  <a:txBody>
                    <a:bodyPr/>
                    <a:lstStyle/>
                    <a:p>
                      <a:pPr algn="ctr" fontAlgn="ctr"/>
                      <a:r>
                        <a:rPr lang="es-CO" sz="1000" b="1" i="0" u="none" strike="noStrike" dirty="0">
                          <a:solidFill>
                            <a:srgbClr val="000000"/>
                          </a:solidFill>
                          <a:effectLst/>
                          <a:latin typeface="Verdana"/>
                        </a:rPr>
                        <a:t>98,70%</a:t>
                      </a:r>
                    </a:p>
                  </a:txBody>
                  <a:tcPr marL="9525" marR="9525" marT="9525" marB="0" anchor="ctr"/>
                </a:tc>
              </a:tr>
              <a:tr h="360000">
                <a:tc>
                  <a:txBody>
                    <a:bodyPr/>
                    <a:lstStyle/>
                    <a:p>
                      <a:pPr algn="ctr" fontAlgn="ctr"/>
                      <a:r>
                        <a:rPr lang="es-CO" sz="1000" b="1" i="0" u="none" strike="noStrike">
                          <a:solidFill>
                            <a:srgbClr val="333333"/>
                          </a:solidFill>
                          <a:effectLst/>
                          <a:latin typeface="Verdana"/>
                        </a:rPr>
                        <a:t>NOVIEMBRE</a:t>
                      </a:r>
                    </a:p>
                  </a:txBody>
                  <a:tcPr marL="9525" marR="9525" marT="9525" marB="0" anchor="ctr"/>
                </a:tc>
                <a:tc>
                  <a:txBody>
                    <a:bodyPr/>
                    <a:lstStyle/>
                    <a:p>
                      <a:pPr algn="ctr" fontAlgn="ctr"/>
                      <a:r>
                        <a:rPr lang="es-CO" sz="1000" b="1" i="0" u="none" strike="noStrike">
                          <a:solidFill>
                            <a:srgbClr val="333333"/>
                          </a:solidFill>
                          <a:effectLst/>
                          <a:latin typeface="Verdana"/>
                        </a:rPr>
                        <a:t>400</a:t>
                      </a:r>
                    </a:p>
                  </a:txBody>
                  <a:tcPr marL="9525" marR="9525" marT="9525" marB="0" anchor="ctr"/>
                </a:tc>
                <a:tc>
                  <a:txBody>
                    <a:bodyPr/>
                    <a:lstStyle/>
                    <a:p>
                      <a:pPr algn="ctr" fontAlgn="ctr"/>
                      <a:r>
                        <a:rPr lang="es-CO" sz="1000" b="1" i="0" u="none" strike="noStrike">
                          <a:solidFill>
                            <a:srgbClr val="333333"/>
                          </a:solidFill>
                          <a:effectLst/>
                          <a:latin typeface="Verdana"/>
                        </a:rPr>
                        <a:t>426</a:t>
                      </a:r>
                    </a:p>
                  </a:txBody>
                  <a:tcPr marL="9525" marR="9525" marT="9525" marB="0" anchor="ctr"/>
                </a:tc>
                <a:tc>
                  <a:txBody>
                    <a:bodyPr/>
                    <a:lstStyle/>
                    <a:p>
                      <a:pPr algn="ctr" fontAlgn="ctr"/>
                      <a:r>
                        <a:rPr lang="es-CO" sz="1000" b="1" i="0" u="none" strike="noStrike" dirty="0">
                          <a:solidFill>
                            <a:srgbClr val="333333"/>
                          </a:solidFill>
                          <a:effectLst/>
                          <a:latin typeface="Verdana"/>
                        </a:rPr>
                        <a:t>94,10%</a:t>
                      </a:r>
                    </a:p>
                  </a:txBody>
                  <a:tcPr marL="9525" marR="9525" marT="9525" marB="0" anchor="ctr"/>
                </a:tc>
                <a:tc>
                  <a:txBody>
                    <a:bodyPr/>
                    <a:lstStyle/>
                    <a:p>
                      <a:pPr algn="ctr" fontAlgn="ctr"/>
                      <a:r>
                        <a:rPr lang="es-CO" sz="1000" b="1" i="0" u="none" strike="noStrike" dirty="0">
                          <a:solidFill>
                            <a:srgbClr val="333333"/>
                          </a:solidFill>
                          <a:effectLst/>
                          <a:latin typeface="Verdana"/>
                        </a:rPr>
                        <a:t>97,05%</a:t>
                      </a:r>
                    </a:p>
                  </a:txBody>
                  <a:tcPr marL="9525" marR="9525" marT="9525" marB="0" anchor="ctr"/>
                </a:tc>
              </a:tr>
              <a:tr h="360000">
                <a:tc>
                  <a:txBody>
                    <a:bodyPr/>
                    <a:lstStyle/>
                    <a:p>
                      <a:pPr algn="ctr" fontAlgn="ctr"/>
                      <a:r>
                        <a:rPr lang="es-CO" sz="1000" b="1" i="0" u="none" strike="noStrike">
                          <a:solidFill>
                            <a:srgbClr val="333333"/>
                          </a:solidFill>
                          <a:effectLst/>
                          <a:latin typeface="Verdana"/>
                        </a:rPr>
                        <a:t>DICIEMBRE</a:t>
                      </a:r>
                    </a:p>
                  </a:txBody>
                  <a:tcPr marL="9525" marR="9525" marT="9525" marB="0" anchor="ctr"/>
                </a:tc>
                <a:tc>
                  <a:txBody>
                    <a:bodyPr/>
                    <a:lstStyle/>
                    <a:p>
                      <a:pPr algn="ctr" fontAlgn="ctr"/>
                      <a:r>
                        <a:rPr lang="es-CO" sz="1000" b="1" i="0" u="none" strike="noStrike">
                          <a:solidFill>
                            <a:srgbClr val="000000"/>
                          </a:solidFill>
                          <a:effectLst/>
                          <a:latin typeface="Arial"/>
                        </a:rPr>
                        <a:t>400</a:t>
                      </a:r>
                    </a:p>
                  </a:txBody>
                  <a:tcPr marL="9525" marR="9525" marT="9525" marB="0" anchor="ctr"/>
                </a:tc>
                <a:tc>
                  <a:txBody>
                    <a:bodyPr/>
                    <a:lstStyle/>
                    <a:p>
                      <a:pPr algn="ctr" fontAlgn="ctr"/>
                      <a:r>
                        <a:rPr lang="es-CO" sz="1000" b="1" i="0" u="none" strike="noStrike">
                          <a:solidFill>
                            <a:srgbClr val="000000"/>
                          </a:solidFill>
                          <a:effectLst/>
                          <a:latin typeface="Arial"/>
                        </a:rPr>
                        <a:t>344</a:t>
                      </a:r>
                    </a:p>
                  </a:txBody>
                  <a:tcPr marL="9525" marR="9525" marT="9525" marB="0" anchor="ctr"/>
                </a:tc>
                <a:tc>
                  <a:txBody>
                    <a:bodyPr/>
                    <a:lstStyle/>
                    <a:p>
                      <a:pPr algn="ctr" fontAlgn="ctr"/>
                      <a:r>
                        <a:rPr lang="es-CO" sz="1000" b="1" i="0" u="none" strike="noStrike" dirty="0">
                          <a:solidFill>
                            <a:srgbClr val="000000"/>
                          </a:solidFill>
                          <a:effectLst/>
                          <a:latin typeface="Arial"/>
                        </a:rPr>
                        <a:t>97,41%</a:t>
                      </a:r>
                    </a:p>
                  </a:txBody>
                  <a:tcPr marL="9525" marR="9525" marT="9525" marB="0" anchor="ctr"/>
                </a:tc>
                <a:tc>
                  <a:txBody>
                    <a:bodyPr/>
                    <a:lstStyle/>
                    <a:p>
                      <a:pPr algn="ctr" fontAlgn="ctr"/>
                      <a:r>
                        <a:rPr lang="es-CO" sz="1000" b="1" i="0" u="none" strike="noStrike" dirty="0">
                          <a:solidFill>
                            <a:srgbClr val="000000"/>
                          </a:solidFill>
                          <a:effectLst/>
                          <a:latin typeface="Arial"/>
                        </a:rPr>
                        <a:t>95,35%</a:t>
                      </a:r>
                    </a:p>
                  </a:txBody>
                  <a:tcPr marL="9525" marR="9525" marT="9525" marB="0" anchor="ctr"/>
                </a:tc>
              </a:tr>
              <a:tr h="428353">
                <a:tc>
                  <a:txBody>
                    <a:bodyPr/>
                    <a:lstStyle/>
                    <a:p>
                      <a:pPr algn="ctr" fontAlgn="ctr"/>
                      <a:r>
                        <a:rPr lang="es-CO" sz="1000" b="1" i="0" u="none" strike="noStrike">
                          <a:solidFill>
                            <a:srgbClr val="333333"/>
                          </a:solidFill>
                          <a:effectLst/>
                          <a:latin typeface="Verdana"/>
                        </a:rPr>
                        <a:t>PROMEDIO </a:t>
                      </a:r>
                    </a:p>
                  </a:txBody>
                  <a:tcPr marL="9525" marR="9525" marT="9525" marB="0" anchor="ctr"/>
                </a:tc>
                <a:tc>
                  <a:txBody>
                    <a:bodyPr/>
                    <a:lstStyle/>
                    <a:p>
                      <a:pPr algn="ctr" fontAlgn="b"/>
                      <a:r>
                        <a:rPr lang="es-CO" sz="1100" b="1" i="0" u="none" strike="noStrike">
                          <a:solidFill>
                            <a:srgbClr val="000000"/>
                          </a:solidFill>
                          <a:effectLst/>
                          <a:latin typeface="Calibri"/>
                        </a:rPr>
                        <a:t> </a:t>
                      </a:r>
                    </a:p>
                  </a:txBody>
                  <a:tcPr marL="9525" marR="9525" marT="9525" marB="0" anchor="ctr"/>
                </a:tc>
                <a:tc>
                  <a:txBody>
                    <a:bodyPr/>
                    <a:lstStyle/>
                    <a:p>
                      <a:pPr algn="ctr" fontAlgn="b"/>
                      <a:r>
                        <a:rPr lang="es-CO" sz="1100" b="1" i="0" u="none" strike="noStrike">
                          <a:solidFill>
                            <a:srgbClr val="000000"/>
                          </a:solidFill>
                          <a:effectLst/>
                          <a:latin typeface="Calibri"/>
                        </a:rPr>
                        <a:t> </a:t>
                      </a:r>
                    </a:p>
                  </a:txBody>
                  <a:tcPr marL="9525" marR="9525" marT="9525" marB="0" anchor="ctr"/>
                </a:tc>
                <a:tc>
                  <a:txBody>
                    <a:bodyPr/>
                    <a:lstStyle/>
                    <a:p>
                      <a:pPr algn="ctr" fontAlgn="b"/>
                      <a:r>
                        <a:rPr lang="es-CO" sz="1100" b="1" i="0" u="none" strike="noStrike">
                          <a:solidFill>
                            <a:srgbClr val="000000"/>
                          </a:solidFill>
                          <a:effectLst/>
                          <a:latin typeface="Calibri"/>
                        </a:rPr>
                        <a:t>94,66%</a:t>
                      </a:r>
                    </a:p>
                  </a:txBody>
                  <a:tcPr marL="9525" marR="9525" marT="9525" marB="0" anchor="ctr"/>
                </a:tc>
                <a:tc>
                  <a:txBody>
                    <a:bodyPr/>
                    <a:lstStyle/>
                    <a:p>
                      <a:pPr algn="ctr" fontAlgn="b"/>
                      <a:r>
                        <a:rPr lang="es-CO" sz="1100" b="1" i="0" u="none" strike="noStrike" dirty="0">
                          <a:solidFill>
                            <a:srgbClr val="000000"/>
                          </a:solidFill>
                          <a:effectLst/>
                          <a:latin typeface="Calibri"/>
                        </a:rPr>
                        <a:t>96,90%</a:t>
                      </a:r>
                    </a:p>
                  </a:txBody>
                  <a:tcPr marL="9525" marR="9525" marT="9525" marB="0" anchor="ctr"/>
                </a:tc>
              </a:tr>
            </a:tbl>
          </a:graphicData>
        </a:graphic>
      </p:graphicFrame>
    </p:spTree>
    <p:extLst>
      <p:ext uri="{BB962C8B-B14F-4D97-AF65-F5344CB8AC3E}">
        <p14:creationId xmlns:p14="http://schemas.microsoft.com/office/powerpoint/2010/main" val="25797801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908720"/>
            <a:ext cx="8223219" cy="4939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19832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990180117"/>
              </p:ext>
            </p:extLst>
          </p:nvPr>
        </p:nvGraphicFramePr>
        <p:xfrm>
          <a:off x="1475656" y="260648"/>
          <a:ext cx="6288360" cy="5931035"/>
        </p:xfrm>
        <a:graphic>
          <a:graphicData uri="http://schemas.openxmlformats.org/drawingml/2006/table">
            <a:tbl>
              <a:tblPr firstRow="1" bandRow="1">
                <a:tableStyleId>{5C22544A-7EE6-4342-B048-85BDC9FD1C3A}</a:tableStyleId>
              </a:tblPr>
              <a:tblGrid>
                <a:gridCol w="1257672"/>
                <a:gridCol w="1257672"/>
                <a:gridCol w="1257672"/>
                <a:gridCol w="1257672"/>
                <a:gridCol w="1257672"/>
              </a:tblGrid>
              <a:tr h="428353">
                <a:tc gridSpan="5">
                  <a:txBody>
                    <a:bodyPr/>
                    <a:lstStyle/>
                    <a:p>
                      <a:pPr algn="ctr"/>
                      <a:r>
                        <a:rPr lang="es-CO" dirty="0" err="1" smtClean="0"/>
                        <a:t>Estadistica</a:t>
                      </a:r>
                      <a:r>
                        <a:rPr lang="es-CO" dirty="0" smtClean="0"/>
                        <a:t>  del  SAC  -2014</a:t>
                      </a:r>
                      <a:endParaRPr lang="es-CO" dirty="0"/>
                    </a:p>
                  </a:txBody>
                  <a:tcPr anchor="ctr">
                    <a:lnR w="12700" cap="flat" cmpd="sng" algn="ctr">
                      <a:solidFill>
                        <a:schemeClr val="tx1"/>
                      </a:solidFill>
                      <a:prstDash val="solid"/>
                      <a:round/>
                      <a:headEnd type="none" w="med" len="med"/>
                      <a:tailEnd type="none" w="med" len="med"/>
                    </a:lnR>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tr>
              <a:tr h="754329">
                <a:tc>
                  <a:txBody>
                    <a:bodyPr/>
                    <a:lstStyle/>
                    <a:p>
                      <a:pPr algn="ctr" fontAlgn="ctr"/>
                      <a:r>
                        <a:rPr lang="es-CO" sz="1000" b="1" i="0" u="none" strike="noStrike">
                          <a:solidFill>
                            <a:srgbClr val="333333"/>
                          </a:solidFill>
                          <a:effectLst/>
                          <a:latin typeface="Verdana"/>
                        </a:rPr>
                        <a:t>Mes</a:t>
                      </a:r>
                    </a:p>
                  </a:txBody>
                  <a:tcPr marL="9525" marR="9525" marT="9525" marB="0" anchor="ctr"/>
                </a:tc>
                <a:tc>
                  <a:txBody>
                    <a:bodyPr/>
                    <a:lstStyle/>
                    <a:p>
                      <a:pPr algn="ctr" fontAlgn="ctr"/>
                      <a:r>
                        <a:rPr lang="es-CO" sz="1000" b="1" i="0" u="none" strike="noStrike" dirty="0">
                          <a:solidFill>
                            <a:srgbClr val="333333"/>
                          </a:solidFill>
                          <a:effectLst/>
                          <a:latin typeface="Verdana"/>
                        </a:rPr>
                        <a:t>No.  </a:t>
                      </a:r>
                      <a:r>
                        <a:rPr lang="es-CO" sz="1000" b="1" i="0" u="none" strike="noStrike" dirty="0" err="1" smtClean="0">
                          <a:solidFill>
                            <a:srgbClr val="333333"/>
                          </a:solidFill>
                          <a:effectLst/>
                          <a:latin typeface="Verdana"/>
                        </a:rPr>
                        <a:t>Req</a:t>
                      </a:r>
                      <a:endParaRPr lang="es-CO" sz="1000" b="1" i="0" u="none" strike="noStrike" dirty="0" smtClean="0">
                        <a:solidFill>
                          <a:srgbClr val="333333"/>
                        </a:solidFill>
                        <a:effectLst/>
                        <a:latin typeface="Verdana"/>
                      </a:endParaRPr>
                    </a:p>
                    <a:p>
                      <a:pPr algn="ctr" fontAlgn="ctr"/>
                      <a:r>
                        <a:rPr lang="es-CO" sz="1000" b="1" i="0" u="none" strike="noStrike" dirty="0" smtClean="0">
                          <a:solidFill>
                            <a:srgbClr val="333333"/>
                          </a:solidFill>
                          <a:effectLst/>
                          <a:latin typeface="+mn-lt"/>
                        </a:rPr>
                        <a:t> Esperados</a:t>
                      </a:r>
                      <a:endParaRPr lang="es-CO" sz="1000" b="1" i="0" u="none" strike="noStrike" dirty="0">
                        <a:solidFill>
                          <a:srgbClr val="333333"/>
                        </a:solidFill>
                        <a:effectLst/>
                        <a:latin typeface="Verdana"/>
                      </a:endParaRPr>
                    </a:p>
                  </a:txBody>
                  <a:tcPr marL="9525" marR="9525" marT="9525" marB="0" anchor="ctr"/>
                </a:tc>
                <a:tc>
                  <a:txBody>
                    <a:bodyPr/>
                    <a:lstStyle/>
                    <a:p>
                      <a:pPr algn="ctr" fontAlgn="ctr"/>
                      <a:r>
                        <a:rPr lang="es-CO" sz="1000" b="1" i="0" u="none" strike="noStrike" dirty="0">
                          <a:solidFill>
                            <a:srgbClr val="333333"/>
                          </a:solidFill>
                          <a:effectLst/>
                          <a:latin typeface="Verdana"/>
                        </a:rPr>
                        <a:t>No.  </a:t>
                      </a:r>
                      <a:r>
                        <a:rPr lang="es-CO" sz="1000" b="1" i="0" u="none" strike="noStrike" dirty="0" err="1" smtClean="0">
                          <a:solidFill>
                            <a:srgbClr val="333333"/>
                          </a:solidFill>
                          <a:effectLst/>
                          <a:latin typeface="Verdana"/>
                        </a:rPr>
                        <a:t>Req</a:t>
                      </a:r>
                      <a:endParaRPr lang="es-CO" sz="1000" b="1" i="0" u="none" strike="noStrike" dirty="0" smtClean="0">
                        <a:solidFill>
                          <a:srgbClr val="333333"/>
                        </a:solidFill>
                        <a:effectLst/>
                        <a:latin typeface="Verdana"/>
                      </a:endParaRPr>
                    </a:p>
                    <a:p>
                      <a:pPr algn="ctr" fontAlgn="ctr"/>
                      <a:r>
                        <a:rPr lang="es-CO" sz="1000" b="1" i="0" u="none" strike="noStrike" dirty="0" smtClean="0">
                          <a:solidFill>
                            <a:srgbClr val="333333"/>
                          </a:solidFill>
                          <a:effectLst/>
                          <a:latin typeface="+mn-lt"/>
                        </a:rPr>
                        <a:t>Radicados</a:t>
                      </a:r>
                      <a:endParaRPr lang="es-CO" sz="1000" b="1" i="0" u="none" strike="noStrike" dirty="0">
                        <a:solidFill>
                          <a:srgbClr val="333333"/>
                        </a:solidFill>
                        <a:effectLst/>
                        <a:latin typeface="Verdana"/>
                      </a:endParaRPr>
                    </a:p>
                  </a:txBody>
                  <a:tcPr marL="9525" marR="9525" marT="9525" marB="0" anchor="ctr"/>
                </a:tc>
                <a:tc>
                  <a:txBody>
                    <a:bodyPr/>
                    <a:lstStyle/>
                    <a:p>
                      <a:pPr algn="ctr" fontAlgn="ctr"/>
                      <a:r>
                        <a:rPr lang="es-CO" sz="1000" b="1" i="0" u="none" strike="noStrike" dirty="0" smtClean="0">
                          <a:solidFill>
                            <a:srgbClr val="333333"/>
                          </a:solidFill>
                          <a:effectLst/>
                          <a:latin typeface="Verdana"/>
                        </a:rPr>
                        <a:t>Oportunidad</a:t>
                      </a:r>
                    </a:p>
                    <a:p>
                      <a:pPr algn="ctr" fontAlgn="ctr"/>
                      <a:r>
                        <a:rPr lang="es-CO" sz="1000" b="1" i="0" u="none" strike="noStrike" dirty="0" smtClean="0">
                          <a:solidFill>
                            <a:srgbClr val="333333"/>
                          </a:solidFill>
                          <a:effectLst/>
                          <a:latin typeface="+mn-lt"/>
                        </a:rPr>
                        <a:t>en la Respuesta</a:t>
                      </a:r>
                      <a:r>
                        <a:rPr lang="es-CO" sz="1000" b="1" i="0" u="none" strike="noStrike" dirty="0">
                          <a:solidFill>
                            <a:srgbClr val="333333"/>
                          </a:solidFill>
                          <a:effectLst/>
                          <a:latin typeface="Verdana"/>
                        </a:rPr>
                        <a:t> </a:t>
                      </a:r>
                    </a:p>
                  </a:txBody>
                  <a:tcPr marL="9525" marR="9525" marT="9525" marB="0" anchor="ctr"/>
                </a:tc>
                <a:tc>
                  <a:txBody>
                    <a:bodyPr/>
                    <a:lstStyle/>
                    <a:p>
                      <a:pPr algn="ctr" fontAlgn="ctr"/>
                      <a:r>
                        <a:rPr lang="es-CO" sz="1000" b="1" i="0" u="none" strike="noStrike" dirty="0">
                          <a:solidFill>
                            <a:srgbClr val="333333"/>
                          </a:solidFill>
                          <a:effectLst/>
                          <a:latin typeface="Verdana"/>
                        </a:rPr>
                        <a:t>Puntaje</a:t>
                      </a:r>
                    </a:p>
                  </a:txBody>
                  <a:tcPr marL="9525" marR="9525" marT="9525" marB="0" anchor="ctr">
                    <a:lnR w="12700" cap="flat" cmpd="sng" algn="ctr">
                      <a:solidFill>
                        <a:schemeClr val="tx1"/>
                      </a:solidFill>
                      <a:prstDash val="solid"/>
                      <a:round/>
                      <a:headEnd type="none" w="med" len="med"/>
                      <a:tailEnd type="none" w="med" len="med"/>
                    </a:lnR>
                  </a:tcPr>
                </a:tc>
              </a:tr>
              <a:tr h="360000">
                <a:tc>
                  <a:txBody>
                    <a:bodyPr/>
                    <a:lstStyle/>
                    <a:p>
                      <a:pPr algn="ctr" fontAlgn="ctr"/>
                      <a:r>
                        <a:rPr lang="es-CO" sz="1000" b="1" i="0" u="none" strike="noStrike" dirty="0">
                          <a:solidFill>
                            <a:srgbClr val="333333"/>
                          </a:solidFill>
                          <a:effectLst/>
                          <a:latin typeface="Verdana"/>
                        </a:rPr>
                        <a:t>ENERO</a:t>
                      </a:r>
                    </a:p>
                  </a:txBody>
                  <a:tcPr marL="9525" marR="9525" marT="9525" marB="0" anchor="ctr"/>
                </a:tc>
                <a:tc>
                  <a:txBody>
                    <a:bodyPr/>
                    <a:lstStyle/>
                    <a:p>
                      <a:pPr algn="ctr" fontAlgn="ctr"/>
                      <a:r>
                        <a:rPr lang="es-CO" sz="1000" b="1" i="0" u="none" strike="noStrike">
                          <a:solidFill>
                            <a:srgbClr val="000000"/>
                          </a:solidFill>
                          <a:effectLst/>
                          <a:latin typeface="Verdana"/>
                        </a:rPr>
                        <a:t>400</a:t>
                      </a:r>
                    </a:p>
                  </a:txBody>
                  <a:tcPr marL="9525" marR="9525" marT="9525" marB="0" anchor="ctr"/>
                </a:tc>
                <a:tc>
                  <a:txBody>
                    <a:bodyPr/>
                    <a:lstStyle/>
                    <a:p>
                      <a:pPr algn="ctr" fontAlgn="ctr"/>
                      <a:r>
                        <a:rPr lang="es-CO" sz="1000" b="1" i="0" u="none" strike="noStrike">
                          <a:solidFill>
                            <a:srgbClr val="000000"/>
                          </a:solidFill>
                          <a:effectLst/>
                          <a:latin typeface="Verdana"/>
                        </a:rPr>
                        <a:t>445</a:t>
                      </a:r>
                    </a:p>
                  </a:txBody>
                  <a:tcPr marL="9525" marR="9525" marT="9525" marB="0" anchor="ctr"/>
                </a:tc>
                <a:tc>
                  <a:txBody>
                    <a:bodyPr/>
                    <a:lstStyle/>
                    <a:p>
                      <a:pPr algn="ctr" fontAlgn="ctr"/>
                      <a:r>
                        <a:rPr lang="es-CO" sz="1000" b="1" i="0" u="none" strike="noStrike">
                          <a:solidFill>
                            <a:srgbClr val="000000"/>
                          </a:solidFill>
                          <a:effectLst/>
                          <a:latin typeface="Verdana"/>
                        </a:rPr>
                        <a:t>92,39%</a:t>
                      </a:r>
                    </a:p>
                  </a:txBody>
                  <a:tcPr marL="9525" marR="9525" marT="9525" marB="0" anchor="ctr"/>
                </a:tc>
                <a:tc>
                  <a:txBody>
                    <a:bodyPr/>
                    <a:lstStyle/>
                    <a:p>
                      <a:pPr algn="ctr" fontAlgn="ctr"/>
                      <a:r>
                        <a:rPr lang="es-CO" sz="1000" b="1" i="0" u="none" strike="noStrike">
                          <a:solidFill>
                            <a:srgbClr val="000000"/>
                          </a:solidFill>
                          <a:effectLst/>
                          <a:latin typeface="Verdana"/>
                        </a:rPr>
                        <a:t>96,20%</a:t>
                      </a:r>
                    </a:p>
                  </a:txBody>
                  <a:tcPr marL="9525" marR="9525" marT="9525" marB="0" anchor="ctr"/>
                </a:tc>
              </a:tr>
              <a:tr h="360000">
                <a:tc>
                  <a:txBody>
                    <a:bodyPr/>
                    <a:lstStyle/>
                    <a:p>
                      <a:pPr algn="ctr" fontAlgn="ctr"/>
                      <a:r>
                        <a:rPr lang="es-CO" sz="1000" b="1" i="0" u="none" strike="noStrike" dirty="0">
                          <a:solidFill>
                            <a:srgbClr val="333333"/>
                          </a:solidFill>
                          <a:effectLst/>
                          <a:latin typeface="Verdana"/>
                        </a:rPr>
                        <a:t>FEBRERO</a:t>
                      </a:r>
                    </a:p>
                  </a:txBody>
                  <a:tcPr marL="9525" marR="9525" marT="9525" marB="0" anchor="ctr"/>
                </a:tc>
                <a:tc>
                  <a:txBody>
                    <a:bodyPr/>
                    <a:lstStyle/>
                    <a:p>
                      <a:pPr algn="ctr" fontAlgn="ctr"/>
                      <a:r>
                        <a:rPr lang="es-CO" sz="1000" b="1" i="0" u="none" strike="noStrike">
                          <a:solidFill>
                            <a:srgbClr val="000000"/>
                          </a:solidFill>
                          <a:effectLst/>
                          <a:latin typeface="Verdana"/>
                        </a:rPr>
                        <a:t>400</a:t>
                      </a:r>
                    </a:p>
                  </a:txBody>
                  <a:tcPr marL="9525" marR="9525" marT="9525" marB="0" anchor="ctr"/>
                </a:tc>
                <a:tc>
                  <a:txBody>
                    <a:bodyPr/>
                    <a:lstStyle/>
                    <a:p>
                      <a:pPr algn="ctr" fontAlgn="ctr"/>
                      <a:r>
                        <a:rPr lang="es-CO" sz="1000" b="1" i="0" u="none" strike="noStrike">
                          <a:solidFill>
                            <a:srgbClr val="000000"/>
                          </a:solidFill>
                          <a:effectLst/>
                          <a:latin typeface="Verdana"/>
                        </a:rPr>
                        <a:t>521</a:t>
                      </a:r>
                    </a:p>
                  </a:txBody>
                  <a:tcPr marL="9525" marR="9525" marT="9525" marB="0" anchor="ctr"/>
                </a:tc>
                <a:tc>
                  <a:txBody>
                    <a:bodyPr/>
                    <a:lstStyle/>
                    <a:p>
                      <a:pPr algn="ctr" fontAlgn="ctr"/>
                      <a:r>
                        <a:rPr lang="es-CO" sz="1000" b="1" i="0" u="none" strike="noStrike">
                          <a:solidFill>
                            <a:srgbClr val="000000"/>
                          </a:solidFill>
                          <a:effectLst/>
                          <a:latin typeface="Verdana"/>
                        </a:rPr>
                        <a:t>93,46%</a:t>
                      </a:r>
                    </a:p>
                  </a:txBody>
                  <a:tcPr marL="9525" marR="9525" marT="9525" marB="0" anchor="ctr"/>
                </a:tc>
                <a:tc>
                  <a:txBody>
                    <a:bodyPr/>
                    <a:lstStyle/>
                    <a:p>
                      <a:pPr algn="ctr" fontAlgn="ctr"/>
                      <a:r>
                        <a:rPr lang="es-CO" sz="1000" b="1" i="0" u="none" strike="noStrike">
                          <a:solidFill>
                            <a:srgbClr val="000000"/>
                          </a:solidFill>
                          <a:effectLst/>
                          <a:latin typeface="Verdana"/>
                        </a:rPr>
                        <a:t>96,73%</a:t>
                      </a:r>
                    </a:p>
                  </a:txBody>
                  <a:tcPr marL="9525" marR="9525" marT="9525" marB="0" anchor="ctr"/>
                </a:tc>
              </a:tr>
              <a:tr h="360000">
                <a:tc>
                  <a:txBody>
                    <a:bodyPr/>
                    <a:lstStyle/>
                    <a:p>
                      <a:pPr algn="ctr" fontAlgn="ctr"/>
                      <a:r>
                        <a:rPr lang="es-CO" sz="1000" b="1" i="0" u="none" strike="noStrike" dirty="0">
                          <a:solidFill>
                            <a:srgbClr val="333333"/>
                          </a:solidFill>
                          <a:effectLst/>
                          <a:latin typeface="Verdana"/>
                        </a:rPr>
                        <a:t>MARZO</a:t>
                      </a:r>
                    </a:p>
                  </a:txBody>
                  <a:tcPr marL="9525" marR="9525" marT="9525" marB="0" anchor="ctr"/>
                </a:tc>
                <a:tc>
                  <a:txBody>
                    <a:bodyPr/>
                    <a:lstStyle/>
                    <a:p>
                      <a:pPr algn="ctr" fontAlgn="ctr"/>
                      <a:r>
                        <a:rPr lang="es-CO" sz="1000" b="1" i="0" u="none" strike="noStrike" dirty="0">
                          <a:solidFill>
                            <a:srgbClr val="000000"/>
                          </a:solidFill>
                          <a:effectLst/>
                          <a:latin typeface="Verdana"/>
                        </a:rPr>
                        <a:t>400</a:t>
                      </a:r>
                    </a:p>
                  </a:txBody>
                  <a:tcPr marL="9525" marR="9525" marT="9525" marB="0" anchor="ctr"/>
                </a:tc>
                <a:tc>
                  <a:txBody>
                    <a:bodyPr/>
                    <a:lstStyle/>
                    <a:p>
                      <a:pPr algn="ctr" fontAlgn="ctr"/>
                      <a:r>
                        <a:rPr lang="es-CO" sz="1000" b="1" i="0" u="none" strike="noStrike">
                          <a:solidFill>
                            <a:srgbClr val="000000"/>
                          </a:solidFill>
                          <a:effectLst/>
                          <a:latin typeface="Verdana"/>
                        </a:rPr>
                        <a:t>510</a:t>
                      </a:r>
                    </a:p>
                  </a:txBody>
                  <a:tcPr marL="9525" marR="9525" marT="9525" marB="0" anchor="ctr"/>
                </a:tc>
                <a:tc>
                  <a:txBody>
                    <a:bodyPr/>
                    <a:lstStyle/>
                    <a:p>
                      <a:pPr algn="ctr" fontAlgn="ctr"/>
                      <a:r>
                        <a:rPr lang="es-CO" sz="1000" b="1" i="0" u="none" strike="noStrike">
                          <a:solidFill>
                            <a:srgbClr val="000000"/>
                          </a:solidFill>
                          <a:effectLst/>
                          <a:latin typeface="Verdana"/>
                        </a:rPr>
                        <a:t>94,99%</a:t>
                      </a:r>
                    </a:p>
                  </a:txBody>
                  <a:tcPr marL="9525" marR="9525" marT="9525" marB="0" anchor="ctr"/>
                </a:tc>
                <a:tc>
                  <a:txBody>
                    <a:bodyPr/>
                    <a:lstStyle/>
                    <a:p>
                      <a:pPr algn="ctr" fontAlgn="ctr"/>
                      <a:r>
                        <a:rPr lang="es-CO" sz="1000" b="1" i="0" u="none" strike="noStrike">
                          <a:solidFill>
                            <a:srgbClr val="000000"/>
                          </a:solidFill>
                          <a:effectLst/>
                          <a:latin typeface="Verdana"/>
                        </a:rPr>
                        <a:t>97,33%</a:t>
                      </a:r>
                    </a:p>
                  </a:txBody>
                  <a:tcPr marL="9525" marR="9525" marT="9525" marB="0" anchor="ctr"/>
                </a:tc>
              </a:tr>
              <a:tr h="360000">
                <a:tc>
                  <a:txBody>
                    <a:bodyPr/>
                    <a:lstStyle/>
                    <a:p>
                      <a:pPr algn="ctr" fontAlgn="ctr"/>
                      <a:r>
                        <a:rPr lang="es-CO" sz="1000" b="1" i="0" u="none" strike="noStrike">
                          <a:solidFill>
                            <a:srgbClr val="333333"/>
                          </a:solidFill>
                          <a:effectLst/>
                          <a:latin typeface="Verdana"/>
                        </a:rPr>
                        <a:t>ABRIL</a:t>
                      </a:r>
                    </a:p>
                  </a:txBody>
                  <a:tcPr marL="9525" marR="9525" marT="9525" marB="0" anchor="ctr"/>
                </a:tc>
                <a:tc>
                  <a:txBody>
                    <a:bodyPr/>
                    <a:lstStyle/>
                    <a:p>
                      <a:pPr algn="ctr" fontAlgn="ctr"/>
                      <a:r>
                        <a:rPr lang="es-CO" sz="1000" b="1" i="0" u="none" strike="noStrike" dirty="0">
                          <a:solidFill>
                            <a:srgbClr val="000000"/>
                          </a:solidFill>
                          <a:effectLst/>
                          <a:latin typeface="Verdana"/>
                        </a:rPr>
                        <a:t>400</a:t>
                      </a:r>
                    </a:p>
                  </a:txBody>
                  <a:tcPr marL="9525" marR="9525" marT="9525" marB="0" anchor="ctr"/>
                </a:tc>
                <a:tc>
                  <a:txBody>
                    <a:bodyPr/>
                    <a:lstStyle/>
                    <a:p>
                      <a:pPr algn="ctr" fontAlgn="ctr"/>
                      <a:r>
                        <a:rPr lang="es-CO" sz="1000" b="1" i="0" u="none" strike="noStrike">
                          <a:solidFill>
                            <a:srgbClr val="000000"/>
                          </a:solidFill>
                          <a:effectLst/>
                          <a:latin typeface="Verdana"/>
                        </a:rPr>
                        <a:t>448</a:t>
                      </a:r>
                    </a:p>
                  </a:txBody>
                  <a:tcPr marL="9525" marR="9525" marT="9525" marB="0" anchor="ctr"/>
                </a:tc>
                <a:tc>
                  <a:txBody>
                    <a:bodyPr/>
                    <a:lstStyle/>
                    <a:p>
                      <a:pPr algn="ctr" fontAlgn="ctr"/>
                      <a:r>
                        <a:rPr lang="es-CO" sz="1000" b="1" i="0" u="none" strike="noStrike">
                          <a:solidFill>
                            <a:srgbClr val="000000"/>
                          </a:solidFill>
                          <a:effectLst/>
                          <a:latin typeface="Verdana"/>
                        </a:rPr>
                        <a:t>97,39%</a:t>
                      </a:r>
                    </a:p>
                  </a:txBody>
                  <a:tcPr marL="9525" marR="9525" marT="9525" marB="0" anchor="ctr"/>
                </a:tc>
                <a:tc>
                  <a:txBody>
                    <a:bodyPr/>
                    <a:lstStyle/>
                    <a:p>
                      <a:pPr algn="ctr" fontAlgn="ctr"/>
                      <a:r>
                        <a:rPr lang="es-CO" sz="1000" b="1" i="0" u="none" strike="noStrike">
                          <a:solidFill>
                            <a:srgbClr val="000000"/>
                          </a:solidFill>
                          <a:effectLst/>
                          <a:latin typeface="Verdana"/>
                        </a:rPr>
                        <a:t>98,61%</a:t>
                      </a:r>
                    </a:p>
                  </a:txBody>
                  <a:tcPr marL="9525" marR="9525" marT="9525" marB="0" anchor="ctr"/>
                </a:tc>
              </a:tr>
              <a:tr h="360000">
                <a:tc>
                  <a:txBody>
                    <a:bodyPr/>
                    <a:lstStyle/>
                    <a:p>
                      <a:pPr algn="ctr" fontAlgn="ctr"/>
                      <a:r>
                        <a:rPr lang="es-CO" sz="1000" b="1" i="0" u="none" strike="noStrike">
                          <a:solidFill>
                            <a:srgbClr val="333333"/>
                          </a:solidFill>
                          <a:effectLst/>
                          <a:latin typeface="Verdana"/>
                        </a:rPr>
                        <a:t>MAYO</a:t>
                      </a:r>
                    </a:p>
                  </a:txBody>
                  <a:tcPr marL="9525" marR="9525" marT="9525" marB="0" anchor="ctr"/>
                </a:tc>
                <a:tc>
                  <a:txBody>
                    <a:bodyPr/>
                    <a:lstStyle/>
                    <a:p>
                      <a:pPr algn="ctr" fontAlgn="ctr"/>
                      <a:r>
                        <a:rPr lang="es-CO" sz="1000" b="1" i="0" u="none" strike="noStrike" dirty="0">
                          <a:solidFill>
                            <a:srgbClr val="000000"/>
                          </a:solidFill>
                          <a:effectLst/>
                          <a:latin typeface="Verdana"/>
                        </a:rPr>
                        <a:t>400</a:t>
                      </a:r>
                    </a:p>
                  </a:txBody>
                  <a:tcPr marL="9525" marR="9525" marT="9525" marB="0" anchor="ctr"/>
                </a:tc>
                <a:tc>
                  <a:txBody>
                    <a:bodyPr/>
                    <a:lstStyle/>
                    <a:p>
                      <a:pPr algn="ctr" fontAlgn="ctr"/>
                      <a:r>
                        <a:rPr lang="es-CO" sz="1000" b="1" i="0" u="none" strike="noStrike">
                          <a:solidFill>
                            <a:srgbClr val="000000"/>
                          </a:solidFill>
                          <a:effectLst/>
                          <a:latin typeface="Verdana"/>
                        </a:rPr>
                        <a:t>442</a:t>
                      </a:r>
                    </a:p>
                  </a:txBody>
                  <a:tcPr marL="9525" marR="9525" marT="9525" marB="0" anchor="ctr"/>
                </a:tc>
                <a:tc>
                  <a:txBody>
                    <a:bodyPr/>
                    <a:lstStyle/>
                    <a:p>
                      <a:pPr algn="ctr" fontAlgn="ctr"/>
                      <a:r>
                        <a:rPr lang="es-CO" sz="1000" b="1" i="0" u="none" strike="noStrike">
                          <a:solidFill>
                            <a:srgbClr val="000000"/>
                          </a:solidFill>
                          <a:effectLst/>
                          <a:latin typeface="Verdana"/>
                        </a:rPr>
                        <a:t>95,16%</a:t>
                      </a:r>
                    </a:p>
                  </a:txBody>
                  <a:tcPr marL="9525" marR="9525" marT="9525" marB="0" anchor="ctr"/>
                </a:tc>
                <a:tc>
                  <a:txBody>
                    <a:bodyPr/>
                    <a:lstStyle/>
                    <a:p>
                      <a:pPr algn="ctr" fontAlgn="ctr"/>
                      <a:r>
                        <a:rPr lang="es-CO" sz="1000" b="1" i="0" u="none" strike="noStrike">
                          <a:solidFill>
                            <a:srgbClr val="000000"/>
                          </a:solidFill>
                          <a:effectLst/>
                          <a:latin typeface="Verdana"/>
                        </a:rPr>
                        <a:t>97,58%</a:t>
                      </a:r>
                    </a:p>
                  </a:txBody>
                  <a:tcPr marL="9525" marR="9525" marT="9525" marB="0" anchor="ctr"/>
                </a:tc>
              </a:tr>
              <a:tr h="360000">
                <a:tc>
                  <a:txBody>
                    <a:bodyPr/>
                    <a:lstStyle/>
                    <a:p>
                      <a:pPr algn="ctr" fontAlgn="ctr"/>
                      <a:r>
                        <a:rPr lang="es-CO" sz="1000" b="1" i="0" u="none" strike="noStrike">
                          <a:solidFill>
                            <a:srgbClr val="333333"/>
                          </a:solidFill>
                          <a:effectLst/>
                          <a:latin typeface="Verdana"/>
                        </a:rPr>
                        <a:t>JUNIO</a:t>
                      </a:r>
                    </a:p>
                  </a:txBody>
                  <a:tcPr marL="9525" marR="9525" marT="9525" marB="0" anchor="ctr"/>
                </a:tc>
                <a:tc>
                  <a:txBody>
                    <a:bodyPr/>
                    <a:lstStyle/>
                    <a:p>
                      <a:pPr algn="ctr" fontAlgn="ctr"/>
                      <a:r>
                        <a:rPr lang="es-CO" sz="1000" b="1" i="0" u="none" strike="noStrike">
                          <a:solidFill>
                            <a:srgbClr val="000000"/>
                          </a:solidFill>
                          <a:effectLst/>
                          <a:latin typeface="Verdana"/>
                        </a:rPr>
                        <a:t>400</a:t>
                      </a:r>
                    </a:p>
                  </a:txBody>
                  <a:tcPr marL="9525" marR="9525" marT="9525" marB="0" anchor="ctr"/>
                </a:tc>
                <a:tc>
                  <a:txBody>
                    <a:bodyPr/>
                    <a:lstStyle/>
                    <a:p>
                      <a:pPr algn="ctr" fontAlgn="ctr"/>
                      <a:r>
                        <a:rPr lang="es-CO" sz="1000" b="1" i="0" u="none" strike="noStrike" dirty="0">
                          <a:solidFill>
                            <a:srgbClr val="000000"/>
                          </a:solidFill>
                          <a:effectLst/>
                          <a:latin typeface="Verdana"/>
                        </a:rPr>
                        <a:t>440</a:t>
                      </a:r>
                    </a:p>
                  </a:txBody>
                  <a:tcPr marL="9525" marR="9525" marT="9525" marB="0" anchor="ctr"/>
                </a:tc>
                <a:tc>
                  <a:txBody>
                    <a:bodyPr/>
                    <a:lstStyle/>
                    <a:p>
                      <a:pPr algn="ctr" fontAlgn="ctr"/>
                      <a:r>
                        <a:rPr lang="es-CO" sz="1000" b="1" i="0" u="none" strike="noStrike">
                          <a:solidFill>
                            <a:srgbClr val="000000"/>
                          </a:solidFill>
                          <a:effectLst/>
                          <a:latin typeface="Verdana"/>
                        </a:rPr>
                        <a:t>93,11%</a:t>
                      </a:r>
                    </a:p>
                  </a:txBody>
                  <a:tcPr marL="9525" marR="9525" marT="9525" marB="0" anchor="ctr"/>
                </a:tc>
                <a:tc>
                  <a:txBody>
                    <a:bodyPr/>
                    <a:lstStyle/>
                    <a:p>
                      <a:pPr algn="ctr" fontAlgn="ctr"/>
                      <a:r>
                        <a:rPr lang="es-CO" sz="1000" b="1" i="0" u="none" strike="noStrike">
                          <a:solidFill>
                            <a:srgbClr val="000000"/>
                          </a:solidFill>
                          <a:effectLst/>
                          <a:latin typeface="Verdana"/>
                        </a:rPr>
                        <a:t>96,56%</a:t>
                      </a:r>
                    </a:p>
                  </a:txBody>
                  <a:tcPr marL="9525" marR="9525" marT="9525" marB="0" anchor="ctr"/>
                </a:tc>
              </a:tr>
              <a:tr h="360000">
                <a:tc>
                  <a:txBody>
                    <a:bodyPr/>
                    <a:lstStyle/>
                    <a:p>
                      <a:pPr algn="ctr" fontAlgn="ctr"/>
                      <a:r>
                        <a:rPr lang="es-CO" sz="1000" b="1" i="0" u="none" strike="noStrike">
                          <a:solidFill>
                            <a:srgbClr val="333333"/>
                          </a:solidFill>
                          <a:effectLst/>
                          <a:latin typeface="Verdana"/>
                        </a:rPr>
                        <a:t>JULIO</a:t>
                      </a:r>
                    </a:p>
                  </a:txBody>
                  <a:tcPr marL="9525" marR="9525" marT="9525" marB="0" anchor="ctr"/>
                </a:tc>
                <a:tc>
                  <a:txBody>
                    <a:bodyPr/>
                    <a:lstStyle/>
                    <a:p>
                      <a:pPr algn="ctr" fontAlgn="ctr"/>
                      <a:r>
                        <a:rPr lang="es-CO" sz="1000" b="1" i="0" u="none" strike="noStrike">
                          <a:solidFill>
                            <a:srgbClr val="333333"/>
                          </a:solidFill>
                          <a:effectLst/>
                          <a:latin typeface="Verdana"/>
                        </a:rPr>
                        <a:t>400</a:t>
                      </a:r>
                    </a:p>
                  </a:txBody>
                  <a:tcPr marL="9525" marR="9525" marT="9525" marB="0" anchor="ctr"/>
                </a:tc>
                <a:tc>
                  <a:txBody>
                    <a:bodyPr/>
                    <a:lstStyle/>
                    <a:p>
                      <a:pPr algn="ctr" fontAlgn="ctr"/>
                      <a:r>
                        <a:rPr lang="es-CO" sz="1000" b="1" i="0" u="none" strike="noStrike" dirty="0">
                          <a:solidFill>
                            <a:srgbClr val="333333"/>
                          </a:solidFill>
                          <a:effectLst/>
                          <a:latin typeface="Verdana"/>
                        </a:rPr>
                        <a:t>446</a:t>
                      </a:r>
                    </a:p>
                  </a:txBody>
                  <a:tcPr marL="9525" marR="9525" marT="9525" marB="0" anchor="ctr"/>
                </a:tc>
                <a:tc>
                  <a:txBody>
                    <a:bodyPr/>
                    <a:lstStyle/>
                    <a:p>
                      <a:pPr algn="ctr" fontAlgn="ctr"/>
                      <a:r>
                        <a:rPr lang="es-CO" sz="1000" b="1" i="0" u="none" strike="noStrike">
                          <a:solidFill>
                            <a:srgbClr val="333333"/>
                          </a:solidFill>
                          <a:effectLst/>
                          <a:latin typeface="Verdana"/>
                        </a:rPr>
                        <a:t>87,92%</a:t>
                      </a:r>
                    </a:p>
                  </a:txBody>
                  <a:tcPr marL="9525" marR="9525" marT="9525" marB="0" anchor="ctr"/>
                </a:tc>
                <a:tc>
                  <a:txBody>
                    <a:bodyPr/>
                    <a:lstStyle/>
                    <a:p>
                      <a:pPr algn="ctr" fontAlgn="ctr"/>
                      <a:r>
                        <a:rPr lang="es-CO" sz="1000" b="1" i="0" u="none" strike="noStrike">
                          <a:solidFill>
                            <a:srgbClr val="333333"/>
                          </a:solidFill>
                          <a:effectLst/>
                          <a:latin typeface="Verdana"/>
                        </a:rPr>
                        <a:t>90,99%</a:t>
                      </a:r>
                    </a:p>
                  </a:txBody>
                  <a:tcPr marL="9525" marR="9525" marT="9525" marB="0" anchor="ctr"/>
                </a:tc>
              </a:tr>
              <a:tr h="360000">
                <a:tc>
                  <a:txBody>
                    <a:bodyPr/>
                    <a:lstStyle/>
                    <a:p>
                      <a:pPr algn="ctr" fontAlgn="ctr"/>
                      <a:r>
                        <a:rPr lang="es-CO" sz="1000" b="1" i="0" u="none" strike="noStrike">
                          <a:solidFill>
                            <a:srgbClr val="333333"/>
                          </a:solidFill>
                          <a:effectLst/>
                          <a:latin typeface="Verdana"/>
                        </a:rPr>
                        <a:t>AGOSTO</a:t>
                      </a:r>
                    </a:p>
                  </a:txBody>
                  <a:tcPr marL="9525" marR="9525" marT="9525" marB="0" anchor="ctr"/>
                </a:tc>
                <a:tc>
                  <a:txBody>
                    <a:bodyPr/>
                    <a:lstStyle/>
                    <a:p>
                      <a:pPr algn="ctr" fontAlgn="ctr"/>
                      <a:r>
                        <a:rPr lang="es-CO" sz="1000" b="1" i="0" u="none" strike="noStrike">
                          <a:solidFill>
                            <a:srgbClr val="333333"/>
                          </a:solidFill>
                          <a:effectLst/>
                          <a:latin typeface="Verdana"/>
                        </a:rPr>
                        <a:t>400</a:t>
                      </a:r>
                    </a:p>
                  </a:txBody>
                  <a:tcPr marL="9525" marR="9525" marT="9525" marB="0" anchor="ctr"/>
                </a:tc>
                <a:tc>
                  <a:txBody>
                    <a:bodyPr/>
                    <a:lstStyle/>
                    <a:p>
                      <a:pPr algn="ctr" fontAlgn="ctr"/>
                      <a:r>
                        <a:rPr lang="es-CO" sz="1000" b="1" i="0" u="none" strike="noStrike" dirty="0">
                          <a:solidFill>
                            <a:srgbClr val="333333"/>
                          </a:solidFill>
                          <a:effectLst/>
                          <a:latin typeface="Verdana"/>
                        </a:rPr>
                        <a:t>489</a:t>
                      </a:r>
                    </a:p>
                  </a:txBody>
                  <a:tcPr marL="9525" marR="9525" marT="9525" marB="0" anchor="ctr"/>
                </a:tc>
                <a:tc>
                  <a:txBody>
                    <a:bodyPr/>
                    <a:lstStyle/>
                    <a:p>
                      <a:pPr algn="ctr" fontAlgn="ctr"/>
                      <a:r>
                        <a:rPr lang="es-CO" sz="1000" b="1" i="0" u="none" strike="noStrike">
                          <a:solidFill>
                            <a:srgbClr val="333333"/>
                          </a:solidFill>
                          <a:effectLst/>
                          <a:latin typeface="Verdana"/>
                        </a:rPr>
                        <a:t>96,55%</a:t>
                      </a:r>
                    </a:p>
                  </a:txBody>
                  <a:tcPr marL="9525" marR="9525" marT="9525" marB="0" anchor="ctr"/>
                </a:tc>
                <a:tc>
                  <a:txBody>
                    <a:bodyPr/>
                    <a:lstStyle/>
                    <a:p>
                      <a:pPr algn="ctr" fontAlgn="ctr"/>
                      <a:r>
                        <a:rPr lang="es-CO" sz="1000" b="1" i="0" u="none" strike="noStrike">
                          <a:solidFill>
                            <a:srgbClr val="333333"/>
                          </a:solidFill>
                          <a:effectLst/>
                          <a:latin typeface="Verdana"/>
                        </a:rPr>
                        <a:t>98,28%</a:t>
                      </a:r>
                    </a:p>
                  </a:txBody>
                  <a:tcPr marL="9525" marR="9525" marT="9525" marB="0" anchor="ctr"/>
                </a:tc>
              </a:tr>
              <a:tr h="360000">
                <a:tc>
                  <a:txBody>
                    <a:bodyPr/>
                    <a:lstStyle/>
                    <a:p>
                      <a:pPr algn="ctr" fontAlgn="ctr"/>
                      <a:r>
                        <a:rPr lang="es-CO" sz="1000" b="1" i="0" u="none" strike="noStrike">
                          <a:solidFill>
                            <a:srgbClr val="333333"/>
                          </a:solidFill>
                          <a:effectLst/>
                          <a:latin typeface="Verdana"/>
                        </a:rPr>
                        <a:t>SEPTIEMBRE</a:t>
                      </a:r>
                    </a:p>
                  </a:txBody>
                  <a:tcPr marL="9525" marR="9525" marT="9525" marB="0" anchor="ctr"/>
                </a:tc>
                <a:tc>
                  <a:txBody>
                    <a:bodyPr/>
                    <a:lstStyle/>
                    <a:p>
                      <a:pPr algn="ctr" fontAlgn="ctr"/>
                      <a:r>
                        <a:rPr lang="es-CO" sz="1000" b="1" i="0" u="none" strike="noStrike">
                          <a:solidFill>
                            <a:srgbClr val="333333"/>
                          </a:solidFill>
                          <a:effectLst/>
                          <a:latin typeface="Verdana"/>
                        </a:rPr>
                        <a:t>400</a:t>
                      </a:r>
                    </a:p>
                  </a:txBody>
                  <a:tcPr marL="9525" marR="9525" marT="9525" marB="0" anchor="ctr"/>
                </a:tc>
                <a:tc>
                  <a:txBody>
                    <a:bodyPr/>
                    <a:lstStyle/>
                    <a:p>
                      <a:pPr algn="ctr" fontAlgn="ctr"/>
                      <a:r>
                        <a:rPr lang="es-CO" sz="1000" b="1" i="0" u="none" strike="noStrike" dirty="0">
                          <a:solidFill>
                            <a:srgbClr val="333333"/>
                          </a:solidFill>
                          <a:effectLst/>
                          <a:latin typeface="Verdana"/>
                        </a:rPr>
                        <a:t>447</a:t>
                      </a:r>
                    </a:p>
                  </a:txBody>
                  <a:tcPr marL="9525" marR="9525" marT="9525" marB="0" anchor="ctr"/>
                </a:tc>
                <a:tc>
                  <a:txBody>
                    <a:bodyPr/>
                    <a:lstStyle/>
                    <a:p>
                      <a:pPr algn="ctr" fontAlgn="ctr"/>
                      <a:r>
                        <a:rPr lang="es-CO" sz="1000" b="1" i="0" u="none" strike="noStrike" dirty="0">
                          <a:solidFill>
                            <a:srgbClr val="333333"/>
                          </a:solidFill>
                          <a:effectLst/>
                          <a:latin typeface="Verdana"/>
                        </a:rPr>
                        <a:t>95,08%</a:t>
                      </a:r>
                    </a:p>
                  </a:txBody>
                  <a:tcPr marL="9525" marR="9525" marT="9525" marB="0" anchor="ctr"/>
                </a:tc>
                <a:tc>
                  <a:txBody>
                    <a:bodyPr/>
                    <a:lstStyle/>
                    <a:p>
                      <a:pPr algn="ctr" fontAlgn="ctr"/>
                      <a:r>
                        <a:rPr lang="es-CO" sz="1000" b="1" i="0" u="none" strike="noStrike">
                          <a:solidFill>
                            <a:srgbClr val="333333"/>
                          </a:solidFill>
                          <a:effectLst/>
                          <a:latin typeface="Verdana"/>
                        </a:rPr>
                        <a:t>97,54%</a:t>
                      </a:r>
                    </a:p>
                  </a:txBody>
                  <a:tcPr marL="9525" marR="9525" marT="9525" marB="0" anchor="ctr"/>
                </a:tc>
              </a:tr>
              <a:tr h="360000">
                <a:tc>
                  <a:txBody>
                    <a:bodyPr/>
                    <a:lstStyle/>
                    <a:p>
                      <a:pPr algn="ctr" fontAlgn="ctr"/>
                      <a:r>
                        <a:rPr lang="es-CO" sz="1000" b="1" i="0" u="none" strike="noStrike">
                          <a:solidFill>
                            <a:srgbClr val="333333"/>
                          </a:solidFill>
                          <a:effectLst/>
                          <a:latin typeface="Verdana"/>
                        </a:rPr>
                        <a:t>OCTUBRE</a:t>
                      </a:r>
                    </a:p>
                  </a:txBody>
                  <a:tcPr marL="9525" marR="9525" marT="9525" marB="0" anchor="ctr"/>
                </a:tc>
                <a:tc>
                  <a:txBody>
                    <a:bodyPr/>
                    <a:lstStyle/>
                    <a:p>
                      <a:pPr algn="ctr" fontAlgn="ctr"/>
                      <a:r>
                        <a:rPr lang="es-CO" sz="1000" b="1" i="0" u="none" strike="noStrike">
                          <a:solidFill>
                            <a:srgbClr val="333333"/>
                          </a:solidFill>
                          <a:effectLst/>
                          <a:latin typeface="Verdana"/>
                        </a:rPr>
                        <a:t>400</a:t>
                      </a:r>
                    </a:p>
                  </a:txBody>
                  <a:tcPr marL="9525" marR="9525" marT="9525" marB="0" anchor="ctr"/>
                </a:tc>
                <a:tc>
                  <a:txBody>
                    <a:bodyPr/>
                    <a:lstStyle/>
                    <a:p>
                      <a:pPr algn="ctr" fontAlgn="ctr"/>
                      <a:r>
                        <a:rPr lang="es-CO" sz="1000" b="1" i="0" u="none" strike="noStrike">
                          <a:solidFill>
                            <a:srgbClr val="333333"/>
                          </a:solidFill>
                          <a:effectLst/>
                          <a:latin typeface="Verdana"/>
                        </a:rPr>
                        <a:t>493</a:t>
                      </a:r>
                    </a:p>
                  </a:txBody>
                  <a:tcPr marL="9525" marR="9525" marT="9525" marB="0" anchor="ctr"/>
                </a:tc>
                <a:tc>
                  <a:txBody>
                    <a:bodyPr/>
                    <a:lstStyle/>
                    <a:p>
                      <a:pPr algn="ctr" fontAlgn="ctr"/>
                      <a:r>
                        <a:rPr lang="es-CO" sz="1000" b="1" i="0" u="none" strike="noStrike" dirty="0">
                          <a:solidFill>
                            <a:srgbClr val="333333"/>
                          </a:solidFill>
                          <a:effectLst/>
                          <a:latin typeface="Verdana"/>
                        </a:rPr>
                        <a:t>95,88%</a:t>
                      </a:r>
                    </a:p>
                  </a:txBody>
                  <a:tcPr marL="9525" marR="9525" marT="9525" marB="0" anchor="ctr"/>
                </a:tc>
                <a:tc>
                  <a:txBody>
                    <a:bodyPr/>
                    <a:lstStyle/>
                    <a:p>
                      <a:pPr algn="ctr" fontAlgn="ctr"/>
                      <a:r>
                        <a:rPr lang="es-CO" sz="1000" b="1" i="0" u="none" strike="noStrike">
                          <a:solidFill>
                            <a:srgbClr val="333333"/>
                          </a:solidFill>
                          <a:effectLst/>
                          <a:latin typeface="Verdana"/>
                        </a:rPr>
                        <a:t>97,94%</a:t>
                      </a:r>
                    </a:p>
                  </a:txBody>
                  <a:tcPr marL="9525" marR="9525" marT="9525" marB="0" anchor="ctr"/>
                </a:tc>
              </a:tr>
              <a:tr h="360000">
                <a:tc>
                  <a:txBody>
                    <a:bodyPr/>
                    <a:lstStyle/>
                    <a:p>
                      <a:pPr algn="ctr" fontAlgn="ctr"/>
                      <a:r>
                        <a:rPr lang="es-CO" sz="1000" b="1" i="0" u="none" strike="noStrike">
                          <a:solidFill>
                            <a:srgbClr val="333333"/>
                          </a:solidFill>
                          <a:effectLst/>
                          <a:latin typeface="Verdana"/>
                        </a:rPr>
                        <a:t>NOVIEMBRE</a:t>
                      </a:r>
                    </a:p>
                  </a:txBody>
                  <a:tcPr marL="9525" marR="9525" marT="9525" marB="0" anchor="ctr"/>
                </a:tc>
                <a:tc>
                  <a:txBody>
                    <a:bodyPr/>
                    <a:lstStyle/>
                    <a:p>
                      <a:pPr algn="ctr" fontAlgn="ctr"/>
                      <a:r>
                        <a:rPr lang="es-CO" sz="1000" b="1" i="0" u="none" strike="noStrike">
                          <a:solidFill>
                            <a:srgbClr val="333333"/>
                          </a:solidFill>
                          <a:effectLst/>
                          <a:latin typeface="Verdana"/>
                        </a:rPr>
                        <a:t>400</a:t>
                      </a:r>
                    </a:p>
                  </a:txBody>
                  <a:tcPr marL="9525" marR="9525" marT="9525" marB="0" anchor="ctr"/>
                </a:tc>
                <a:tc>
                  <a:txBody>
                    <a:bodyPr/>
                    <a:lstStyle/>
                    <a:p>
                      <a:pPr algn="ctr" fontAlgn="ctr"/>
                      <a:r>
                        <a:rPr lang="es-CO" sz="1000" b="1" i="0" u="none" strike="noStrike">
                          <a:solidFill>
                            <a:srgbClr val="333333"/>
                          </a:solidFill>
                          <a:effectLst/>
                          <a:latin typeface="Verdana"/>
                        </a:rPr>
                        <a:t>510</a:t>
                      </a:r>
                    </a:p>
                  </a:txBody>
                  <a:tcPr marL="9525" marR="9525" marT="9525" marB="0" anchor="ctr"/>
                </a:tc>
                <a:tc>
                  <a:txBody>
                    <a:bodyPr/>
                    <a:lstStyle/>
                    <a:p>
                      <a:pPr algn="ctr" fontAlgn="ctr"/>
                      <a:r>
                        <a:rPr lang="es-CO" sz="1000" b="1" i="0" u="none" strike="noStrike" dirty="0">
                          <a:solidFill>
                            <a:srgbClr val="333333"/>
                          </a:solidFill>
                          <a:effectLst/>
                          <a:latin typeface="Verdana"/>
                        </a:rPr>
                        <a:t>92,51%</a:t>
                      </a:r>
                    </a:p>
                  </a:txBody>
                  <a:tcPr marL="9525" marR="9525" marT="9525" marB="0" anchor="ctr"/>
                </a:tc>
                <a:tc>
                  <a:txBody>
                    <a:bodyPr/>
                    <a:lstStyle/>
                    <a:p>
                      <a:pPr algn="ctr" fontAlgn="ctr"/>
                      <a:r>
                        <a:rPr lang="es-CO" sz="1000" b="1" i="0" u="none" strike="noStrike">
                          <a:solidFill>
                            <a:srgbClr val="333333"/>
                          </a:solidFill>
                          <a:effectLst/>
                          <a:latin typeface="Verdana"/>
                        </a:rPr>
                        <a:t>96,26%</a:t>
                      </a:r>
                    </a:p>
                  </a:txBody>
                  <a:tcPr marL="9525" marR="9525" marT="9525" marB="0" anchor="ctr"/>
                </a:tc>
              </a:tr>
              <a:tr h="360000">
                <a:tc>
                  <a:txBody>
                    <a:bodyPr/>
                    <a:lstStyle/>
                    <a:p>
                      <a:pPr algn="ctr" fontAlgn="ctr"/>
                      <a:r>
                        <a:rPr lang="es-CO" sz="1000" b="1" i="0" u="none" strike="noStrike">
                          <a:solidFill>
                            <a:srgbClr val="333333"/>
                          </a:solidFill>
                          <a:effectLst/>
                          <a:latin typeface="Verdana"/>
                        </a:rPr>
                        <a:t>DICIEMBRE</a:t>
                      </a:r>
                    </a:p>
                  </a:txBody>
                  <a:tcPr marL="9525" marR="9525" marT="9525" marB="0" anchor="ctr"/>
                </a:tc>
                <a:tc>
                  <a:txBody>
                    <a:bodyPr/>
                    <a:lstStyle/>
                    <a:p>
                      <a:pPr algn="ctr" fontAlgn="ctr"/>
                      <a:r>
                        <a:rPr lang="es-CO" sz="1000" b="1" i="0" u="none" strike="noStrike">
                          <a:solidFill>
                            <a:srgbClr val="333333"/>
                          </a:solidFill>
                          <a:effectLst/>
                          <a:latin typeface="Verdana"/>
                        </a:rPr>
                        <a:t>400</a:t>
                      </a:r>
                    </a:p>
                  </a:txBody>
                  <a:tcPr marL="9525" marR="9525" marT="9525" marB="0" anchor="ctr"/>
                </a:tc>
                <a:tc>
                  <a:txBody>
                    <a:bodyPr/>
                    <a:lstStyle/>
                    <a:p>
                      <a:pPr algn="ctr" fontAlgn="ctr"/>
                      <a:r>
                        <a:rPr lang="es-CO" sz="1000" b="1" i="0" u="none" strike="noStrike">
                          <a:solidFill>
                            <a:srgbClr val="333333"/>
                          </a:solidFill>
                          <a:effectLst/>
                          <a:latin typeface="Verdana"/>
                        </a:rPr>
                        <a:t>341</a:t>
                      </a:r>
                    </a:p>
                  </a:txBody>
                  <a:tcPr marL="9525" marR="9525" marT="9525" marB="0" anchor="ctr"/>
                </a:tc>
                <a:tc>
                  <a:txBody>
                    <a:bodyPr/>
                    <a:lstStyle/>
                    <a:p>
                      <a:pPr algn="ctr" fontAlgn="ctr"/>
                      <a:r>
                        <a:rPr lang="es-CO" sz="1000" b="1" i="0" u="none" strike="noStrike" dirty="0">
                          <a:solidFill>
                            <a:srgbClr val="333333"/>
                          </a:solidFill>
                          <a:effectLst/>
                          <a:latin typeface="Verdana"/>
                        </a:rPr>
                        <a:t>91,65%</a:t>
                      </a:r>
                    </a:p>
                  </a:txBody>
                  <a:tcPr marL="9525" marR="9525" marT="9525" marB="0" anchor="ctr"/>
                </a:tc>
                <a:tc>
                  <a:txBody>
                    <a:bodyPr/>
                    <a:lstStyle/>
                    <a:p>
                      <a:pPr algn="ctr" fontAlgn="ctr"/>
                      <a:r>
                        <a:rPr lang="es-CO" sz="1000" b="1" i="0" u="none" strike="noStrike" dirty="0">
                          <a:solidFill>
                            <a:srgbClr val="333333"/>
                          </a:solidFill>
                          <a:effectLst/>
                          <a:latin typeface="Verdana"/>
                        </a:rPr>
                        <a:t>92,88%</a:t>
                      </a:r>
                    </a:p>
                  </a:txBody>
                  <a:tcPr marL="9525" marR="9525" marT="9525" marB="0" anchor="ctr"/>
                </a:tc>
              </a:tr>
              <a:tr h="428353">
                <a:tc>
                  <a:txBody>
                    <a:bodyPr/>
                    <a:lstStyle/>
                    <a:p>
                      <a:pPr algn="ctr" fontAlgn="ctr"/>
                      <a:r>
                        <a:rPr lang="es-CO" sz="1000" b="1" i="0" u="none" strike="noStrike">
                          <a:solidFill>
                            <a:srgbClr val="333333"/>
                          </a:solidFill>
                          <a:effectLst/>
                          <a:latin typeface="Verdana"/>
                        </a:rPr>
                        <a:t>PROMEDIO </a:t>
                      </a:r>
                    </a:p>
                  </a:txBody>
                  <a:tcPr marL="9525" marR="9525" marT="9525" marB="0" anchor="ctr"/>
                </a:tc>
                <a:tc>
                  <a:txBody>
                    <a:bodyPr/>
                    <a:lstStyle/>
                    <a:p>
                      <a:pPr algn="ctr" fontAlgn="b"/>
                      <a:r>
                        <a:rPr lang="es-CO" sz="1100" b="1" i="0" u="none" strike="noStrike">
                          <a:solidFill>
                            <a:srgbClr val="000000"/>
                          </a:solidFill>
                          <a:effectLst/>
                          <a:latin typeface="Calibri"/>
                        </a:rPr>
                        <a:t> </a:t>
                      </a:r>
                    </a:p>
                  </a:txBody>
                  <a:tcPr marL="9525" marR="9525" marT="9525" marB="0" anchor="ctr"/>
                </a:tc>
                <a:tc>
                  <a:txBody>
                    <a:bodyPr/>
                    <a:lstStyle/>
                    <a:p>
                      <a:pPr algn="ctr" fontAlgn="b"/>
                      <a:r>
                        <a:rPr lang="es-CO" sz="1100" b="1" i="0" u="none" strike="noStrike">
                          <a:solidFill>
                            <a:srgbClr val="000000"/>
                          </a:solidFill>
                          <a:effectLst/>
                          <a:latin typeface="Calibri"/>
                        </a:rPr>
                        <a:t> </a:t>
                      </a:r>
                    </a:p>
                  </a:txBody>
                  <a:tcPr marL="9525" marR="9525" marT="9525" marB="0" anchor="ctr"/>
                </a:tc>
                <a:tc>
                  <a:txBody>
                    <a:bodyPr/>
                    <a:lstStyle/>
                    <a:p>
                      <a:pPr algn="ctr" fontAlgn="b"/>
                      <a:r>
                        <a:rPr lang="es-CO" sz="1100" b="1" i="0" u="none" strike="noStrike">
                          <a:solidFill>
                            <a:srgbClr val="000000"/>
                          </a:solidFill>
                          <a:effectLst/>
                          <a:latin typeface="Calibri"/>
                        </a:rPr>
                        <a:t>93,84%</a:t>
                      </a:r>
                    </a:p>
                  </a:txBody>
                  <a:tcPr marL="9525" marR="9525" marT="9525" marB="0" anchor="ctr"/>
                </a:tc>
                <a:tc>
                  <a:txBody>
                    <a:bodyPr/>
                    <a:lstStyle/>
                    <a:p>
                      <a:pPr algn="ctr" fontAlgn="b"/>
                      <a:r>
                        <a:rPr lang="es-CO" sz="1100" b="1" i="0" u="none" strike="noStrike" dirty="0">
                          <a:solidFill>
                            <a:srgbClr val="000000"/>
                          </a:solidFill>
                          <a:effectLst/>
                          <a:latin typeface="Calibri"/>
                        </a:rPr>
                        <a:t>96;41%</a:t>
                      </a:r>
                    </a:p>
                  </a:txBody>
                  <a:tcPr marL="9525" marR="9525" marT="9525" marB="0" anchor="ctr"/>
                </a:tc>
              </a:tr>
            </a:tbl>
          </a:graphicData>
        </a:graphic>
      </p:graphicFrame>
    </p:spTree>
    <p:extLst>
      <p:ext uri="{BB962C8B-B14F-4D97-AF65-F5344CB8AC3E}">
        <p14:creationId xmlns:p14="http://schemas.microsoft.com/office/powerpoint/2010/main" val="6383245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620688"/>
            <a:ext cx="8511114" cy="51125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08985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1119726476"/>
              </p:ext>
            </p:extLst>
          </p:nvPr>
        </p:nvGraphicFramePr>
        <p:xfrm>
          <a:off x="1475656" y="260648"/>
          <a:ext cx="6288360" cy="5931035"/>
        </p:xfrm>
        <a:graphic>
          <a:graphicData uri="http://schemas.openxmlformats.org/drawingml/2006/table">
            <a:tbl>
              <a:tblPr firstRow="1" bandRow="1">
                <a:tableStyleId>{5C22544A-7EE6-4342-B048-85BDC9FD1C3A}</a:tableStyleId>
              </a:tblPr>
              <a:tblGrid>
                <a:gridCol w="1257672"/>
                <a:gridCol w="1257672"/>
                <a:gridCol w="1257672"/>
                <a:gridCol w="1257672"/>
                <a:gridCol w="1257672"/>
              </a:tblGrid>
              <a:tr h="428353">
                <a:tc gridSpan="5">
                  <a:txBody>
                    <a:bodyPr/>
                    <a:lstStyle/>
                    <a:p>
                      <a:pPr algn="ctr"/>
                      <a:r>
                        <a:rPr lang="es-CO" dirty="0" err="1" smtClean="0"/>
                        <a:t>Estadistica</a:t>
                      </a:r>
                      <a:r>
                        <a:rPr lang="es-CO" dirty="0" smtClean="0"/>
                        <a:t>  del  SAC  -2015</a:t>
                      </a:r>
                      <a:endParaRPr lang="es-CO" dirty="0"/>
                    </a:p>
                  </a:txBody>
                  <a:tcPr anchor="ctr">
                    <a:lnR w="12700" cap="flat" cmpd="sng" algn="ctr">
                      <a:solidFill>
                        <a:schemeClr val="tx1"/>
                      </a:solidFill>
                      <a:prstDash val="solid"/>
                      <a:round/>
                      <a:headEnd type="none" w="med" len="med"/>
                      <a:tailEnd type="none" w="med" len="med"/>
                    </a:lnR>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tr>
              <a:tr h="754329">
                <a:tc>
                  <a:txBody>
                    <a:bodyPr/>
                    <a:lstStyle/>
                    <a:p>
                      <a:pPr algn="ctr" fontAlgn="ctr"/>
                      <a:r>
                        <a:rPr lang="es-CO" sz="1000" b="1" i="0" u="none" strike="noStrike">
                          <a:solidFill>
                            <a:srgbClr val="333333"/>
                          </a:solidFill>
                          <a:effectLst/>
                          <a:latin typeface="Verdana"/>
                        </a:rPr>
                        <a:t>Mes</a:t>
                      </a:r>
                    </a:p>
                  </a:txBody>
                  <a:tcPr marL="9525" marR="9525" marT="9525" marB="0" anchor="ctr"/>
                </a:tc>
                <a:tc>
                  <a:txBody>
                    <a:bodyPr/>
                    <a:lstStyle/>
                    <a:p>
                      <a:pPr algn="ctr" fontAlgn="ctr"/>
                      <a:r>
                        <a:rPr lang="es-CO" sz="1000" b="1" i="0" u="none" strike="noStrike" dirty="0">
                          <a:solidFill>
                            <a:srgbClr val="333333"/>
                          </a:solidFill>
                          <a:effectLst/>
                          <a:latin typeface="Verdana"/>
                        </a:rPr>
                        <a:t>No.  </a:t>
                      </a:r>
                      <a:r>
                        <a:rPr lang="es-CO" sz="1000" b="1" i="0" u="none" strike="noStrike" dirty="0" err="1" smtClean="0">
                          <a:solidFill>
                            <a:srgbClr val="333333"/>
                          </a:solidFill>
                          <a:effectLst/>
                          <a:latin typeface="Verdana"/>
                        </a:rPr>
                        <a:t>Req</a:t>
                      </a:r>
                      <a:endParaRPr lang="es-CO" sz="1000" b="1" i="0" u="none" strike="noStrike" dirty="0" smtClean="0">
                        <a:solidFill>
                          <a:srgbClr val="333333"/>
                        </a:solidFill>
                        <a:effectLst/>
                        <a:latin typeface="Verdana"/>
                      </a:endParaRPr>
                    </a:p>
                    <a:p>
                      <a:pPr algn="ctr" fontAlgn="ctr"/>
                      <a:r>
                        <a:rPr lang="es-CO" sz="1000" b="1" i="0" u="none" strike="noStrike" dirty="0" smtClean="0">
                          <a:solidFill>
                            <a:srgbClr val="333333"/>
                          </a:solidFill>
                          <a:effectLst/>
                          <a:latin typeface="+mn-lt"/>
                        </a:rPr>
                        <a:t> Esperados</a:t>
                      </a:r>
                      <a:endParaRPr lang="es-CO" sz="1000" b="1" i="0" u="none" strike="noStrike" dirty="0">
                        <a:solidFill>
                          <a:srgbClr val="333333"/>
                        </a:solidFill>
                        <a:effectLst/>
                        <a:latin typeface="Verdana"/>
                      </a:endParaRPr>
                    </a:p>
                  </a:txBody>
                  <a:tcPr marL="9525" marR="9525" marT="9525" marB="0" anchor="ctr"/>
                </a:tc>
                <a:tc>
                  <a:txBody>
                    <a:bodyPr/>
                    <a:lstStyle/>
                    <a:p>
                      <a:pPr algn="ctr" fontAlgn="ctr"/>
                      <a:r>
                        <a:rPr lang="es-CO" sz="1000" b="1" i="0" u="none" strike="noStrike" dirty="0">
                          <a:solidFill>
                            <a:srgbClr val="333333"/>
                          </a:solidFill>
                          <a:effectLst/>
                          <a:latin typeface="Verdana"/>
                        </a:rPr>
                        <a:t>No.  </a:t>
                      </a:r>
                      <a:r>
                        <a:rPr lang="es-CO" sz="1000" b="1" i="0" u="none" strike="noStrike" dirty="0" err="1" smtClean="0">
                          <a:solidFill>
                            <a:srgbClr val="333333"/>
                          </a:solidFill>
                          <a:effectLst/>
                          <a:latin typeface="Verdana"/>
                        </a:rPr>
                        <a:t>Req</a:t>
                      </a:r>
                      <a:endParaRPr lang="es-CO" sz="1000" b="1" i="0" u="none" strike="noStrike" dirty="0" smtClean="0">
                        <a:solidFill>
                          <a:srgbClr val="333333"/>
                        </a:solidFill>
                        <a:effectLst/>
                        <a:latin typeface="Verdana"/>
                      </a:endParaRPr>
                    </a:p>
                    <a:p>
                      <a:pPr algn="ctr" fontAlgn="ctr"/>
                      <a:r>
                        <a:rPr lang="es-CO" sz="1000" b="1" i="0" u="none" strike="noStrike" dirty="0" smtClean="0">
                          <a:solidFill>
                            <a:srgbClr val="333333"/>
                          </a:solidFill>
                          <a:effectLst/>
                          <a:latin typeface="+mn-lt"/>
                        </a:rPr>
                        <a:t>Radicados</a:t>
                      </a:r>
                      <a:endParaRPr lang="es-CO" sz="1000" b="1" i="0" u="none" strike="noStrike" dirty="0">
                        <a:solidFill>
                          <a:srgbClr val="333333"/>
                        </a:solidFill>
                        <a:effectLst/>
                        <a:latin typeface="Verdana"/>
                      </a:endParaRPr>
                    </a:p>
                  </a:txBody>
                  <a:tcPr marL="9525" marR="9525" marT="9525" marB="0" anchor="ctr"/>
                </a:tc>
                <a:tc>
                  <a:txBody>
                    <a:bodyPr/>
                    <a:lstStyle/>
                    <a:p>
                      <a:pPr algn="ctr" fontAlgn="ctr"/>
                      <a:r>
                        <a:rPr lang="es-CO" sz="1000" b="1" i="0" u="none" strike="noStrike" dirty="0" smtClean="0">
                          <a:solidFill>
                            <a:srgbClr val="333333"/>
                          </a:solidFill>
                          <a:effectLst/>
                          <a:latin typeface="Verdana"/>
                        </a:rPr>
                        <a:t>Oportunidad</a:t>
                      </a:r>
                    </a:p>
                    <a:p>
                      <a:pPr algn="ctr" fontAlgn="ctr"/>
                      <a:r>
                        <a:rPr lang="es-CO" sz="1000" b="1" i="0" u="none" strike="noStrike" dirty="0" smtClean="0">
                          <a:solidFill>
                            <a:srgbClr val="333333"/>
                          </a:solidFill>
                          <a:effectLst/>
                          <a:latin typeface="+mn-lt"/>
                        </a:rPr>
                        <a:t>en la Respuesta</a:t>
                      </a:r>
                      <a:r>
                        <a:rPr lang="es-CO" sz="1000" b="1" i="0" u="none" strike="noStrike" dirty="0">
                          <a:solidFill>
                            <a:srgbClr val="333333"/>
                          </a:solidFill>
                          <a:effectLst/>
                          <a:latin typeface="Verdana"/>
                        </a:rPr>
                        <a:t> </a:t>
                      </a:r>
                    </a:p>
                  </a:txBody>
                  <a:tcPr marL="9525" marR="9525" marT="9525" marB="0" anchor="ctr"/>
                </a:tc>
                <a:tc>
                  <a:txBody>
                    <a:bodyPr/>
                    <a:lstStyle/>
                    <a:p>
                      <a:pPr algn="ctr" fontAlgn="ctr"/>
                      <a:r>
                        <a:rPr lang="es-CO" sz="1000" b="1" i="0" u="none" strike="noStrike" dirty="0">
                          <a:solidFill>
                            <a:srgbClr val="333333"/>
                          </a:solidFill>
                          <a:effectLst/>
                          <a:latin typeface="Verdana"/>
                        </a:rPr>
                        <a:t>Puntaje</a:t>
                      </a:r>
                    </a:p>
                  </a:txBody>
                  <a:tcPr marL="9525" marR="9525" marT="9525" marB="0" anchor="ctr">
                    <a:lnR w="12700" cap="flat" cmpd="sng" algn="ctr">
                      <a:solidFill>
                        <a:schemeClr val="tx1"/>
                      </a:solidFill>
                      <a:prstDash val="solid"/>
                      <a:round/>
                      <a:headEnd type="none" w="med" len="med"/>
                      <a:tailEnd type="none" w="med" len="med"/>
                    </a:lnR>
                  </a:tcPr>
                </a:tc>
              </a:tr>
              <a:tr h="360000">
                <a:tc>
                  <a:txBody>
                    <a:bodyPr/>
                    <a:lstStyle/>
                    <a:p>
                      <a:pPr algn="ctr" fontAlgn="ctr"/>
                      <a:r>
                        <a:rPr lang="es-CO" sz="1000" b="1" i="0" u="none" strike="noStrike" dirty="0">
                          <a:solidFill>
                            <a:srgbClr val="333333"/>
                          </a:solidFill>
                          <a:effectLst/>
                          <a:latin typeface="Verdana"/>
                        </a:rPr>
                        <a:t>ENERO</a:t>
                      </a:r>
                    </a:p>
                  </a:txBody>
                  <a:tcPr marL="9525" marR="9525" marT="9525" marB="0" anchor="ctr"/>
                </a:tc>
                <a:tc>
                  <a:txBody>
                    <a:bodyPr/>
                    <a:lstStyle/>
                    <a:p>
                      <a:pPr algn="ctr" fontAlgn="ctr"/>
                      <a:r>
                        <a:rPr lang="es-CO" sz="1000" b="1" i="0" u="none" strike="noStrike">
                          <a:solidFill>
                            <a:srgbClr val="333333"/>
                          </a:solidFill>
                          <a:effectLst/>
                          <a:latin typeface="Verdana"/>
                        </a:rPr>
                        <a:t>400</a:t>
                      </a:r>
                    </a:p>
                  </a:txBody>
                  <a:tcPr marL="9525" marR="9525" marT="9525" marB="0" anchor="ctr"/>
                </a:tc>
                <a:tc>
                  <a:txBody>
                    <a:bodyPr/>
                    <a:lstStyle/>
                    <a:p>
                      <a:pPr algn="ctr" fontAlgn="ctr"/>
                      <a:r>
                        <a:rPr lang="es-CO" sz="1000" b="1" i="0" u="none" strike="noStrike">
                          <a:solidFill>
                            <a:srgbClr val="333333"/>
                          </a:solidFill>
                          <a:effectLst/>
                          <a:latin typeface="Verdana"/>
                        </a:rPr>
                        <a:t>401</a:t>
                      </a:r>
                    </a:p>
                  </a:txBody>
                  <a:tcPr marL="9525" marR="9525" marT="9525" marB="0" anchor="ctr"/>
                </a:tc>
                <a:tc>
                  <a:txBody>
                    <a:bodyPr/>
                    <a:lstStyle/>
                    <a:p>
                      <a:pPr algn="ctr" fontAlgn="ctr"/>
                      <a:r>
                        <a:rPr lang="es-CO" sz="1000" b="1" i="0" u="none" strike="noStrike">
                          <a:solidFill>
                            <a:srgbClr val="333333"/>
                          </a:solidFill>
                          <a:effectLst/>
                          <a:latin typeface="Verdana"/>
                        </a:rPr>
                        <a:t>97,76%</a:t>
                      </a:r>
                    </a:p>
                  </a:txBody>
                  <a:tcPr marL="9525" marR="9525" marT="9525" marB="0" anchor="ctr"/>
                </a:tc>
                <a:tc>
                  <a:txBody>
                    <a:bodyPr/>
                    <a:lstStyle/>
                    <a:p>
                      <a:pPr algn="ctr" fontAlgn="ctr"/>
                      <a:r>
                        <a:rPr lang="es-CO" sz="1000" b="1" i="0" u="none" strike="noStrike">
                          <a:solidFill>
                            <a:srgbClr val="333333"/>
                          </a:solidFill>
                          <a:effectLst/>
                          <a:latin typeface="Verdana"/>
                        </a:rPr>
                        <a:t>98,88%</a:t>
                      </a:r>
                    </a:p>
                  </a:txBody>
                  <a:tcPr marL="9525" marR="9525" marT="9525" marB="0" anchor="ctr"/>
                </a:tc>
              </a:tr>
              <a:tr h="360000">
                <a:tc>
                  <a:txBody>
                    <a:bodyPr/>
                    <a:lstStyle/>
                    <a:p>
                      <a:pPr algn="ctr" fontAlgn="ctr"/>
                      <a:r>
                        <a:rPr lang="es-CO" sz="1000" b="1" i="0" u="none" strike="noStrike" dirty="0">
                          <a:solidFill>
                            <a:srgbClr val="333333"/>
                          </a:solidFill>
                          <a:effectLst/>
                          <a:latin typeface="Verdana"/>
                        </a:rPr>
                        <a:t>FEBRERO</a:t>
                      </a:r>
                    </a:p>
                  </a:txBody>
                  <a:tcPr marL="9525" marR="9525" marT="9525" marB="0" anchor="ctr"/>
                </a:tc>
                <a:tc>
                  <a:txBody>
                    <a:bodyPr/>
                    <a:lstStyle/>
                    <a:p>
                      <a:pPr algn="ctr" fontAlgn="ctr"/>
                      <a:r>
                        <a:rPr lang="es-CO" sz="1000" b="1" i="0" u="none" strike="noStrike">
                          <a:solidFill>
                            <a:srgbClr val="333333"/>
                          </a:solidFill>
                          <a:effectLst/>
                          <a:latin typeface="Verdana"/>
                        </a:rPr>
                        <a:t>400</a:t>
                      </a:r>
                    </a:p>
                  </a:txBody>
                  <a:tcPr marL="9525" marR="9525" marT="9525" marB="0" anchor="ctr"/>
                </a:tc>
                <a:tc>
                  <a:txBody>
                    <a:bodyPr/>
                    <a:lstStyle/>
                    <a:p>
                      <a:pPr algn="ctr" fontAlgn="ctr"/>
                      <a:r>
                        <a:rPr lang="es-CO" sz="1000" b="1" i="0" u="none" strike="noStrike">
                          <a:solidFill>
                            <a:srgbClr val="333333"/>
                          </a:solidFill>
                          <a:effectLst/>
                          <a:latin typeface="Verdana"/>
                        </a:rPr>
                        <a:t>590</a:t>
                      </a:r>
                    </a:p>
                  </a:txBody>
                  <a:tcPr marL="9525" marR="9525" marT="9525" marB="0" anchor="ctr"/>
                </a:tc>
                <a:tc>
                  <a:txBody>
                    <a:bodyPr/>
                    <a:lstStyle/>
                    <a:p>
                      <a:pPr algn="ctr" fontAlgn="ctr"/>
                      <a:r>
                        <a:rPr lang="es-CO" sz="1000" b="1" i="0" u="none" strike="noStrike">
                          <a:solidFill>
                            <a:srgbClr val="333333"/>
                          </a:solidFill>
                          <a:effectLst/>
                          <a:latin typeface="Verdana"/>
                        </a:rPr>
                        <a:t>95,32%</a:t>
                      </a:r>
                    </a:p>
                  </a:txBody>
                  <a:tcPr marL="9525" marR="9525" marT="9525" marB="0" anchor="ctr"/>
                </a:tc>
                <a:tc>
                  <a:txBody>
                    <a:bodyPr/>
                    <a:lstStyle/>
                    <a:p>
                      <a:pPr algn="ctr" fontAlgn="ctr"/>
                      <a:r>
                        <a:rPr lang="es-CO" sz="1000" b="1" i="0" u="none" strike="noStrike">
                          <a:solidFill>
                            <a:srgbClr val="333333"/>
                          </a:solidFill>
                          <a:effectLst/>
                          <a:latin typeface="Verdana"/>
                        </a:rPr>
                        <a:t>97,66%</a:t>
                      </a:r>
                    </a:p>
                  </a:txBody>
                  <a:tcPr marL="9525" marR="9525" marT="9525" marB="0" anchor="ctr"/>
                </a:tc>
              </a:tr>
              <a:tr h="360000">
                <a:tc>
                  <a:txBody>
                    <a:bodyPr/>
                    <a:lstStyle/>
                    <a:p>
                      <a:pPr algn="ctr" fontAlgn="ctr"/>
                      <a:r>
                        <a:rPr lang="es-CO" sz="1000" b="1" i="0" u="none" strike="noStrike">
                          <a:solidFill>
                            <a:srgbClr val="333333"/>
                          </a:solidFill>
                          <a:effectLst/>
                          <a:latin typeface="Verdana"/>
                        </a:rPr>
                        <a:t>MARZO</a:t>
                      </a:r>
                    </a:p>
                  </a:txBody>
                  <a:tcPr marL="9525" marR="9525" marT="9525" marB="0" anchor="ctr"/>
                </a:tc>
                <a:tc>
                  <a:txBody>
                    <a:bodyPr/>
                    <a:lstStyle/>
                    <a:p>
                      <a:pPr algn="ctr" fontAlgn="ctr"/>
                      <a:r>
                        <a:rPr lang="es-CO" sz="1000" b="1" i="0" u="none" strike="noStrike" dirty="0">
                          <a:solidFill>
                            <a:srgbClr val="333333"/>
                          </a:solidFill>
                          <a:effectLst/>
                          <a:latin typeface="Verdana"/>
                        </a:rPr>
                        <a:t>400</a:t>
                      </a:r>
                    </a:p>
                  </a:txBody>
                  <a:tcPr marL="9525" marR="9525" marT="9525" marB="0" anchor="ctr"/>
                </a:tc>
                <a:tc>
                  <a:txBody>
                    <a:bodyPr/>
                    <a:lstStyle/>
                    <a:p>
                      <a:pPr algn="ctr" fontAlgn="ctr"/>
                      <a:r>
                        <a:rPr lang="es-CO" sz="1000" b="1" i="0" u="none" strike="noStrike">
                          <a:solidFill>
                            <a:srgbClr val="333333"/>
                          </a:solidFill>
                          <a:effectLst/>
                          <a:latin typeface="Verdana"/>
                        </a:rPr>
                        <a:t>578</a:t>
                      </a:r>
                    </a:p>
                  </a:txBody>
                  <a:tcPr marL="9525" marR="9525" marT="9525" marB="0" anchor="ctr"/>
                </a:tc>
                <a:tc>
                  <a:txBody>
                    <a:bodyPr/>
                    <a:lstStyle/>
                    <a:p>
                      <a:pPr algn="ctr" fontAlgn="ctr"/>
                      <a:r>
                        <a:rPr lang="es-CO" sz="1000" b="1" i="0" u="none" strike="noStrike">
                          <a:solidFill>
                            <a:srgbClr val="333333"/>
                          </a:solidFill>
                          <a:effectLst/>
                          <a:latin typeface="Verdana"/>
                        </a:rPr>
                        <a:t>92,92%</a:t>
                      </a:r>
                    </a:p>
                  </a:txBody>
                  <a:tcPr marL="9525" marR="9525" marT="9525" marB="0" anchor="ctr"/>
                </a:tc>
                <a:tc>
                  <a:txBody>
                    <a:bodyPr/>
                    <a:lstStyle/>
                    <a:p>
                      <a:pPr algn="ctr" fontAlgn="ctr"/>
                      <a:r>
                        <a:rPr lang="es-CO" sz="1000" b="1" i="0" u="none" strike="noStrike">
                          <a:solidFill>
                            <a:srgbClr val="333333"/>
                          </a:solidFill>
                          <a:effectLst/>
                          <a:latin typeface="Verdana"/>
                        </a:rPr>
                        <a:t>96,46%</a:t>
                      </a:r>
                    </a:p>
                  </a:txBody>
                  <a:tcPr marL="9525" marR="9525" marT="9525" marB="0" anchor="ctr"/>
                </a:tc>
              </a:tr>
              <a:tr h="360000">
                <a:tc>
                  <a:txBody>
                    <a:bodyPr/>
                    <a:lstStyle/>
                    <a:p>
                      <a:pPr algn="ctr" fontAlgn="ctr"/>
                      <a:r>
                        <a:rPr lang="es-CO" sz="1000" b="1" i="0" u="none" strike="noStrike">
                          <a:solidFill>
                            <a:srgbClr val="333333"/>
                          </a:solidFill>
                          <a:effectLst/>
                          <a:latin typeface="Verdana"/>
                        </a:rPr>
                        <a:t>ABRIL</a:t>
                      </a:r>
                    </a:p>
                  </a:txBody>
                  <a:tcPr marL="9525" marR="9525" marT="9525" marB="0" anchor="ctr"/>
                </a:tc>
                <a:tc>
                  <a:txBody>
                    <a:bodyPr/>
                    <a:lstStyle/>
                    <a:p>
                      <a:pPr algn="ctr" fontAlgn="ctr"/>
                      <a:r>
                        <a:rPr lang="es-CO" sz="1000" b="1" i="0" u="none" strike="noStrike" dirty="0">
                          <a:solidFill>
                            <a:srgbClr val="333333"/>
                          </a:solidFill>
                          <a:effectLst/>
                          <a:latin typeface="Verdana"/>
                        </a:rPr>
                        <a:t>400</a:t>
                      </a:r>
                    </a:p>
                  </a:txBody>
                  <a:tcPr marL="9525" marR="9525" marT="9525" marB="0" anchor="ctr"/>
                </a:tc>
                <a:tc>
                  <a:txBody>
                    <a:bodyPr/>
                    <a:lstStyle/>
                    <a:p>
                      <a:pPr algn="ctr" fontAlgn="ctr"/>
                      <a:r>
                        <a:rPr lang="es-CO" sz="1000" b="1" i="0" u="none" strike="noStrike">
                          <a:solidFill>
                            <a:srgbClr val="333333"/>
                          </a:solidFill>
                          <a:effectLst/>
                          <a:latin typeface="Verdana"/>
                        </a:rPr>
                        <a:t>475</a:t>
                      </a:r>
                    </a:p>
                  </a:txBody>
                  <a:tcPr marL="9525" marR="9525" marT="9525" marB="0" anchor="ctr"/>
                </a:tc>
                <a:tc>
                  <a:txBody>
                    <a:bodyPr/>
                    <a:lstStyle/>
                    <a:p>
                      <a:pPr algn="ctr" fontAlgn="ctr"/>
                      <a:r>
                        <a:rPr lang="es-CO" sz="1000" b="1" i="0" u="none" strike="noStrike">
                          <a:solidFill>
                            <a:srgbClr val="333333"/>
                          </a:solidFill>
                          <a:effectLst/>
                          <a:latin typeface="Verdana"/>
                        </a:rPr>
                        <a:t>97,51%</a:t>
                      </a:r>
                    </a:p>
                  </a:txBody>
                  <a:tcPr marL="9525" marR="9525" marT="9525" marB="0" anchor="ctr"/>
                </a:tc>
                <a:tc>
                  <a:txBody>
                    <a:bodyPr/>
                    <a:lstStyle/>
                    <a:p>
                      <a:pPr algn="ctr" fontAlgn="ctr"/>
                      <a:r>
                        <a:rPr lang="es-CO" sz="1000" b="1" i="0" u="none" strike="noStrike">
                          <a:solidFill>
                            <a:srgbClr val="333333"/>
                          </a:solidFill>
                          <a:effectLst/>
                          <a:latin typeface="Verdana"/>
                        </a:rPr>
                        <a:t>98,76%</a:t>
                      </a:r>
                    </a:p>
                  </a:txBody>
                  <a:tcPr marL="9525" marR="9525" marT="9525" marB="0" anchor="ctr"/>
                </a:tc>
              </a:tr>
              <a:tr h="360000">
                <a:tc>
                  <a:txBody>
                    <a:bodyPr/>
                    <a:lstStyle/>
                    <a:p>
                      <a:pPr algn="ctr" fontAlgn="ctr"/>
                      <a:r>
                        <a:rPr lang="es-CO" sz="1000" b="1" i="0" u="none" strike="noStrike">
                          <a:solidFill>
                            <a:srgbClr val="333333"/>
                          </a:solidFill>
                          <a:effectLst/>
                          <a:latin typeface="Verdana"/>
                        </a:rPr>
                        <a:t>MAYO</a:t>
                      </a:r>
                    </a:p>
                  </a:txBody>
                  <a:tcPr marL="9525" marR="9525" marT="9525" marB="0" anchor="ctr"/>
                </a:tc>
                <a:tc>
                  <a:txBody>
                    <a:bodyPr/>
                    <a:lstStyle/>
                    <a:p>
                      <a:pPr algn="ctr" fontAlgn="ctr"/>
                      <a:r>
                        <a:rPr lang="es-CO" sz="1000" b="1" i="0" u="none" strike="noStrike" dirty="0">
                          <a:solidFill>
                            <a:srgbClr val="333333"/>
                          </a:solidFill>
                          <a:effectLst/>
                          <a:latin typeface="Verdana"/>
                        </a:rPr>
                        <a:t>400</a:t>
                      </a:r>
                    </a:p>
                  </a:txBody>
                  <a:tcPr marL="9525" marR="9525" marT="9525" marB="0" anchor="ctr"/>
                </a:tc>
                <a:tc>
                  <a:txBody>
                    <a:bodyPr/>
                    <a:lstStyle/>
                    <a:p>
                      <a:pPr algn="ctr" fontAlgn="ctr"/>
                      <a:r>
                        <a:rPr lang="es-CO" sz="1000" b="1" i="0" u="none" strike="noStrike">
                          <a:solidFill>
                            <a:srgbClr val="333333"/>
                          </a:solidFill>
                          <a:effectLst/>
                          <a:latin typeface="Verdana"/>
                        </a:rPr>
                        <a:t>401</a:t>
                      </a:r>
                    </a:p>
                  </a:txBody>
                  <a:tcPr marL="9525" marR="9525" marT="9525" marB="0" anchor="ctr"/>
                </a:tc>
                <a:tc>
                  <a:txBody>
                    <a:bodyPr/>
                    <a:lstStyle/>
                    <a:p>
                      <a:pPr algn="ctr" fontAlgn="ctr"/>
                      <a:r>
                        <a:rPr lang="es-CO" sz="1000" b="1" i="0" u="none" strike="noStrike">
                          <a:solidFill>
                            <a:srgbClr val="333333"/>
                          </a:solidFill>
                          <a:effectLst/>
                          <a:latin typeface="Verdana"/>
                        </a:rPr>
                        <a:t>97,28%</a:t>
                      </a:r>
                    </a:p>
                  </a:txBody>
                  <a:tcPr marL="9525" marR="9525" marT="9525" marB="0" anchor="ctr"/>
                </a:tc>
                <a:tc>
                  <a:txBody>
                    <a:bodyPr/>
                    <a:lstStyle/>
                    <a:p>
                      <a:pPr algn="ctr" fontAlgn="ctr"/>
                      <a:r>
                        <a:rPr lang="es-CO" sz="1000" b="1" i="0" u="none" strike="noStrike">
                          <a:solidFill>
                            <a:srgbClr val="333333"/>
                          </a:solidFill>
                          <a:effectLst/>
                          <a:latin typeface="Verdana"/>
                        </a:rPr>
                        <a:t>98,64%</a:t>
                      </a:r>
                    </a:p>
                  </a:txBody>
                  <a:tcPr marL="9525" marR="9525" marT="9525" marB="0" anchor="ctr"/>
                </a:tc>
              </a:tr>
              <a:tr h="360000">
                <a:tc>
                  <a:txBody>
                    <a:bodyPr/>
                    <a:lstStyle/>
                    <a:p>
                      <a:pPr algn="ctr" fontAlgn="ctr"/>
                      <a:r>
                        <a:rPr lang="es-CO" sz="1000" b="1" i="0" u="none" strike="noStrike">
                          <a:solidFill>
                            <a:srgbClr val="333333"/>
                          </a:solidFill>
                          <a:effectLst/>
                          <a:latin typeface="Verdana"/>
                        </a:rPr>
                        <a:t>JUNIO</a:t>
                      </a:r>
                    </a:p>
                  </a:txBody>
                  <a:tcPr marL="9525" marR="9525" marT="9525" marB="0" anchor="ctr"/>
                </a:tc>
                <a:tc>
                  <a:txBody>
                    <a:bodyPr/>
                    <a:lstStyle/>
                    <a:p>
                      <a:pPr algn="ctr" fontAlgn="ctr"/>
                      <a:r>
                        <a:rPr lang="es-CO" sz="1000" b="1" i="0" u="none" strike="noStrike" dirty="0">
                          <a:solidFill>
                            <a:srgbClr val="333333"/>
                          </a:solidFill>
                          <a:effectLst/>
                          <a:latin typeface="Verdana"/>
                        </a:rPr>
                        <a:t>400</a:t>
                      </a:r>
                    </a:p>
                  </a:txBody>
                  <a:tcPr marL="9525" marR="9525" marT="9525" marB="0" anchor="ctr"/>
                </a:tc>
                <a:tc>
                  <a:txBody>
                    <a:bodyPr/>
                    <a:lstStyle/>
                    <a:p>
                      <a:pPr algn="ctr" fontAlgn="ctr"/>
                      <a:r>
                        <a:rPr lang="es-CO" sz="1000" b="1" i="0" u="none" strike="noStrike">
                          <a:solidFill>
                            <a:srgbClr val="333333"/>
                          </a:solidFill>
                          <a:effectLst/>
                          <a:latin typeface="Verdana"/>
                        </a:rPr>
                        <a:t>469</a:t>
                      </a:r>
                    </a:p>
                  </a:txBody>
                  <a:tcPr marL="9525" marR="9525" marT="9525" marB="0" anchor="ctr"/>
                </a:tc>
                <a:tc>
                  <a:txBody>
                    <a:bodyPr/>
                    <a:lstStyle/>
                    <a:p>
                      <a:pPr algn="ctr" fontAlgn="ctr"/>
                      <a:r>
                        <a:rPr lang="es-CO" sz="1000" b="1" i="0" u="none" strike="noStrike">
                          <a:solidFill>
                            <a:srgbClr val="333333"/>
                          </a:solidFill>
                          <a:effectLst/>
                          <a:latin typeface="Verdana"/>
                        </a:rPr>
                        <a:t>93,41%</a:t>
                      </a:r>
                    </a:p>
                  </a:txBody>
                  <a:tcPr marL="9525" marR="9525" marT="9525" marB="0" anchor="ctr"/>
                </a:tc>
                <a:tc>
                  <a:txBody>
                    <a:bodyPr/>
                    <a:lstStyle/>
                    <a:p>
                      <a:pPr algn="ctr" fontAlgn="ctr"/>
                      <a:r>
                        <a:rPr lang="es-CO" sz="1000" b="1" i="0" u="none" strike="noStrike">
                          <a:solidFill>
                            <a:srgbClr val="333333"/>
                          </a:solidFill>
                          <a:effectLst/>
                          <a:latin typeface="Verdana"/>
                        </a:rPr>
                        <a:t>95,26%</a:t>
                      </a:r>
                    </a:p>
                  </a:txBody>
                  <a:tcPr marL="9525" marR="9525" marT="9525" marB="0" anchor="ctr"/>
                </a:tc>
              </a:tr>
              <a:tr h="360000">
                <a:tc>
                  <a:txBody>
                    <a:bodyPr/>
                    <a:lstStyle/>
                    <a:p>
                      <a:pPr algn="ctr" fontAlgn="ctr"/>
                      <a:r>
                        <a:rPr lang="es-CO" sz="1000" b="1" i="0" u="none" strike="noStrike">
                          <a:solidFill>
                            <a:srgbClr val="333333"/>
                          </a:solidFill>
                          <a:effectLst/>
                          <a:latin typeface="Verdana"/>
                        </a:rPr>
                        <a:t>JULIO</a:t>
                      </a:r>
                    </a:p>
                  </a:txBody>
                  <a:tcPr marL="9525" marR="9525" marT="9525" marB="0" anchor="ctr"/>
                </a:tc>
                <a:tc>
                  <a:txBody>
                    <a:bodyPr/>
                    <a:lstStyle/>
                    <a:p>
                      <a:pPr algn="ctr" fontAlgn="ctr"/>
                      <a:r>
                        <a:rPr lang="es-CO" sz="1000" b="1" i="0" u="none" strike="noStrike" dirty="0">
                          <a:solidFill>
                            <a:srgbClr val="333333"/>
                          </a:solidFill>
                          <a:effectLst/>
                          <a:latin typeface="Verdana"/>
                        </a:rPr>
                        <a:t>400</a:t>
                      </a:r>
                    </a:p>
                  </a:txBody>
                  <a:tcPr marL="9525" marR="9525" marT="9525" marB="0" anchor="ctr"/>
                </a:tc>
                <a:tc>
                  <a:txBody>
                    <a:bodyPr/>
                    <a:lstStyle/>
                    <a:p>
                      <a:pPr algn="ctr" fontAlgn="ctr"/>
                      <a:r>
                        <a:rPr lang="es-CO" sz="1000" b="1" i="0" u="none" strike="noStrike" dirty="0">
                          <a:solidFill>
                            <a:srgbClr val="333333"/>
                          </a:solidFill>
                          <a:effectLst/>
                          <a:latin typeface="Verdana"/>
                        </a:rPr>
                        <a:t>446</a:t>
                      </a:r>
                    </a:p>
                  </a:txBody>
                  <a:tcPr marL="9525" marR="9525" marT="9525" marB="0" anchor="ctr"/>
                </a:tc>
                <a:tc>
                  <a:txBody>
                    <a:bodyPr/>
                    <a:lstStyle/>
                    <a:p>
                      <a:pPr algn="ctr" fontAlgn="ctr"/>
                      <a:r>
                        <a:rPr lang="es-CO" sz="1000" b="1" i="0" u="none" strike="noStrike">
                          <a:solidFill>
                            <a:srgbClr val="333333"/>
                          </a:solidFill>
                          <a:effectLst/>
                          <a:latin typeface="Verdana"/>
                        </a:rPr>
                        <a:t>87,92%</a:t>
                      </a:r>
                    </a:p>
                  </a:txBody>
                  <a:tcPr marL="9525" marR="9525" marT="9525" marB="0" anchor="ctr"/>
                </a:tc>
                <a:tc>
                  <a:txBody>
                    <a:bodyPr/>
                    <a:lstStyle/>
                    <a:p>
                      <a:pPr algn="ctr" fontAlgn="ctr"/>
                      <a:r>
                        <a:rPr lang="es-CO" sz="1000" b="1" i="0" u="none" strike="noStrike">
                          <a:solidFill>
                            <a:srgbClr val="333333"/>
                          </a:solidFill>
                          <a:effectLst/>
                          <a:latin typeface="Verdana"/>
                        </a:rPr>
                        <a:t>90,99%</a:t>
                      </a:r>
                    </a:p>
                  </a:txBody>
                  <a:tcPr marL="9525" marR="9525" marT="9525" marB="0" anchor="ctr"/>
                </a:tc>
              </a:tr>
              <a:tr h="360000">
                <a:tc>
                  <a:txBody>
                    <a:bodyPr/>
                    <a:lstStyle/>
                    <a:p>
                      <a:pPr algn="ctr" fontAlgn="ctr"/>
                      <a:r>
                        <a:rPr lang="es-CO" sz="1000" b="1" i="0" u="none" strike="noStrike">
                          <a:solidFill>
                            <a:srgbClr val="333333"/>
                          </a:solidFill>
                          <a:effectLst/>
                          <a:latin typeface="Verdana"/>
                        </a:rPr>
                        <a:t>AGOSTO</a:t>
                      </a:r>
                    </a:p>
                  </a:txBody>
                  <a:tcPr marL="9525" marR="9525" marT="9525" marB="0" anchor="ctr"/>
                </a:tc>
                <a:tc>
                  <a:txBody>
                    <a:bodyPr/>
                    <a:lstStyle/>
                    <a:p>
                      <a:pPr algn="ctr" fontAlgn="ctr"/>
                      <a:r>
                        <a:rPr lang="es-CO" sz="1000" b="1" i="0" u="none" strike="noStrike">
                          <a:solidFill>
                            <a:srgbClr val="333333"/>
                          </a:solidFill>
                          <a:effectLst/>
                          <a:latin typeface="Verdana"/>
                        </a:rPr>
                        <a:t>400</a:t>
                      </a:r>
                    </a:p>
                  </a:txBody>
                  <a:tcPr marL="9525" marR="9525" marT="9525" marB="0" anchor="ctr"/>
                </a:tc>
                <a:tc>
                  <a:txBody>
                    <a:bodyPr/>
                    <a:lstStyle/>
                    <a:p>
                      <a:pPr algn="ctr" fontAlgn="ctr"/>
                      <a:r>
                        <a:rPr lang="es-CO" sz="1000" b="1" i="0" u="none" strike="noStrike" dirty="0">
                          <a:solidFill>
                            <a:srgbClr val="333333"/>
                          </a:solidFill>
                          <a:effectLst/>
                          <a:latin typeface="Verdana"/>
                        </a:rPr>
                        <a:t>423</a:t>
                      </a:r>
                    </a:p>
                  </a:txBody>
                  <a:tcPr marL="9525" marR="9525" marT="9525" marB="0" anchor="ctr"/>
                </a:tc>
                <a:tc>
                  <a:txBody>
                    <a:bodyPr/>
                    <a:lstStyle/>
                    <a:p>
                      <a:pPr algn="ctr" fontAlgn="ctr"/>
                      <a:r>
                        <a:rPr lang="es-CO" sz="1000" b="1" i="0" u="none" strike="noStrike">
                          <a:solidFill>
                            <a:srgbClr val="333333"/>
                          </a:solidFill>
                          <a:effectLst/>
                          <a:latin typeface="Verdana"/>
                        </a:rPr>
                        <a:t>95,22%</a:t>
                      </a:r>
                    </a:p>
                  </a:txBody>
                  <a:tcPr marL="9525" marR="9525" marT="9525" marB="0" anchor="ctr"/>
                </a:tc>
                <a:tc>
                  <a:txBody>
                    <a:bodyPr/>
                    <a:lstStyle/>
                    <a:p>
                      <a:pPr algn="ctr" fontAlgn="ctr"/>
                      <a:r>
                        <a:rPr lang="es-CO" sz="1000" b="1" i="0" u="none" strike="noStrike">
                          <a:solidFill>
                            <a:srgbClr val="333333"/>
                          </a:solidFill>
                          <a:effectLst/>
                          <a:latin typeface="Verdana"/>
                        </a:rPr>
                        <a:t>97,61%</a:t>
                      </a:r>
                    </a:p>
                  </a:txBody>
                  <a:tcPr marL="9525" marR="9525" marT="9525" marB="0" anchor="ctr"/>
                </a:tc>
              </a:tr>
              <a:tr h="360000">
                <a:tc>
                  <a:txBody>
                    <a:bodyPr/>
                    <a:lstStyle/>
                    <a:p>
                      <a:pPr algn="ctr" fontAlgn="ctr"/>
                      <a:r>
                        <a:rPr lang="es-CO" sz="1000" b="1" i="0" u="none" strike="noStrike">
                          <a:solidFill>
                            <a:srgbClr val="333333"/>
                          </a:solidFill>
                          <a:effectLst/>
                          <a:latin typeface="Verdana"/>
                        </a:rPr>
                        <a:t>SEPTIEMBRE</a:t>
                      </a:r>
                    </a:p>
                  </a:txBody>
                  <a:tcPr marL="9525" marR="9525" marT="9525" marB="0" anchor="ctr"/>
                </a:tc>
                <a:tc>
                  <a:txBody>
                    <a:bodyPr/>
                    <a:lstStyle/>
                    <a:p>
                      <a:pPr algn="ctr" fontAlgn="ctr"/>
                      <a:r>
                        <a:rPr lang="es-CO" sz="1000" b="1" i="0" u="none" strike="noStrike">
                          <a:solidFill>
                            <a:srgbClr val="333333"/>
                          </a:solidFill>
                          <a:effectLst/>
                          <a:latin typeface="Verdana"/>
                        </a:rPr>
                        <a:t>400</a:t>
                      </a:r>
                    </a:p>
                  </a:txBody>
                  <a:tcPr marL="9525" marR="9525" marT="9525" marB="0" anchor="ctr"/>
                </a:tc>
                <a:tc>
                  <a:txBody>
                    <a:bodyPr/>
                    <a:lstStyle/>
                    <a:p>
                      <a:pPr algn="ctr" fontAlgn="ctr"/>
                      <a:r>
                        <a:rPr lang="es-CO" sz="1000" b="1" i="0" u="none" strike="noStrike" dirty="0">
                          <a:solidFill>
                            <a:srgbClr val="333333"/>
                          </a:solidFill>
                          <a:effectLst/>
                          <a:latin typeface="Verdana"/>
                        </a:rPr>
                        <a:t>439</a:t>
                      </a:r>
                    </a:p>
                  </a:txBody>
                  <a:tcPr marL="9525" marR="9525" marT="9525" marB="0" anchor="ctr"/>
                </a:tc>
                <a:tc>
                  <a:txBody>
                    <a:bodyPr/>
                    <a:lstStyle/>
                    <a:p>
                      <a:pPr algn="ctr" fontAlgn="ctr"/>
                      <a:r>
                        <a:rPr lang="es-CO" sz="1000" b="1" i="0" u="none" strike="noStrike">
                          <a:solidFill>
                            <a:srgbClr val="333333"/>
                          </a:solidFill>
                          <a:effectLst/>
                          <a:latin typeface="Verdana"/>
                        </a:rPr>
                        <a:t>98,52%</a:t>
                      </a:r>
                    </a:p>
                  </a:txBody>
                  <a:tcPr marL="9525" marR="9525" marT="9525" marB="0" anchor="ctr"/>
                </a:tc>
                <a:tc>
                  <a:txBody>
                    <a:bodyPr/>
                    <a:lstStyle/>
                    <a:p>
                      <a:pPr algn="ctr" fontAlgn="ctr"/>
                      <a:r>
                        <a:rPr lang="es-CO" sz="1000" b="1" i="0" u="none" strike="noStrike">
                          <a:solidFill>
                            <a:srgbClr val="333333"/>
                          </a:solidFill>
                          <a:effectLst/>
                          <a:latin typeface="Verdana"/>
                        </a:rPr>
                        <a:t>99,16%</a:t>
                      </a:r>
                    </a:p>
                  </a:txBody>
                  <a:tcPr marL="9525" marR="9525" marT="9525" marB="0" anchor="ctr"/>
                </a:tc>
              </a:tr>
              <a:tr h="360000">
                <a:tc>
                  <a:txBody>
                    <a:bodyPr/>
                    <a:lstStyle/>
                    <a:p>
                      <a:pPr algn="ctr" fontAlgn="ctr"/>
                      <a:r>
                        <a:rPr lang="es-CO" sz="1000" b="1" i="0" u="none" strike="noStrike">
                          <a:solidFill>
                            <a:srgbClr val="333333"/>
                          </a:solidFill>
                          <a:effectLst/>
                          <a:latin typeface="Verdana"/>
                        </a:rPr>
                        <a:t>OCTUBRE</a:t>
                      </a:r>
                    </a:p>
                  </a:txBody>
                  <a:tcPr marL="9525" marR="9525" marT="9525" marB="0" anchor="ctr"/>
                </a:tc>
                <a:tc>
                  <a:txBody>
                    <a:bodyPr/>
                    <a:lstStyle/>
                    <a:p>
                      <a:pPr algn="ctr" fontAlgn="ctr"/>
                      <a:r>
                        <a:rPr lang="es-CO" sz="1000" b="1" i="0" u="none" strike="noStrike">
                          <a:solidFill>
                            <a:srgbClr val="333333"/>
                          </a:solidFill>
                          <a:effectLst/>
                          <a:latin typeface="Verdana"/>
                        </a:rPr>
                        <a:t>400</a:t>
                      </a:r>
                    </a:p>
                  </a:txBody>
                  <a:tcPr marL="9525" marR="9525" marT="9525" marB="0" anchor="ctr"/>
                </a:tc>
                <a:tc>
                  <a:txBody>
                    <a:bodyPr/>
                    <a:lstStyle/>
                    <a:p>
                      <a:pPr algn="ctr" fontAlgn="ctr"/>
                      <a:r>
                        <a:rPr lang="es-CO" sz="1000" b="1" i="0" u="none" strike="noStrike" dirty="0">
                          <a:solidFill>
                            <a:srgbClr val="333333"/>
                          </a:solidFill>
                          <a:effectLst/>
                          <a:latin typeface="Verdana"/>
                        </a:rPr>
                        <a:t>484</a:t>
                      </a:r>
                    </a:p>
                  </a:txBody>
                  <a:tcPr marL="9525" marR="9525" marT="9525" marB="0" anchor="ctr"/>
                </a:tc>
                <a:tc>
                  <a:txBody>
                    <a:bodyPr/>
                    <a:lstStyle/>
                    <a:p>
                      <a:pPr algn="ctr" fontAlgn="ctr"/>
                      <a:r>
                        <a:rPr lang="es-CO" sz="1000" b="1" i="0" u="none" strike="noStrike">
                          <a:solidFill>
                            <a:srgbClr val="333333"/>
                          </a:solidFill>
                          <a:effectLst/>
                          <a:latin typeface="Verdana"/>
                        </a:rPr>
                        <a:t>98,08%</a:t>
                      </a:r>
                    </a:p>
                  </a:txBody>
                  <a:tcPr marL="9525" marR="9525" marT="9525" marB="0" anchor="ctr"/>
                </a:tc>
                <a:tc>
                  <a:txBody>
                    <a:bodyPr/>
                    <a:lstStyle/>
                    <a:p>
                      <a:pPr algn="ctr" fontAlgn="ctr"/>
                      <a:r>
                        <a:rPr lang="es-CO" sz="1000" b="1" i="0" u="none" strike="noStrike">
                          <a:solidFill>
                            <a:srgbClr val="333333"/>
                          </a:solidFill>
                          <a:effectLst/>
                          <a:latin typeface="Verdana"/>
                        </a:rPr>
                        <a:t>98,96%</a:t>
                      </a:r>
                    </a:p>
                  </a:txBody>
                  <a:tcPr marL="9525" marR="9525" marT="9525" marB="0" anchor="ctr"/>
                </a:tc>
              </a:tr>
              <a:tr h="360000">
                <a:tc>
                  <a:txBody>
                    <a:bodyPr/>
                    <a:lstStyle/>
                    <a:p>
                      <a:pPr algn="ctr" fontAlgn="ctr"/>
                      <a:r>
                        <a:rPr lang="es-CO" sz="1000" b="1" i="0" u="none" strike="noStrike">
                          <a:solidFill>
                            <a:srgbClr val="333333"/>
                          </a:solidFill>
                          <a:effectLst/>
                          <a:latin typeface="Verdana"/>
                        </a:rPr>
                        <a:t>NOVIEMBRE</a:t>
                      </a:r>
                    </a:p>
                  </a:txBody>
                  <a:tcPr marL="9525" marR="9525" marT="9525" marB="0" anchor="ctr"/>
                </a:tc>
                <a:tc>
                  <a:txBody>
                    <a:bodyPr/>
                    <a:lstStyle/>
                    <a:p>
                      <a:pPr algn="ctr" fontAlgn="ctr"/>
                      <a:r>
                        <a:rPr lang="es-CO" sz="1000" b="1" i="0" u="none" strike="noStrike">
                          <a:solidFill>
                            <a:srgbClr val="333333"/>
                          </a:solidFill>
                          <a:effectLst/>
                          <a:latin typeface="Verdana"/>
                        </a:rPr>
                        <a:t>400</a:t>
                      </a:r>
                    </a:p>
                  </a:txBody>
                  <a:tcPr marL="9525" marR="9525" marT="9525" marB="0" anchor="ctr"/>
                </a:tc>
                <a:tc>
                  <a:txBody>
                    <a:bodyPr/>
                    <a:lstStyle/>
                    <a:p>
                      <a:pPr algn="ctr" fontAlgn="ctr"/>
                      <a:r>
                        <a:rPr lang="es-CO" sz="1000" b="1" i="0" u="none" strike="noStrike" dirty="0">
                          <a:solidFill>
                            <a:srgbClr val="333333"/>
                          </a:solidFill>
                          <a:effectLst/>
                          <a:latin typeface="Verdana"/>
                        </a:rPr>
                        <a:t>418</a:t>
                      </a:r>
                    </a:p>
                  </a:txBody>
                  <a:tcPr marL="9525" marR="9525" marT="9525" marB="0" anchor="ctr"/>
                </a:tc>
                <a:tc>
                  <a:txBody>
                    <a:bodyPr/>
                    <a:lstStyle/>
                    <a:p>
                      <a:pPr algn="ctr" fontAlgn="ctr"/>
                      <a:r>
                        <a:rPr lang="es-CO" sz="1000" b="1" i="0" u="none" strike="noStrike" dirty="0">
                          <a:solidFill>
                            <a:srgbClr val="333333"/>
                          </a:solidFill>
                          <a:effectLst/>
                          <a:latin typeface="Verdana"/>
                        </a:rPr>
                        <a:t>94,92%</a:t>
                      </a:r>
                    </a:p>
                  </a:txBody>
                  <a:tcPr marL="9525" marR="9525" marT="9525" marB="0" anchor="ctr"/>
                </a:tc>
                <a:tc>
                  <a:txBody>
                    <a:bodyPr/>
                    <a:lstStyle/>
                    <a:p>
                      <a:pPr algn="ctr" fontAlgn="ctr"/>
                      <a:r>
                        <a:rPr lang="es-CO" sz="1000" b="1" i="0" u="none" strike="noStrike">
                          <a:solidFill>
                            <a:srgbClr val="333333"/>
                          </a:solidFill>
                          <a:effectLst/>
                          <a:latin typeface="Verdana"/>
                        </a:rPr>
                        <a:t>97,18%</a:t>
                      </a:r>
                    </a:p>
                  </a:txBody>
                  <a:tcPr marL="9525" marR="9525" marT="9525" marB="0" anchor="ctr"/>
                </a:tc>
              </a:tr>
              <a:tr h="360000">
                <a:tc>
                  <a:txBody>
                    <a:bodyPr/>
                    <a:lstStyle/>
                    <a:p>
                      <a:pPr algn="ctr" fontAlgn="ctr"/>
                      <a:r>
                        <a:rPr lang="es-CO" sz="1000" b="1" i="0" u="none" strike="noStrike">
                          <a:solidFill>
                            <a:srgbClr val="333333"/>
                          </a:solidFill>
                          <a:effectLst/>
                          <a:latin typeface="Verdana"/>
                        </a:rPr>
                        <a:t>DICIEMBRE</a:t>
                      </a:r>
                    </a:p>
                  </a:txBody>
                  <a:tcPr marL="9525" marR="9525" marT="9525" marB="0" anchor="ctr"/>
                </a:tc>
                <a:tc>
                  <a:txBody>
                    <a:bodyPr/>
                    <a:lstStyle/>
                    <a:p>
                      <a:pPr algn="ctr" fontAlgn="ctr"/>
                      <a:r>
                        <a:rPr lang="es-CO" sz="1000" b="1" i="0" u="none" strike="noStrike">
                          <a:solidFill>
                            <a:srgbClr val="333333"/>
                          </a:solidFill>
                          <a:effectLst/>
                          <a:latin typeface="Verdana"/>
                        </a:rPr>
                        <a:t>400</a:t>
                      </a:r>
                    </a:p>
                  </a:txBody>
                  <a:tcPr marL="9525" marR="9525" marT="9525" marB="0" anchor="ctr"/>
                </a:tc>
                <a:tc>
                  <a:txBody>
                    <a:bodyPr/>
                    <a:lstStyle/>
                    <a:p>
                      <a:pPr algn="ctr" fontAlgn="ctr"/>
                      <a:r>
                        <a:rPr lang="es-CO" sz="1000" b="1" i="0" u="none" strike="noStrike">
                          <a:solidFill>
                            <a:srgbClr val="333333"/>
                          </a:solidFill>
                          <a:effectLst/>
                          <a:latin typeface="Verdana"/>
                        </a:rPr>
                        <a:t>413</a:t>
                      </a:r>
                    </a:p>
                  </a:txBody>
                  <a:tcPr marL="9525" marR="9525" marT="9525" marB="0" anchor="ctr"/>
                </a:tc>
                <a:tc>
                  <a:txBody>
                    <a:bodyPr/>
                    <a:lstStyle/>
                    <a:p>
                      <a:pPr algn="ctr" fontAlgn="ctr"/>
                      <a:r>
                        <a:rPr lang="es-CO" sz="1000" b="1" i="0" u="none" strike="noStrike" dirty="0">
                          <a:solidFill>
                            <a:srgbClr val="333333"/>
                          </a:solidFill>
                          <a:effectLst/>
                          <a:latin typeface="Verdana"/>
                        </a:rPr>
                        <a:t>87,55%</a:t>
                      </a:r>
                    </a:p>
                  </a:txBody>
                  <a:tcPr marL="9525" marR="9525" marT="9525" marB="0" anchor="ctr"/>
                </a:tc>
                <a:tc>
                  <a:txBody>
                    <a:bodyPr/>
                    <a:lstStyle/>
                    <a:p>
                      <a:pPr algn="ctr" fontAlgn="ctr"/>
                      <a:r>
                        <a:rPr lang="es-CO" sz="1000" b="1" i="0" u="none" strike="noStrike">
                          <a:solidFill>
                            <a:srgbClr val="333333"/>
                          </a:solidFill>
                          <a:effectLst/>
                          <a:latin typeface="Verdana"/>
                        </a:rPr>
                        <a:t>93,78%</a:t>
                      </a:r>
                    </a:p>
                  </a:txBody>
                  <a:tcPr marL="9525" marR="9525" marT="9525" marB="0" anchor="ctr"/>
                </a:tc>
              </a:tr>
              <a:tr h="428353">
                <a:tc>
                  <a:txBody>
                    <a:bodyPr/>
                    <a:lstStyle/>
                    <a:p>
                      <a:pPr algn="ctr" fontAlgn="ctr"/>
                      <a:r>
                        <a:rPr lang="es-CO" sz="1000" b="1" i="0" u="none" strike="noStrike" dirty="0">
                          <a:solidFill>
                            <a:srgbClr val="333333"/>
                          </a:solidFill>
                          <a:effectLst/>
                          <a:latin typeface="Verdana"/>
                        </a:rPr>
                        <a:t>PROMEDIO </a:t>
                      </a:r>
                    </a:p>
                  </a:txBody>
                  <a:tcPr marL="9525" marR="9525" marT="9525" marB="0" anchor="ctr"/>
                </a:tc>
                <a:tc>
                  <a:txBody>
                    <a:bodyPr/>
                    <a:lstStyle/>
                    <a:p>
                      <a:pPr algn="ctr" fontAlgn="b"/>
                      <a:r>
                        <a:rPr lang="es-CO" sz="1100" b="1" i="0" u="none" strike="noStrike">
                          <a:solidFill>
                            <a:srgbClr val="000000"/>
                          </a:solidFill>
                          <a:effectLst/>
                          <a:latin typeface="Calibri"/>
                        </a:rPr>
                        <a:t> </a:t>
                      </a:r>
                    </a:p>
                  </a:txBody>
                  <a:tcPr marL="9525" marR="9525" marT="9525" marB="0" anchor="ctr"/>
                </a:tc>
                <a:tc>
                  <a:txBody>
                    <a:bodyPr/>
                    <a:lstStyle/>
                    <a:p>
                      <a:pPr algn="ctr" fontAlgn="b"/>
                      <a:r>
                        <a:rPr lang="es-CO" sz="1100" b="1" i="0" u="none" strike="noStrike">
                          <a:solidFill>
                            <a:srgbClr val="000000"/>
                          </a:solidFill>
                          <a:effectLst/>
                          <a:latin typeface="Calibri"/>
                        </a:rPr>
                        <a:t> </a:t>
                      </a:r>
                    </a:p>
                  </a:txBody>
                  <a:tcPr marL="9525" marR="9525" marT="9525" marB="0" anchor="ctr"/>
                </a:tc>
                <a:tc>
                  <a:txBody>
                    <a:bodyPr/>
                    <a:lstStyle/>
                    <a:p>
                      <a:pPr algn="ctr" fontAlgn="b"/>
                      <a:r>
                        <a:rPr lang="es-CO" sz="1100" b="1" i="0" u="none" strike="noStrike" dirty="0">
                          <a:solidFill>
                            <a:srgbClr val="000000"/>
                          </a:solidFill>
                          <a:effectLst/>
                          <a:latin typeface="Calibri"/>
                        </a:rPr>
                        <a:t>95,10%</a:t>
                      </a:r>
                    </a:p>
                  </a:txBody>
                  <a:tcPr marL="9525" marR="9525" marT="9525" marB="0" anchor="ctr"/>
                </a:tc>
                <a:tc>
                  <a:txBody>
                    <a:bodyPr/>
                    <a:lstStyle/>
                    <a:p>
                      <a:pPr algn="ctr" fontAlgn="b"/>
                      <a:r>
                        <a:rPr lang="es-CO" sz="1100" b="1" i="0" u="none" strike="noStrike" dirty="0">
                          <a:solidFill>
                            <a:srgbClr val="000000"/>
                          </a:solidFill>
                          <a:effectLst/>
                          <a:latin typeface="Calibri"/>
                        </a:rPr>
                        <a:t>97,05%</a:t>
                      </a:r>
                    </a:p>
                  </a:txBody>
                  <a:tcPr marL="9525" marR="9525" marT="9525" marB="0" anchor="ctr"/>
                </a:tc>
              </a:tr>
            </a:tbl>
          </a:graphicData>
        </a:graphic>
      </p:graphicFrame>
    </p:spTree>
    <p:extLst>
      <p:ext uri="{BB962C8B-B14F-4D97-AF65-F5344CB8AC3E}">
        <p14:creationId xmlns:p14="http://schemas.microsoft.com/office/powerpoint/2010/main" val="30902872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042" y="908720"/>
            <a:ext cx="7910406" cy="47517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87649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1984127156"/>
              </p:ext>
            </p:extLst>
          </p:nvPr>
        </p:nvGraphicFramePr>
        <p:xfrm>
          <a:off x="1007604" y="620688"/>
          <a:ext cx="7272810" cy="1112520"/>
        </p:xfrm>
        <a:graphic>
          <a:graphicData uri="http://schemas.openxmlformats.org/drawingml/2006/table">
            <a:tbl>
              <a:tblPr firstRow="1" bandRow="1">
                <a:tableStyleId>{5C22544A-7EE6-4342-B048-85BDC9FD1C3A}</a:tableStyleId>
              </a:tblPr>
              <a:tblGrid>
                <a:gridCol w="1454562"/>
                <a:gridCol w="1454562"/>
                <a:gridCol w="1454562"/>
                <a:gridCol w="1454562"/>
                <a:gridCol w="1454562"/>
              </a:tblGrid>
              <a:tr h="370840">
                <a:tc gridSpan="5">
                  <a:txBody>
                    <a:bodyPr/>
                    <a:lstStyle/>
                    <a:p>
                      <a:pPr algn="ctr"/>
                      <a:r>
                        <a:rPr lang="es-CO" dirty="0" smtClean="0"/>
                        <a:t>%   DE  OPORTUNIDAD  EN LAS  RESPUESTAS  SAC </a:t>
                      </a:r>
                      <a:endParaRPr lang="es-CO" dirty="0"/>
                    </a:p>
                  </a:txBody>
                  <a:tcPr anchor="ctr">
                    <a:lnR w="12700" cap="flat" cmpd="sng" algn="ctr">
                      <a:solidFill>
                        <a:schemeClr val="tx1"/>
                      </a:solidFill>
                      <a:prstDash val="solid"/>
                      <a:round/>
                      <a:headEnd type="none" w="med" len="med"/>
                      <a:tailEnd type="none" w="med" len="med"/>
                    </a:lnR>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tc hMerge="1">
                  <a:txBody>
                    <a:bodyPr/>
                    <a:lstStyle/>
                    <a:p>
                      <a:pPr algn="ctr"/>
                      <a:endParaRPr lang="es-CO" dirty="0"/>
                    </a:p>
                  </a:txBody>
                  <a:tcPr anchor="ctr">
                    <a:lnR w="12700" cap="flat" cmpd="sng" algn="ctr">
                      <a:solidFill>
                        <a:schemeClr val="tx1"/>
                      </a:solidFill>
                      <a:prstDash val="solid"/>
                      <a:round/>
                      <a:headEnd type="none" w="med" len="med"/>
                      <a:tailEnd type="none" w="med" len="med"/>
                    </a:lnR>
                  </a:tcPr>
                </a:tc>
              </a:tr>
              <a:tr h="370840">
                <a:tc>
                  <a:txBody>
                    <a:bodyPr/>
                    <a:lstStyle/>
                    <a:p>
                      <a:pPr algn="ctr" fontAlgn="b"/>
                      <a:r>
                        <a:rPr lang="es-CO" sz="1500" b="1" i="0" u="none" strike="noStrike" dirty="0" smtClean="0">
                          <a:solidFill>
                            <a:srgbClr val="000000"/>
                          </a:solidFill>
                          <a:effectLst/>
                          <a:latin typeface="Calibri"/>
                        </a:rPr>
                        <a:t>2012</a:t>
                      </a:r>
                      <a:endParaRPr lang="es-CO" sz="1500" b="1" i="0" u="none" strike="noStrike" dirty="0">
                        <a:solidFill>
                          <a:srgbClr val="000000"/>
                        </a:solidFill>
                        <a:effectLst/>
                        <a:latin typeface="Calibri"/>
                      </a:endParaRPr>
                    </a:p>
                  </a:txBody>
                  <a:tcPr marL="9525" marR="9525" marT="9525" marB="0" anchor="ctr"/>
                </a:tc>
                <a:tc>
                  <a:txBody>
                    <a:bodyPr/>
                    <a:lstStyle/>
                    <a:p>
                      <a:pPr algn="ctr" fontAlgn="b"/>
                      <a:r>
                        <a:rPr lang="es-CO" sz="1500" b="1" i="0" u="none" strike="noStrike" dirty="0">
                          <a:solidFill>
                            <a:srgbClr val="000000"/>
                          </a:solidFill>
                          <a:effectLst/>
                          <a:latin typeface="Calibri"/>
                        </a:rPr>
                        <a:t>2013</a:t>
                      </a:r>
                    </a:p>
                  </a:txBody>
                  <a:tcPr marL="9525" marR="9525" marT="9525" marB="0" anchor="ctr"/>
                </a:tc>
                <a:tc>
                  <a:txBody>
                    <a:bodyPr/>
                    <a:lstStyle/>
                    <a:p>
                      <a:pPr algn="ctr" fontAlgn="b"/>
                      <a:r>
                        <a:rPr lang="es-CO" sz="1500" b="1" i="0" u="none" strike="noStrike" dirty="0">
                          <a:solidFill>
                            <a:srgbClr val="000000"/>
                          </a:solidFill>
                          <a:effectLst/>
                          <a:latin typeface="Calibri"/>
                        </a:rPr>
                        <a:t>2014</a:t>
                      </a:r>
                    </a:p>
                  </a:txBody>
                  <a:tcPr marL="9525" marR="9525" marT="9525" marB="0" anchor="ctr"/>
                </a:tc>
                <a:tc>
                  <a:txBody>
                    <a:bodyPr/>
                    <a:lstStyle/>
                    <a:p>
                      <a:pPr algn="ctr" fontAlgn="b"/>
                      <a:r>
                        <a:rPr lang="es-CO" sz="1500" b="1" i="0" u="none" strike="noStrike" dirty="0">
                          <a:solidFill>
                            <a:srgbClr val="000000"/>
                          </a:solidFill>
                          <a:effectLst/>
                          <a:latin typeface="Calibri"/>
                        </a:rPr>
                        <a:t>2015</a:t>
                      </a:r>
                    </a:p>
                  </a:txBody>
                  <a:tcPr marL="9525" marR="9525" marT="9525" marB="0" anchor="ctr"/>
                </a:tc>
                <a:tc>
                  <a:txBody>
                    <a:bodyPr/>
                    <a:lstStyle/>
                    <a:p>
                      <a:pPr algn="ctr" fontAlgn="b"/>
                      <a:r>
                        <a:rPr lang="es-CO" sz="1500" b="1" i="0" u="none" strike="noStrike" dirty="0">
                          <a:solidFill>
                            <a:srgbClr val="000000"/>
                          </a:solidFill>
                          <a:effectLst/>
                          <a:latin typeface="Calibri"/>
                        </a:rPr>
                        <a:t>2016</a:t>
                      </a:r>
                    </a:p>
                  </a:txBody>
                  <a:tcPr marL="9525" marR="9525" marT="9525" marB="0" anchor="ctr">
                    <a:lnR w="12700" cap="flat" cmpd="sng" algn="ctr">
                      <a:solidFill>
                        <a:schemeClr val="tx1"/>
                      </a:solidFill>
                      <a:prstDash val="solid"/>
                      <a:round/>
                      <a:headEnd type="none" w="med" len="med"/>
                      <a:tailEnd type="none" w="med" len="med"/>
                    </a:lnR>
                  </a:tcPr>
                </a:tc>
              </a:tr>
              <a:tr h="370840">
                <a:tc>
                  <a:txBody>
                    <a:bodyPr/>
                    <a:lstStyle/>
                    <a:p>
                      <a:pPr algn="ctr" fontAlgn="b"/>
                      <a:r>
                        <a:rPr lang="es-CO" sz="1500" b="1" i="0" u="none" strike="noStrike">
                          <a:solidFill>
                            <a:srgbClr val="000000"/>
                          </a:solidFill>
                          <a:effectLst/>
                          <a:latin typeface="Calibri"/>
                        </a:rPr>
                        <a:t>96,49%</a:t>
                      </a:r>
                    </a:p>
                  </a:txBody>
                  <a:tcPr marL="9525" marR="9525" marT="9525" marB="0" anchor="ctr"/>
                </a:tc>
                <a:tc>
                  <a:txBody>
                    <a:bodyPr/>
                    <a:lstStyle/>
                    <a:p>
                      <a:pPr algn="ctr" fontAlgn="b"/>
                      <a:r>
                        <a:rPr lang="es-CO" sz="1500" b="1" i="0" u="none" strike="noStrike">
                          <a:solidFill>
                            <a:srgbClr val="000000"/>
                          </a:solidFill>
                          <a:effectLst/>
                          <a:latin typeface="Calibri"/>
                        </a:rPr>
                        <a:t>94,66%</a:t>
                      </a:r>
                    </a:p>
                  </a:txBody>
                  <a:tcPr marL="9525" marR="9525" marT="9525" marB="0" anchor="ctr"/>
                </a:tc>
                <a:tc>
                  <a:txBody>
                    <a:bodyPr/>
                    <a:lstStyle/>
                    <a:p>
                      <a:pPr algn="ctr" fontAlgn="b"/>
                      <a:r>
                        <a:rPr lang="es-CO" sz="1500" b="1" i="0" u="none" strike="noStrike" dirty="0">
                          <a:solidFill>
                            <a:srgbClr val="000000"/>
                          </a:solidFill>
                          <a:effectLst/>
                          <a:latin typeface="Calibri"/>
                        </a:rPr>
                        <a:t>93,84%</a:t>
                      </a:r>
                    </a:p>
                  </a:txBody>
                  <a:tcPr marL="9525" marR="9525" marT="9525" marB="0" anchor="ctr"/>
                </a:tc>
                <a:tc>
                  <a:txBody>
                    <a:bodyPr/>
                    <a:lstStyle/>
                    <a:p>
                      <a:pPr algn="ctr" fontAlgn="b"/>
                      <a:r>
                        <a:rPr lang="es-CO" sz="1500" b="1" i="0" u="none" strike="noStrike" dirty="0">
                          <a:solidFill>
                            <a:srgbClr val="000000"/>
                          </a:solidFill>
                          <a:effectLst/>
                          <a:latin typeface="Calibri"/>
                        </a:rPr>
                        <a:t>95,10%</a:t>
                      </a:r>
                    </a:p>
                  </a:txBody>
                  <a:tcPr marL="9525" marR="9525" marT="9525" marB="0" anchor="ctr"/>
                </a:tc>
                <a:tc>
                  <a:txBody>
                    <a:bodyPr/>
                    <a:lstStyle/>
                    <a:p>
                      <a:pPr algn="ctr" fontAlgn="ctr"/>
                      <a:r>
                        <a:rPr lang="es-CO" sz="1500" b="1" i="0" u="none" strike="noStrike" dirty="0">
                          <a:solidFill>
                            <a:srgbClr val="000000"/>
                          </a:solidFill>
                          <a:effectLst/>
                          <a:latin typeface="Calibri"/>
                        </a:rPr>
                        <a:t>96,78%</a:t>
                      </a:r>
                    </a:p>
                  </a:txBody>
                  <a:tcPr marL="9525" marR="9525" marT="9525" marB="0" anchor="ctr">
                    <a:lnR w="12700" cap="flat" cmpd="sng" algn="ctr">
                      <a:solidFill>
                        <a:schemeClr val="tx1"/>
                      </a:solidFill>
                      <a:prstDash val="solid"/>
                      <a:round/>
                      <a:headEnd type="none" w="med" len="med"/>
                      <a:tailEnd type="none" w="med" len="med"/>
                    </a:lnR>
                  </a:tcPr>
                </a:tc>
              </a:tr>
            </a:tbl>
          </a:graphicData>
        </a:graphic>
      </p:graphicFrame>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1883470"/>
            <a:ext cx="7272808" cy="43687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783009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4207218581"/>
              </p:ext>
            </p:extLst>
          </p:nvPr>
        </p:nvGraphicFramePr>
        <p:xfrm>
          <a:off x="1475656" y="260648"/>
          <a:ext cx="6288360" cy="5931035"/>
        </p:xfrm>
        <a:graphic>
          <a:graphicData uri="http://schemas.openxmlformats.org/drawingml/2006/table">
            <a:tbl>
              <a:tblPr firstRow="1" bandRow="1">
                <a:tableStyleId>{5C22544A-7EE6-4342-B048-85BDC9FD1C3A}</a:tableStyleId>
              </a:tblPr>
              <a:tblGrid>
                <a:gridCol w="1257672"/>
                <a:gridCol w="1257672"/>
                <a:gridCol w="1257672"/>
                <a:gridCol w="1257672"/>
                <a:gridCol w="1257672"/>
              </a:tblGrid>
              <a:tr h="428353">
                <a:tc gridSpan="5">
                  <a:txBody>
                    <a:bodyPr/>
                    <a:lstStyle/>
                    <a:p>
                      <a:pPr algn="ctr"/>
                      <a:r>
                        <a:rPr lang="es-CO" dirty="0" smtClean="0"/>
                        <a:t>Estadística  del  SAC  -2016</a:t>
                      </a:r>
                      <a:endParaRPr lang="es-CO" dirty="0"/>
                    </a:p>
                  </a:txBody>
                  <a:tcPr anchor="ctr">
                    <a:lnR w="12700" cap="flat" cmpd="sng" algn="ctr">
                      <a:solidFill>
                        <a:schemeClr val="tx1"/>
                      </a:solidFill>
                      <a:prstDash val="solid"/>
                      <a:round/>
                      <a:headEnd type="none" w="med" len="med"/>
                      <a:tailEnd type="none" w="med" len="med"/>
                    </a:lnR>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tr>
              <a:tr h="754329">
                <a:tc>
                  <a:txBody>
                    <a:bodyPr/>
                    <a:lstStyle/>
                    <a:p>
                      <a:pPr algn="ctr" fontAlgn="ctr"/>
                      <a:r>
                        <a:rPr lang="es-CO" sz="1000" b="1" i="0" u="none" strike="noStrike">
                          <a:solidFill>
                            <a:srgbClr val="333333"/>
                          </a:solidFill>
                          <a:effectLst/>
                          <a:latin typeface="Verdana"/>
                        </a:rPr>
                        <a:t>Mes</a:t>
                      </a:r>
                    </a:p>
                  </a:txBody>
                  <a:tcPr marL="9525" marR="9525" marT="9525" marB="0" anchor="ctr"/>
                </a:tc>
                <a:tc>
                  <a:txBody>
                    <a:bodyPr/>
                    <a:lstStyle/>
                    <a:p>
                      <a:pPr algn="ctr" fontAlgn="ctr"/>
                      <a:r>
                        <a:rPr lang="es-CO" sz="1000" b="1" i="0" u="none" strike="noStrike" dirty="0">
                          <a:solidFill>
                            <a:srgbClr val="333333"/>
                          </a:solidFill>
                          <a:effectLst/>
                          <a:latin typeface="Verdana"/>
                        </a:rPr>
                        <a:t>No.  </a:t>
                      </a:r>
                      <a:r>
                        <a:rPr lang="es-CO" sz="1000" b="1" i="0" u="none" strike="noStrike" dirty="0" err="1" smtClean="0">
                          <a:solidFill>
                            <a:srgbClr val="333333"/>
                          </a:solidFill>
                          <a:effectLst/>
                          <a:latin typeface="Verdana"/>
                        </a:rPr>
                        <a:t>Req</a:t>
                      </a:r>
                      <a:endParaRPr lang="es-CO" sz="1000" b="1" i="0" u="none" strike="noStrike" dirty="0" smtClean="0">
                        <a:solidFill>
                          <a:srgbClr val="333333"/>
                        </a:solidFill>
                        <a:effectLst/>
                        <a:latin typeface="Verdana"/>
                      </a:endParaRPr>
                    </a:p>
                    <a:p>
                      <a:pPr algn="ctr" fontAlgn="ctr"/>
                      <a:r>
                        <a:rPr lang="es-CO" sz="1000" b="1" i="0" u="none" strike="noStrike" dirty="0" smtClean="0">
                          <a:solidFill>
                            <a:srgbClr val="333333"/>
                          </a:solidFill>
                          <a:effectLst/>
                          <a:latin typeface="+mn-lt"/>
                        </a:rPr>
                        <a:t> Esperados</a:t>
                      </a:r>
                      <a:endParaRPr lang="es-CO" sz="1000" b="1" i="0" u="none" strike="noStrike" dirty="0">
                        <a:solidFill>
                          <a:srgbClr val="333333"/>
                        </a:solidFill>
                        <a:effectLst/>
                        <a:latin typeface="Verdana"/>
                      </a:endParaRPr>
                    </a:p>
                  </a:txBody>
                  <a:tcPr marL="9525" marR="9525" marT="9525" marB="0" anchor="ctr"/>
                </a:tc>
                <a:tc>
                  <a:txBody>
                    <a:bodyPr/>
                    <a:lstStyle/>
                    <a:p>
                      <a:pPr algn="ctr" fontAlgn="ctr"/>
                      <a:r>
                        <a:rPr lang="es-CO" sz="1000" b="1" i="0" u="none" strike="noStrike" dirty="0">
                          <a:solidFill>
                            <a:srgbClr val="333333"/>
                          </a:solidFill>
                          <a:effectLst/>
                          <a:latin typeface="Verdana"/>
                        </a:rPr>
                        <a:t>No.  </a:t>
                      </a:r>
                      <a:r>
                        <a:rPr lang="es-CO" sz="1000" b="1" i="0" u="none" strike="noStrike" dirty="0" err="1" smtClean="0">
                          <a:solidFill>
                            <a:srgbClr val="333333"/>
                          </a:solidFill>
                          <a:effectLst/>
                          <a:latin typeface="Verdana"/>
                        </a:rPr>
                        <a:t>Req</a:t>
                      </a:r>
                      <a:endParaRPr lang="es-CO" sz="1000" b="1" i="0" u="none" strike="noStrike" dirty="0" smtClean="0">
                        <a:solidFill>
                          <a:srgbClr val="333333"/>
                        </a:solidFill>
                        <a:effectLst/>
                        <a:latin typeface="Verdana"/>
                      </a:endParaRPr>
                    </a:p>
                    <a:p>
                      <a:pPr algn="ctr" fontAlgn="ctr"/>
                      <a:r>
                        <a:rPr lang="es-CO" sz="1000" b="1" i="0" u="none" strike="noStrike" dirty="0" smtClean="0">
                          <a:solidFill>
                            <a:srgbClr val="333333"/>
                          </a:solidFill>
                          <a:effectLst/>
                          <a:latin typeface="+mn-lt"/>
                        </a:rPr>
                        <a:t>Radicados</a:t>
                      </a:r>
                      <a:endParaRPr lang="es-CO" sz="1000" b="1" i="0" u="none" strike="noStrike" dirty="0">
                        <a:solidFill>
                          <a:srgbClr val="333333"/>
                        </a:solidFill>
                        <a:effectLst/>
                        <a:latin typeface="Verdana"/>
                      </a:endParaRPr>
                    </a:p>
                  </a:txBody>
                  <a:tcPr marL="9525" marR="9525" marT="9525" marB="0" anchor="ctr"/>
                </a:tc>
                <a:tc>
                  <a:txBody>
                    <a:bodyPr/>
                    <a:lstStyle/>
                    <a:p>
                      <a:pPr algn="ctr" fontAlgn="ctr"/>
                      <a:r>
                        <a:rPr lang="es-CO" sz="1000" b="1" i="0" u="none" strike="noStrike" dirty="0" smtClean="0">
                          <a:solidFill>
                            <a:srgbClr val="333333"/>
                          </a:solidFill>
                          <a:effectLst/>
                          <a:latin typeface="Verdana"/>
                        </a:rPr>
                        <a:t>Oportunidad</a:t>
                      </a:r>
                    </a:p>
                    <a:p>
                      <a:pPr algn="ctr" fontAlgn="ctr"/>
                      <a:r>
                        <a:rPr lang="es-CO" sz="1000" b="1" i="0" u="none" strike="noStrike" dirty="0" smtClean="0">
                          <a:solidFill>
                            <a:srgbClr val="333333"/>
                          </a:solidFill>
                          <a:effectLst/>
                          <a:latin typeface="+mn-lt"/>
                        </a:rPr>
                        <a:t>en la Respuesta</a:t>
                      </a:r>
                      <a:r>
                        <a:rPr lang="es-CO" sz="1000" b="1" i="0" u="none" strike="noStrike" dirty="0">
                          <a:solidFill>
                            <a:srgbClr val="333333"/>
                          </a:solidFill>
                          <a:effectLst/>
                          <a:latin typeface="Verdana"/>
                        </a:rPr>
                        <a:t> </a:t>
                      </a:r>
                    </a:p>
                  </a:txBody>
                  <a:tcPr marL="9525" marR="9525" marT="9525" marB="0" anchor="ctr"/>
                </a:tc>
                <a:tc>
                  <a:txBody>
                    <a:bodyPr/>
                    <a:lstStyle/>
                    <a:p>
                      <a:pPr algn="ctr" fontAlgn="ctr"/>
                      <a:r>
                        <a:rPr lang="es-CO" sz="1000" b="1" i="0" u="none" strike="noStrike" dirty="0">
                          <a:solidFill>
                            <a:srgbClr val="333333"/>
                          </a:solidFill>
                          <a:effectLst/>
                          <a:latin typeface="Verdana"/>
                        </a:rPr>
                        <a:t>Puntaje</a:t>
                      </a:r>
                    </a:p>
                  </a:txBody>
                  <a:tcPr marL="9525" marR="9525" marT="9525" marB="0" anchor="ctr">
                    <a:lnR w="12700" cap="flat" cmpd="sng" algn="ctr">
                      <a:solidFill>
                        <a:schemeClr val="tx1"/>
                      </a:solidFill>
                      <a:prstDash val="solid"/>
                      <a:round/>
                      <a:headEnd type="none" w="med" len="med"/>
                      <a:tailEnd type="none" w="med" len="med"/>
                    </a:lnR>
                  </a:tcPr>
                </a:tc>
              </a:tr>
              <a:tr h="360000">
                <a:tc>
                  <a:txBody>
                    <a:bodyPr/>
                    <a:lstStyle/>
                    <a:p>
                      <a:pPr algn="ctr" fontAlgn="ctr"/>
                      <a:r>
                        <a:rPr lang="es-CO" sz="1000" b="1" i="0" u="none" strike="noStrike" dirty="0">
                          <a:solidFill>
                            <a:srgbClr val="333333"/>
                          </a:solidFill>
                          <a:effectLst/>
                          <a:latin typeface="Verdana"/>
                        </a:rPr>
                        <a:t>ENERO</a:t>
                      </a:r>
                    </a:p>
                  </a:txBody>
                  <a:tcPr marL="9525" marR="9525" marT="9525" marB="0" anchor="ctr"/>
                </a:tc>
                <a:tc>
                  <a:txBody>
                    <a:bodyPr/>
                    <a:lstStyle/>
                    <a:p>
                      <a:pPr algn="ctr" fontAlgn="ctr"/>
                      <a:r>
                        <a:rPr lang="es-CO" sz="1000" b="1" i="0" u="none" strike="noStrike">
                          <a:solidFill>
                            <a:srgbClr val="333333"/>
                          </a:solidFill>
                          <a:effectLst/>
                          <a:latin typeface="Verdana"/>
                        </a:rPr>
                        <a:t>400</a:t>
                      </a:r>
                    </a:p>
                  </a:txBody>
                  <a:tcPr marL="9525" marR="9525" marT="9525" marB="0" anchor="ctr"/>
                </a:tc>
                <a:tc>
                  <a:txBody>
                    <a:bodyPr/>
                    <a:lstStyle/>
                    <a:p>
                      <a:pPr algn="ctr" fontAlgn="ctr"/>
                      <a:r>
                        <a:rPr lang="es-CO" sz="1000" b="1" i="0" u="none" strike="noStrike">
                          <a:solidFill>
                            <a:srgbClr val="333333"/>
                          </a:solidFill>
                          <a:effectLst/>
                          <a:latin typeface="Verdana"/>
                        </a:rPr>
                        <a:t>434</a:t>
                      </a:r>
                    </a:p>
                  </a:txBody>
                  <a:tcPr marL="9525" marR="9525" marT="9525" marB="0" anchor="ctr"/>
                </a:tc>
                <a:tc>
                  <a:txBody>
                    <a:bodyPr/>
                    <a:lstStyle/>
                    <a:p>
                      <a:pPr algn="ctr" fontAlgn="ctr"/>
                      <a:r>
                        <a:rPr lang="es-CO" sz="1000" b="1" i="0" u="none" strike="noStrike">
                          <a:solidFill>
                            <a:srgbClr val="333333"/>
                          </a:solidFill>
                          <a:effectLst/>
                          <a:latin typeface="Verdana"/>
                        </a:rPr>
                        <a:t>99,33%</a:t>
                      </a:r>
                    </a:p>
                  </a:txBody>
                  <a:tcPr marL="9525" marR="9525" marT="9525" marB="0" anchor="ctr"/>
                </a:tc>
                <a:tc>
                  <a:txBody>
                    <a:bodyPr/>
                    <a:lstStyle/>
                    <a:p>
                      <a:pPr algn="ctr" fontAlgn="ctr"/>
                      <a:r>
                        <a:rPr lang="es-CO" sz="1000" b="1" i="0" u="none" strike="noStrike">
                          <a:solidFill>
                            <a:srgbClr val="333333"/>
                          </a:solidFill>
                          <a:effectLst/>
                          <a:latin typeface="Verdana"/>
                        </a:rPr>
                        <a:t>99,67%</a:t>
                      </a:r>
                    </a:p>
                  </a:txBody>
                  <a:tcPr marL="9525" marR="9525" marT="9525" marB="0" anchor="ctr"/>
                </a:tc>
              </a:tr>
              <a:tr h="360000">
                <a:tc>
                  <a:txBody>
                    <a:bodyPr/>
                    <a:lstStyle/>
                    <a:p>
                      <a:pPr algn="ctr" fontAlgn="ctr"/>
                      <a:r>
                        <a:rPr lang="es-CO" sz="1000" b="1" i="0" u="none" strike="noStrike">
                          <a:solidFill>
                            <a:srgbClr val="333333"/>
                          </a:solidFill>
                          <a:effectLst/>
                          <a:latin typeface="Verdana"/>
                        </a:rPr>
                        <a:t>FEBRERO</a:t>
                      </a:r>
                    </a:p>
                  </a:txBody>
                  <a:tcPr marL="9525" marR="9525" marT="9525" marB="0" anchor="ctr"/>
                </a:tc>
                <a:tc>
                  <a:txBody>
                    <a:bodyPr/>
                    <a:lstStyle/>
                    <a:p>
                      <a:pPr algn="ctr" fontAlgn="ctr"/>
                      <a:r>
                        <a:rPr lang="es-CO" sz="1000" b="1" i="0" u="none" strike="noStrike" dirty="0">
                          <a:solidFill>
                            <a:srgbClr val="333333"/>
                          </a:solidFill>
                          <a:effectLst/>
                          <a:latin typeface="Verdana"/>
                        </a:rPr>
                        <a:t>600</a:t>
                      </a:r>
                    </a:p>
                  </a:txBody>
                  <a:tcPr marL="9525" marR="9525" marT="9525" marB="0" anchor="ctr"/>
                </a:tc>
                <a:tc>
                  <a:txBody>
                    <a:bodyPr/>
                    <a:lstStyle/>
                    <a:p>
                      <a:pPr algn="ctr" fontAlgn="ctr"/>
                      <a:r>
                        <a:rPr lang="es-CO" sz="1000" b="1" i="0" u="none" strike="noStrike">
                          <a:solidFill>
                            <a:srgbClr val="333333"/>
                          </a:solidFill>
                          <a:effectLst/>
                          <a:latin typeface="Verdana"/>
                        </a:rPr>
                        <a:t>581</a:t>
                      </a:r>
                    </a:p>
                  </a:txBody>
                  <a:tcPr marL="9525" marR="9525" marT="9525" marB="0" anchor="ctr"/>
                </a:tc>
                <a:tc>
                  <a:txBody>
                    <a:bodyPr/>
                    <a:lstStyle/>
                    <a:p>
                      <a:pPr algn="ctr" fontAlgn="ctr"/>
                      <a:r>
                        <a:rPr lang="es-CO" sz="1000" b="1" i="0" u="none" strike="noStrike">
                          <a:solidFill>
                            <a:srgbClr val="333333"/>
                          </a:solidFill>
                          <a:effectLst/>
                          <a:latin typeface="Verdana"/>
                        </a:rPr>
                        <a:t>95,83%</a:t>
                      </a:r>
                    </a:p>
                  </a:txBody>
                  <a:tcPr marL="9525" marR="9525" marT="9525" marB="0" anchor="ctr"/>
                </a:tc>
                <a:tc>
                  <a:txBody>
                    <a:bodyPr/>
                    <a:lstStyle/>
                    <a:p>
                      <a:pPr algn="ctr" fontAlgn="ctr"/>
                      <a:r>
                        <a:rPr lang="es-CO" sz="1000" b="1" i="0" u="none" strike="noStrike">
                          <a:solidFill>
                            <a:srgbClr val="333333"/>
                          </a:solidFill>
                          <a:effectLst/>
                          <a:latin typeface="Verdana"/>
                        </a:rPr>
                        <a:t>97,22%</a:t>
                      </a:r>
                    </a:p>
                  </a:txBody>
                  <a:tcPr marL="9525" marR="9525" marT="9525" marB="0" anchor="ctr"/>
                </a:tc>
              </a:tr>
              <a:tr h="360000">
                <a:tc>
                  <a:txBody>
                    <a:bodyPr/>
                    <a:lstStyle/>
                    <a:p>
                      <a:pPr algn="ctr" fontAlgn="ctr"/>
                      <a:r>
                        <a:rPr lang="es-CO" sz="1000" b="1" i="0" u="none" strike="noStrike">
                          <a:solidFill>
                            <a:srgbClr val="333333"/>
                          </a:solidFill>
                          <a:effectLst/>
                          <a:latin typeface="Verdana"/>
                        </a:rPr>
                        <a:t>MARZO</a:t>
                      </a:r>
                    </a:p>
                  </a:txBody>
                  <a:tcPr marL="9525" marR="9525" marT="9525" marB="0" anchor="ctr"/>
                </a:tc>
                <a:tc>
                  <a:txBody>
                    <a:bodyPr/>
                    <a:lstStyle/>
                    <a:p>
                      <a:pPr algn="ctr" fontAlgn="ctr"/>
                      <a:r>
                        <a:rPr lang="es-CO" sz="1000" b="1" i="0" u="none" strike="noStrike" dirty="0">
                          <a:solidFill>
                            <a:srgbClr val="333333"/>
                          </a:solidFill>
                          <a:effectLst/>
                          <a:latin typeface="Verdana"/>
                        </a:rPr>
                        <a:t>600</a:t>
                      </a:r>
                    </a:p>
                  </a:txBody>
                  <a:tcPr marL="9525" marR="9525" marT="9525" marB="0" anchor="ctr"/>
                </a:tc>
                <a:tc>
                  <a:txBody>
                    <a:bodyPr/>
                    <a:lstStyle/>
                    <a:p>
                      <a:pPr algn="ctr" fontAlgn="ctr"/>
                      <a:r>
                        <a:rPr lang="es-CO" sz="1000" b="1" i="0" u="none" strike="noStrike" dirty="0">
                          <a:solidFill>
                            <a:srgbClr val="333333"/>
                          </a:solidFill>
                          <a:effectLst/>
                          <a:latin typeface="Verdana"/>
                        </a:rPr>
                        <a:t>534</a:t>
                      </a:r>
                    </a:p>
                  </a:txBody>
                  <a:tcPr marL="9525" marR="9525" marT="9525" marB="0" anchor="ctr"/>
                </a:tc>
                <a:tc>
                  <a:txBody>
                    <a:bodyPr/>
                    <a:lstStyle/>
                    <a:p>
                      <a:pPr algn="ctr" fontAlgn="ctr"/>
                      <a:r>
                        <a:rPr lang="es-CO" sz="1000" b="1" i="0" u="none" strike="noStrike">
                          <a:solidFill>
                            <a:srgbClr val="333333"/>
                          </a:solidFill>
                          <a:effectLst/>
                          <a:latin typeface="Verdana"/>
                        </a:rPr>
                        <a:t>95,19%</a:t>
                      </a:r>
                    </a:p>
                  </a:txBody>
                  <a:tcPr marL="9525" marR="9525" marT="9525" marB="0" anchor="ctr"/>
                </a:tc>
                <a:tc>
                  <a:txBody>
                    <a:bodyPr/>
                    <a:lstStyle/>
                    <a:p>
                      <a:pPr algn="ctr" fontAlgn="ctr"/>
                      <a:r>
                        <a:rPr lang="es-CO" sz="1000" b="1" i="0" u="none" strike="noStrike">
                          <a:solidFill>
                            <a:srgbClr val="333333"/>
                          </a:solidFill>
                          <a:effectLst/>
                          <a:latin typeface="Verdana"/>
                        </a:rPr>
                        <a:t>95,40%</a:t>
                      </a:r>
                    </a:p>
                  </a:txBody>
                  <a:tcPr marL="9525" marR="9525" marT="9525" marB="0" anchor="ctr"/>
                </a:tc>
              </a:tr>
              <a:tr h="360000">
                <a:tc>
                  <a:txBody>
                    <a:bodyPr/>
                    <a:lstStyle/>
                    <a:p>
                      <a:pPr algn="ctr" fontAlgn="ctr"/>
                      <a:r>
                        <a:rPr lang="es-CO" sz="1000" b="1" i="0" u="none" strike="noStrike">
                          <a:solidFill>
                            <a:srgbClr val="333333"/>
                          </a:solidFill>
                          <a:effectLst/>
                          <a:latin typeface="Verdana"/>
                        </a:rPr>
                        <a:t>ABRIL</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c>
                  <a:txBody>
                    <a:bodyPr/>
                    <a:lstStyle/>
                    <a:p>
                      <a:pPr algn="ctr" fontAlgn="ctr"/>
                      <a:r>
                        <a:rPr lang="es-CO" sz="1000" b="1" i="0" u="none" strike="noStrike" dirty="0">
                          <a:solidFill>
                            <a:srgbClr val="333333"/>
                          </a:solidFill>
                          <a:effectLst/>
                          <a:latin typeface="Verdana"/>
                        </a:rPr>
                        <a:t> </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r>
              <a:tr h="360000">
                <a:tc>
                  <a:txBody>
                    <a:bodyPr/>
                    <a:lstStyle/>
                    <a:p>
                      <a:pPr algn="ctr" fontAlgn="ctr"/>
                      <a:r>
                        <a:rPr lang="es-CO" sz="1000" b="1" i="0" u="none" strike="noStrike">
                          <a:solidFill>
                            <a:srgbClr val="333333"/>
                          </a:solidFill>
                          <a:effectLst/>
                          <a:latin typeface="Verdana"/>
                        </a:rPr>
                        <a:t>MAYO</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c>
                  <a:txBody>
                    <a:bodyPr/>
                    <a:lstStyle/>
                    <a:p>
                      <a:pPr algn="ctr" fontAlgn="ctr"/>
                      <a:r>
                        <a:rPr lang="es-CO" sz="1000" b="1" i="0" u="none" strike="noStrike" dirty="0">
                          <a:solidFill>
                            <a:srgbClr val="333333"/>
                          </a:solidFill>
                          <a:effectLst/>
                          <a:latin typeface="Verdana"/>
                        </a:rPr>
                        <a:t> </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r>
              <a:tr h="360000">
                <a:tc>
                  <a:txBody>
                    <a:bodyPr/>
                    <a:lstStyle/>
                    <a:p>
                      <a:pPr algn="ctr" fontAlgn="ctr"/>
                      <a:r>
                        <a:rPr lang="es-CO" sz="1000" b="1" i="0" u="none" strike="noStrike">
                          <a:solidFill>
                            <a:srgbClr val="333333"/>
                          </a:solidFill>
                          <a:effectLst/>
                          <a:latin typeface="Verdana"/>
                        </a:rPr>
                        <a:t>JUNIO</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c>
                  <a:txBody>
                    <a:bodyPr/>
                    <a:lstStyle/>
                    <a:p>
                      <a:pPr algn="ctr" fontAlgn="ctr"/>
                      <a:r>
                        <a:rPr lang="es-CO" sz="1000" b="1" i="0" u="none" strike="noStrike" dirty="0">
                          <a:solidFill>
                            <a:srgbClr val="333333"/>
                          </a:solidFill>
                          <a:effectLst/>
                          <a:latin typeface="Verdana"/>
                        </a:rPr>
                        <a:t> </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r>
              <a:tr h="360000">
                <a:tc>
                  <a:txBody>
                    <a:bodyPr/>
                    <a:lstStyle/>
                    <a:p>
                      <a:pPr algn="ctr" fontAlgn="ctr"/>
                      <a:r>
                        <a:rPr lang="es-CO" sz="1000" b="1" i="0" u="none" strike="noStrike">
                          <a:solidFill>
                            <a:srgbClr val="333333"/>
                          </a:solidFill>
                          <a:effectLst/>
                          <a:latin typeface="Verdana"/>
                        </a:rPr>
                        <a:t>JULIO</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c>
                  <a:txBody>
                    <a:bodyPr/>
                    <a:lstStyle/>
                    <a:p>
                      <a:pPr algn="ctr" fontAlgn="ctr"/>
                      <a:r>
                        <a:rPr lang="es-CO" sz="1000" b="1" i="0" u="none" strike="noStrike" dirty="0">
                          <a:solidFill>
                            <a:srgbClr val="333333"/>
                          </a:solidFill>
                          <a:effectLst/>
                          <a:latin typeface="Verdana"/>
                        </a:rPr>
                        <a:t> </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r>
              <a:tr h="360000">
                <a:tc>
                  <a:txBody>
                    <a:bodyPr/>
                    <a:lstStyle/>
                    <a:p>
                      <a:pPr algn="ctr" fontAlgn="ctr"/>
                      <a:r>
                        <a:rPr lang="es-CO" sz="1000" b="1" i="0" u="none" strike="noStrike">
                          <a:solidFill>
                            <a:srgbClr val="333333"/>
                          </a:solidFill>
                          <a:effectLst/>
                          <a:latin typeface="Verdana"/>
                        </a:rPr>
                        <a:t>AGOSTO</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c>
                  <a:txBody>
                    <a:bodyPr/>
                    <a:lstStyle/>
                    <a:p>
                      <a:pPr algn="ctr" fontAlgn="ctr"/>
                      <a:r>
                        <a:rPr lang="es-CO" sz="1000" b="1" i="0" u="none" strike="noStrike" dirty="0">
                          <a:solidFill>
                            <a:srgbClr val="333333"/>
                          </a:solidFill>
                          <a:effectLst/>
                          <a:latin typeface="Verdana"/>
                        </a:rPr>
                        <a:t> </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r>
              <a:tr h="360000">
                <a:tc>
                  <a:txBody>
                    <a:bodyPr/>
                    <a:lstStyle/>
                    <a:p>
                      <a:pPr algn="ctr" fontAlgn="ctr"/>
                      <a:r>
                        <a:rPr lang="es-CO" sz="1000" b="1" i="0" u="none" strike="noStrike">
                          <a:solidFill>
                            <a:srgbClr val="333333"/>
                          </a:solidFill>
                          <a:effectLst/>
                          <a:latin typeface="Verdana"/>
                        </a:rPr>
                        <a:t>SEPTIEMBRE</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c>
                  <a:txBody>
                    <a:bodyPr/>
                    <a:lstStyle/>
                    <a:p>
                      <a:pPr algn="ctr" fontAlgn="ctr"/>
                      <a:r>
                        <a:rPr lang="es-CO" sz="1000" b="1" i="0" u="none" strike="noStrike" dirty="0">
                          <a:solidFill>
                            <a:srgbClr val="333333"/>
                          </a:solidFill>
                          <a:effectLst/>
                          <a:latin typeface="Verdana"/>
                        </a:rPr>
                        <a:t> </a:t>
                      </a:r>
                    </a:p>
                  </a:txBody>
                  <a:tcPr marL="9525" marR="9525" marT="9525" marB="0" anchor="ctr"/>
                </a:tc>
                <a:tc>
                  <a:txBody>
                    <a:bodyPr/>
                    <a:lstStyle/>
                    <a:p>
                      <a:pPr algn="ctr" fontAlgn="ctr"/>
                      <a:r>
                        <a:rPr lang="es-CO" sz="1000" b="1" i="0" u="none" strike="noStrike" dirty="0">
                          <a:solidFill>
                            <a:srgbClr val="333333"/>
                          </a:solidFill>
                          <a:effectLst/>
                          <a:latin typeface="Verdana"/>
                        </a:rPr>
                        <a:t> </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r>
              <a:tr h="360000">
                <a:tc>
                  <a:txBody>
                    <a:bodyPr/>
                    <a:lstStyle/>
                    <a:p>
                      <a:pPr algn="ctr" fontAlgn="ctr"/>
                      <a:r>
                        <a:rPr lang="es-CO" sz="1000" b="1" i="0" u="none" strike="noStrike">
                          <a:solidFill>
                            <a:srgbClr val="333333"/>
                          </a:solidFill>
                          <a:effectLst/>
                          <a:latin typeface="Verdana"/>
                        </a:rPr>
                        <a:t>OCTUBRE</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c>
                  <a:txBody>
                    <a:bodyPr/>
                    <a:lstStyle/>
                    <a:p>
                      <a:pPr algn="ctr" fontAlgn="ctr"/>
                      <a:r>
                        <a:rPr lang="es-CO" sz="1000" b="1" i="0" u="none" strike="noStrike" dirty="0">
                          <a:solidFill>
                            <a:srgbClr val="333333"/>
                          </a:solidFill>
                          <a:effectLst/>
                          <a:latin typeface="Verdana"/>
                        </a:rPr>
                        <a:t> </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r>
              <a:tr h="360000">
                <a:tc>
                  <a:txBody>
                    <a:bodyPr/>
                    <a:lstStyle/>
                    <a:p>
                      <a:pPr algn="ctr" fontAlgn="ctr"/>
                      <a:r>
                        <a:rPr lang="es-CO" sz="1000" b="1" i="0" u="none" strike="noStrike">
                          <a:solidFill>
                            <a:srgbClr val="333333"/>
                          </a:solidFill>
                          <a:effectLst/>
                          <a:latin typeface="Verdana"/>
                        </a:rPr>
                        <a:t>NOVIEMBRE</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c>
                  <a:txBody>
                    <a:bodyPr/>
                    <a:lstStyle/>
                    <a:p>
                      <a:pPr algn="ctr" fontAlgn="ctr"/>
                      <a:r>
                        <a:rPr lang="es-CO" sz="1000" b="1" i="0" u="none" strike="noStrike" dirty="0">
                          <a:solidFill>
                            <a:srgbClr val="333333"/>
                          </a:solidFill>
                          <a:effectLst/>
                          <a:latin typeface="Verdana"/>
                        </a:rPr>
                        <a:t> </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r>
              <a:tr h="360000">
                <a:tc>
                  <a:txBody>
                    <a:bodyPr/>
                    <a:lstStyle/>
                    <a:p>
                      <a:pPr algn="ctr" fontAlgn="ctr"/>
                      <a:r>
                        <a:rPr lang="es-CO" sz="1000" b="1" i="0" u="none" strike="noStrike">
                          <a:solidFill>
                            <a:srgbClr val="333333"/>
                          </a:solidFill>
                          <a:effectLst/>
                          <a:latin typeface="Verdana"/>
                        </a:rPr>
                        <a:t>DICIEMBRE</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c>
                  <a:txBody>
                    <a:bodyPr/>
                    <a:lstStyle/>
                    <a:p>
                      <a:pPr algn="ctr" fontAlgn="ctr"/>
                      <a:r>
                        <a:rPr lang="es-CO" sz="1000" b="1" i="0" u="none" strike="noStrike" dirty="0">
                          <a:solidFill>
                            <a:srgbClr val="333333"/>
                          </a:solidFill>
                          <a:effectLst/>
                          <a:latin typeface="Verdana"/>
                        </a:rPr>
                        <a:t> </a:t>
                      </a:r>
                    </a:p>
                  </a:txBody>
                  <a:tcPr marL="9525" marR="9525" marT="9525" marB="0" anchor="ctr"/>
                </a:tc>
                <a:tc>
                  <a:txBody>
                    <a:bodyPr/>
                    <a:lstStyle/>
                    <a:p>
                      <a:pPr algn="ctr" fontAlgn="ctr"/>
                      <a:r>
                        <a:rPr lang="es-CO" sz="1000" b="1" i="0" u="none" strike="noStrike">
                          <a:solidFill>
                            <a:srgbClr val="333333"/>
                          </a:solidFill>
                          <a:effectLst/>
                          <a:latin typeface="Verdana"/>
                        </a:rPr>
                        <a:t> </a:t>
                      </a:r>
                    </a:p>
                  </a:txBody>
                  <a:tcPr marL="9525" marR="9525" marT="9525" marB="0" anchor="ctr"/>
                </a:tc>
              </a:tr>
              <a:tr h="428353">
                <a:tc>
                  <a:txBody>
                    <a:bodyPr/>
                    <a:lstStyle/>
                    <a:p>
                      <a:pPr algn="ctr" fontAlgn="ctr"/>
                      <a:r>
                        <a:rPr lang="es-CO" sz="1000" b="1" i="0" u="none" strike="noStrike">
                          <a:solidFill>
                            <a:srgbClr val="333333"/>
                          </a:solidFill>
                          <a:effectLst/>
                          <a:latin typeface="Verdana"/>
                        </a:rPr>
                        <a:t>PROMEDIO </a:t>
                      </a:r>
                    </a:p>
                  </a:txBody>
                  <a:tcPr marL="9525" marR="9525" marT="9525" marB="0" anchor="ctr"/>
                </a:tc>
                <a:tc>
                  <a:txBody>
                    <a:bodyPr/>
                    <a:lstStyle/>
                    <a:p>
                      <a:pPr algn="ctr" fontAlgn="b"/>
                      <a:r>
                        <a:rPr lang="es-CO" sz="1100" b="1" i="0" u="none" strike="noStrike">
                          <a:solidFill>
                            <a:srgbClr val="000000"/>
                          </a:solidFill>
                          <a:effectLst/>
                          <a:latin typeface="Calibri"/>
                        </a:rPr>
                        <a:t> </a:t>
                      </a:r>
                    </a:p>
                  </a:txBody>
                  <a:tcPr marL="9525" marR="9525" marT="9525" marB="0" anchor="ctr"/>
                </a:tc>
                <a:tc>
                  <a:txBody>
                    <a:bodyPr/>
                    <a:lstStyle/>
                    <a:p>
                      <a:pPr algn="ctr" fontAlgn="b"/>
                      <a:r>
                        <a:rPr lang="es-CO" sz="1100" b="1" i="0" u="none" strike="noStrike">
                          <a:solidFill>
                            <a:srgbClr val="000000"/>
                          </a:solidFill>
                          <a:effectLst/>
                          <a:latin typeface="Calibri"/>
                        </a:rPr>
                        <a:t> </a:t>
                      </a:r>
                    </a:p>
                  </a:txBody>
                  <a:tcPr marL="9525" marR="9525" marT="9525" marB="0" anchor="ctr"/>
                </a:tc>
                <a:tc>
                  <a:txBody>
                    <a:bodyPr/>
                    <a:lstStyle/>
                    <a:p>
                      <a:pPr algn="ctr" fontAlgn="b"/>
                      <a:r>
                        <a:rPr lang="es-CO" sz="1100" b="1" i="0" u="none" strike="noStrike" dirty="0">
                          <a:solidFill>
                            <a:srgbClr val="000000"/>
                          </a:solidFill>
                          <a:effectLst/>
                          <a:latin typeface="Calibri"/>
                        </a:rPr>
                        <a:t>96,78%</a:t>
                      </a:r>
                    </a:p>
                  </a:txBody>
                  <a:tcPr marL="9525" marR="9525" marT="9525" marB="0" anchor="ctr"/>
                </a:tc>
                <a:tc>
                  <a:txBody>
                    <a:bodyPr/>
                    <a:lstStyle/>
                    <a:p>
                      <a:pPr algn="ctr" fontAlgn="b"/>
                      <a:r>
                        <a:rPr lang="es-CO" sz="1100" b="1" i="0" u="none" strike="noStrike" dirty="0">
                          <a:solidFill>
                            <a:srgbClr val="000000"/>
                          </a:solidFill>
                          <a:effectLst/>
                          <a:latin typeface="Calibri"/>
                        </a:rPr>
                        <a:t>97,43%</a:t>
                      </a:r>
                    </a:p>
                  </a:txBody>
                  <a:tcPr marL="9525" marR="9525" marT="9525" marB="0" anchor="ctr"/>
                </a:tc>
              </a:tr>
            </a:tbl>
          </a:graphicData>
        </a:graphic>
      </p:graphicFrame>
    </p:spTree>
    <p:extLst>
      <p:ext uri="{BB962C8B-B14F-4D97-AF65-F5344CB8AC3E}">
        <p14:creationId xmlns:p14="http://schemas.microsoft.com/office/powerpoint/2010/main" val="32548153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908720"/>
            <a:ext cx="8567197" cy="42144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426416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539552" y="476673"/>
            <a:ext cx="8064896" cy="5904656"/>
          </a:xfrm>
        </p:spPr>
        <p:txBody>
          <a:bodyPr>
            <a:normAutofit lnSpcReduction="10000"/>
          </a:bodyPr>
          <a:lstStyle/>
          <a:p>
            <a:pPr algn="just"/>
            <a:r>
              <a:rPr lang="es-CO" sz="2800" dirty="0"/>
              <a:t>Así como, fortalece la participación ciudadana donde puedan expresar su opinión por medios electrónicos tales como: Consultas ciudadanas y </a:t>
            </a:r>
            <a:r>
              <a:rPr lang="es-CO" sz="2800" dirty="0" smtClean="0"/>
              <a:t>encuestas (electrónicas y físicas). </a:t>
            </a:r>
          </a:p>
          <a:p>
            <a:pPr algn="just"/>
            <a:r>
              <a:rPr lang="es-CO" sz="2800" dirty="0"/>
              <a:t>Nuestro sistema es </a:t>
            </a:r>
            <a:r>
              <a:rPr lang="es-CO" sz="2800" dirty="0" smtClean="0"/>
              <a:t>monitoreado constantemente </a:t>
            </a:r>
            <a:r>
              <a:rPr lang="es-CO" sz="2800" dirty="0"/>
              <a:t>desde el ministerio </a:t>
            </a:r>
            <a:r>
              <a:rPr lang="es-CO" sz="2800" dirty="0" smtClean="0"/>
              <a:t> </a:t>
            </a:r>
            <a:r>
              <a:rPr lang="es-CO" sz="2800" dirty="0"/>
              <a:t>y tiene una calificación mes a mes</a:t>
            </a:r>
            <a:r>
              <a:rPr lang="es-CO" sz="2800" dirty="0" smtClean="0"/>
              <a:t>, esta será </a:t>
            </a:r>
            <a:r>
              <a:rPr lang="es-CO" sz="2800" dirty="0"/>
              <a:t>de acuerdo a la manera como trabaje nuestro equipo SEM.</a:t>
            </a:r>
          </a:p>
          <a:p>
            <a:pPr algn="just"/>
            <a:r>
              <a:rPr lang="es-CO" sz="2800" dirty="0"/>
              <a:t>En tanto, el presente informe tiene como finalidad analizar el comportamiento de la herramienta SAC</a:t>
            </a:r>
          </a:p>
          <a:p>
            <a:pPr algn="just"/>
            <a:endParaRPr lang="es-CO" sz="2800" dirty="0"/>
          </a:p>
        </p:txBody>
      </p:sp>
    </p:spTree>
    <p:extLst>
      <p:ext uri="{BB962C8B-B14F-4D97-AF65-F5344CB8AC3E}">
        <p14:creationId xmlns:p14="http://schemas.microsoft.com/office/powerpoint/2010/main" val="29089598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043610" y="2132858"/>
            <a:ext cx="7117180" cy="1470025"/>
          </a:xfrm>
        </p:spPr>
        <p:txBody>
          <a:bodyPr/>
          <a:lstStyle/>
          <a:p>
            <a:pPr algn="ctr"/>
            <a:r>
              <a:rPr lang="es-CO" sz="4800" dirty="0" smtClean="0"/>
              <a:t>Análisis de los Indicadores del SAC</a:t>
            </a:r>
            <a:endParaRPr lang="es-CO" sz="4800" dirty="0"/>
          </a:p>
        </p:txBody>
      </p:sp>
    </p:spTree>
    <p:extLst>
      <p:ext uri="{BB962C8B-B14F-4D97-AF65-F5344CB8AC3E}">
        <p14:creationId xmlns:p14="http://schemas.microsoft.com/office/powerpoint/2010/main" val="10270722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043608" y="2780928"/>
            <a:ext cx="7117180" cy="1470025"/>
          </a:xfrm>
        </p:spPr>
        <p:txBody>
          <a:bodyPr/>
          <a:lstStyle/>
          <a:p>
            <a:pPr algn="ctr"/>
            <a:r>
              <a:rPr lang="es-CO" sz="4800" dirty="0" smtClean="0"/>
              <a:t>1. Oportunidad de la Respuesta</a:t>
            </a:r>
            <a:endParaRPr lang="es-CO" sz="4800" dirty="0"/>
          </a:p>
        </p:txBody>
      </p:sp>
    </p:spTree>
    <p:extLst>
      <p:ext uri="{BB962C8B-B14F-4D97-AF65-F5344CB8AC3E}">
        <p14:creationId xmlns:p14="http://schemas.microsoft.com/office/powerpoint/2010/main" val="376342462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extLst>
              <p:ext uri="{D42A27DB-BD31-4B8C-83A1-F6EECF244321}">
                <p14:modId xmlns:p14="http://schemas.microsoft.com/office/powerpoint/2010/main" val="2485658903"/>
              </p:ext>
            </p:extLst>
          </p:nvPr>
        </p:nvGraphicFramePr>
        <p:xfrm>
          <a:off x="107504" y="620688"/>
          <a:ext cx="8784978" cy="5300318"/>
        </p:xfrm>
        <a:graphic>
          <a:graphicData uri="http://schemas.openxmlformats.org/drawingml/2006/table">
            <a:tbl>
              <a:tblPr firstRow="1" firstCol="1" bandRow="1">
                <a:tableStyleId>{5C22544A-7EE6-4342-B048-85BDC9FD1C3A}</a:tableStyleId>
              </a:tblPr>
              <a:tblGrid>
                <a:gridCol w="992006"/>
                <a:gridCol w="594443"/>
                <a:gridCol w="520377"/>
                <a:gridCol w="439976"/>
                <a:gridCol w="1121783"/>
                <a:gridCol w="1487059"/>
                <a:gridCol w="1502252"/>
                <a:gridCol w="1064174"/>
                <a:gridCol w="1062908"/>
              </a:tblGrid>
              <a:tr h="173542">
                <a:tc rowSpan="3">
                  <a:txBody>
                    <a:bodyPr/>
                    <a:lstStyle/>
                    <a:p>
                      <a:pPr algn="ctr"/>
                      <a:r>
                        <a:rPr lang="es-CO" sz="800" dirty="0" smtClean="0"/>
                        <a:t>2015</a:t>
                      </a:r>
                    </a:p>
                    <a:p>
                      <a:pPr algn="ctr"/>
                      <a:r>
                        <a:rPr lang="es-CO" sz="800" dirty="0" smtClean="0"/>
                        <a:t>Ultimo</a:t>
                      </a:r>
                      <a:r>
                        <a:rPr lang="es-CO" sz="800" baseline="0" dirty="0" smtClean="0"/>
                        <a:t> Trimestre</a:t>
                      </a:r>
                      <a:endParaRPr lang="es-CO" sz="800" dirty="0" smtClean="0"/>
                    </a:p>
                    <a:p>
                      <a:pPr>
                        <a:lnSpc>
                          <a:spcPct val="115000"/>
                        </a:lnSpc>
                      </a:pPr>
                      <a:endParaRPr lang="es-CO" sz="400" dirty="0">
                        <a:effectLst/>
                        <a:latin typeface="Calibri"/>
                        <a:cs typeface="Times New Roman"/>
                      </a:endParaRPr>
                    </a:p>
                  </a:txBody>
                  <a:tcPr marL="14211" marR="14211" marT="0" marB="0" anchor="ctr"/>
                </a:tc>
                <a:tc gridSpan="8">
                  <a:txBody>
                    <a:bodyPr/>
                    <a:lstStyle/>
                    <a:p>
                      <a:pPr algn="ctr">
                        <a:lnSpc>
                          <a:spcPct val="115000"/>
                        </a:lnSpc>
                        <a:spcAft>
                          <a:spcPts val="0"/>
                        </a:spcAft>
                      </a:pPr>
                      <a:r>
                        <a:rPr lang="es-CO" sz="1200" dirty="0">
                          <a:effectLst/>
                        </a:rPr>
                        <a:t>SECRETARÍA DE EDUCACIÓN MUNICIPAL DE SANTA CRUZ DE LORICA</a:t>
                      </a:r>
                      <a:endParaRPr lang="es-CO" sz="1200" dirty="0">
                        <a:effectLst/>
                        <a:latin typeface="Calibri"/>
                        <a:ea typeface="Calibri"/>
                        <a:cs typeface="Times New Roman"/>
                      </a:endParaRPr>
                    </a:p>
                  </a:txBody>
                  <a:tcPr marL="14211" marR="14211"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173542">
                <a:tc vMerge="1">
                  <a:txBody>
                    <a:bodyPr/>
                    <a:lstStyle/>
                    <a:p>
                      <a:endParaRPr lang="es-CO"/>
                    </a:p>
                  </a:txBody>
                  <a:tcPr/>
                </a:tc>
                <a:tc gridSpan="8">
                  <a:txBody>
                    <a:bodyPr/>
                    <a:lstStyle/>
                    <a:p>
                      <a:pPr algn="ctr">
                        <a:lnSpc>
                          <a:spcPct val="115000"/>
                        </a:lnSpc>
                        <a:spcAft>
                          <a:spcPts val="0"/>
                        </a:spcAft>
                      </a:pPr>
                      <a:r>
                        <a:rPr lang="es-CO" sz="1200" dirty="0">
                          <a:effectLst/>
                        </a:rPr>
                        <a:t>PROCESO E01. GESTIONAR SOLICITUDES Y CORRESPONDENCIA</a:t>
                      </a:r>
                      <a:endParaRPr lang="es-CO" sz="1200" dirty="0">
                        <a:effectLst/>
                        <a:latin typeface="Calibri"/>
                        <a:ea typeface="Calibri"/>
                        <a:cs typeface="Times New Roman"/>
                      </a:endParaRPr>
                    </a:p>
                  </a:txBody>
                  <a:tcPr marL="14211" marR="14211"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173542">
                <a:tc vMerge="1">
                  <a:txBody>
                    <a:bodyPr/>
                    <a:lstStyle/>
                    <a:p>
                      <a:endParaRPr lang="es-CO"/>
                    </a:p>
                  </a:txBody>
                  <a:tcPr/>
                </a:tc>
                <a:tc gridSpan="8">
                  <a:txBody>
                    <a:bodyPr/>
                    <a:lstStyle/>
                    <a:p>
                      <a:pPr algn="ctr">
                        <a:lnSpc>
                          <a:spcPct val="115000"/>
                        </a:lnSpc>
                        <a:spcAft>
                          <a:spcPts val="0"/>
                        </a:spcAft>
                      </a:pPr>
                      <a:r>
                        <a:rPr lang="es-CO" sz="1200" dirty="0">
                          <a:effectLst/>
                        </a:rPr>
                        <a:t>HOJA DE VIDA DE INDICADORES POR PROCESO</a:t>
                      </a:r>
                      <a:endParaRPr lang="es-CO" sz="1200" dirty="0">
                        <a:effectLst/>
                        <a:latin typeface="Calibri"/>
                        <a:ea typeface="Calibri"/>
                        <a:cs typeface="Times New Roman"/>
                      </a:endParaRPr>
                    </a:p>
                  </a:txBody>
                  <a:tcPr marL="14211" marR="14211"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287882">
                <a:tc gridSpan="9">
                  <a:txBody>
                    <a:bodyPr/>
                    <a:lstStyle/>
                    <a:p>
                      <a:pPr algn="ctr">
                        <a:lnSpc>
                          <a:spcPct val="115000"/>
                        </a:lnSpc>
                        <a:spcAft>
                          <a:spcPts val="0"/>
                        </a:spcAft>
                      </a:pPr>
                      <a:r>
                        <a:rPr lang="es-CO" sz="1200" dirty="0">
                          <a:effectLst/>
                        </a:rPr>
                        <a:t>SEGUIMIENTO AL INDICADOR</a:t>
                      </a:r>
                      <a:endParaRPr lang="es-CO" sz="1200" dirty="0">
                        <a:effectLst/>
                        <a:latin typeface="Calibri"/>
                        <a:ea typeface="Calibri"/>
                        <a:cs typeface="Times New Roman"/>
                      </a:endParaRPr>
                    </a:p>
                  </a:txBody>
                  <a:tcPr marL="14211" marR="14211"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398157">
                <a:tc>
                  <a:txBody>
                    <a:bodyPr/>
                    <a:lstStyle/>
                    <a:p>
                      <a:pPr algn="ctr" fontAlgn="ctr"/>
                      <a:r>
                        <a:rPr lang="es-CO" sz="1000" b="1" i="0" u="none" strike="noStrike" dirty="0">
                          <a:effectLst/>
                          <a:latin typeface="Arial"/>
                        </a:rPr>
                        <a:t>Fecha</a:t>
                      </a:r>
                    </a:p>
                  </a:txBody>
                  <a:tcPr marL="0" marR="0" marT="0" marB="0" anchor="ctr"/>
                </a:tc>
                <a:tc>
                  <a:txBody>
                    <a:bodyPr/>
                    <a:lstStyle/>
                    <a:p>
                      <a:pPr algn="ctr" fontAlgn="ctr"/>
                      <a:r>
                        <a:rPr lang="es-CO" sz="1000" b="1" i="0" u="none" strike="noStrike">
                          <a:effectLst/>
                          <a:latin typeface="Arial"/>
                        </a:rPr>
                        <a:t>Meta</a:t>
                      </a:r>
                    </a:p>
                  </a:txBody>
                  <a:tcPr marL="0" marR="0" marT="0" marB="0" anchor="ctr"/>
                </a:tc>
                <a:tc>
                  <a:txBody>
                    <a:bodyPr/>
                    <a:lstStyle/>
                    <a:p>
                      <a:pPr algn="ctr" fontAlgn="ctr"/>
                      <a:r>
                        <a:rPr lang="es-CO" sz="1000" b="1" i="0" u="none" strike="noStrike">
                          <a:effectLst/>
                          <a:latin typeface="Arial"/>
                        </a:rPr>
                        <a:t>Logro</a:t>
                      </a:r>
                    </a:p>
                  </a:txBody>
                  <a:tcPr marL="0" marR="0" marT="0" marB="0" anchor="ctr"/>
                </a:tc>
                <a:tc>
                  <a:txBody>
                    <a:bodyPr/>
                    <a:lstStyle/>
                    <a:p>
                      <a:pPr algn="ctr" fontAlgn="ctr"/>
                      <a:r>
                        <a:rPr lang="es-CO" sz="1000" b="1" i="0" u="none" strike="noStrike" dirty="0">
                          <a:effectLst/>
                          <a:latin typeface="Arial"/>
                        </a:rPr>
                        <a:t>% Logro</a:t>
                      </a:r>
                    </a:p>
                  </a:txBody>
                  <a:tcPr marL="0" marR="0" marT="0" marB="0" anchor="ctr"/>
                </a:tc>
                <a:tc>
                  <a:txBody>
                    <a:bodyPr/>
                    <a:lstStyle/>
                    <a:p>
                      <a:pPr algn="ctr">
                        <a:lnSpc>
                          <a:spcPct val="115000"/>
                        </a:lnSpc>
                        <a:spcAft>
                          <a:spcPts val="0"/>
                        </a:spcAft>
                      </a:pPr>
                      <a:r>
                        <a:rPr lang="es-CO" sz="1000" b="1" dirty="0">
                          <a:effectLst/>
                        </a:rPr>
                        <a:t>Observaciones del Resultado</a:t>
                      </a:r>
                      <a:endParaRPr lang="es-CO" sz="1000" b="1"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b="1" dirty="0" smtClean="0">
                          <a:effectLst/>
                        </a:rPr>
                        <a:t>Acciones correctivas y/o mejoramiento  requeridas</a:t>
                      </a:r>
                      <a:endParaRPr lang="es-CO" sz="1000" b="1"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b="1" dirty="0">
                          <a:effectLst/>
                        </a:rPr>
                        <a:t>Responsable</a:t>
                      </a:r>
                      <a:endParaRPr lang="es-CO" sz="1000" b="1"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b="1" dirty="0">
                          <a:effectLst/>
                        </a:rPr>
                        <a:t>Fecha Limite</a:t>
                      </a:r>
                      <a:endParaRPr lang="es-CO" sz="1000" b="1"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b="1" dirty="0">
                          <a:effectLst/>
                        </a:rPr>
                        <a:t>Estado Acciones</a:t>
                      </a:r>
                      <a:endParaRPr lang="es-CO" sz="1000" b="1" dirty="0">
                        <a:effectLst/>
                        <a:latin typeface="Calibri"/>
                        <a:ea typeface="Calibri"/>
                        <a:cs typeface="Times New Roman"/>
                      </a:endParaRPr>
                    </a:p>
                  </a:txBody>
                  <a:tcPr marL="14211" marR="14211" marT="0" marB="0" anchor="ctr"/>
                </a:tc>
              </a:tr>
              <a:tr h="865035">
                <a:tc>
                  <a:txBody>
                    <a:bodyPr/>
                    <a:lstStyle/>
                    <a:p>
                      <a:pPr algn="ctr">
                        <a:lnSpc>
                          <a:spcPct val="115000"/>
                        </a:lnSpc>
                        <a:spcAft>
                          <a:spcPts val="0"/>
                        </a:spcAft>
                      </a:pPr>
                      <a:r>
                        <a:rPr lang="es-CO" sz="1000" dirty="0">
                          <a:effectLst/>
                        </a:rPr>
                        <a:t>OCTUBRE</a:t>
                      </a:r>
                      <a:endParaRPr lang="es-CO" sz="1000"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a:effectLst/>
                        </a:rPr>
                        <a:t>95%</a:t>
                      </a:r>
                      <a:endParaRPr lang="es-CO" sz="100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a:effectLst/>
                        </a:rPr>
                        <a:t>98%</a:t>
                      </a:r>
                      <a:endParaRPr lang="es-CO" sz="100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dirty="0">
                          <a:effectLst/>
                        </a:rPr>
                        <a:t>103%</a:t>
                      </a:r>
                      <a:endParaRPr lang="es-CO" sz="1000"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dirty="0">
                          <a:effectLst/>
                        </a:rPr>
                        <a:t>BUENO: Se finalizaron a tiempo los requerimiento , hubo oportunidad en la respuesta.</a:t>
                      </a:r>
                      <a:endParaRPr lang="es-CO" sz="1000"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dirty="0">
                          <a:effectLst/>
                        </a:rPr>
                        <a:t>seguir </a:t>
                      </a:r>
                      <a:r>
                        <a:rPr lang="es-CO" sz="1000" dirty="0" smtClean="0">
                          <a:effectLst/>
                        </a:rPr>
                        <a:t>trabajando </a:t>
                      </a:r>
                      <a:r>
                        <a:rPr lang="es-CO" sz="1000" dirty="0">
                          <a:effectLst/>
                        </a:rPr>
                        <a:t>en equipo y con alto </a:t>
                      </a:r>
                      <a:r>
                        <a:rPr lang="es-CO" sz="1000" dirty="0" smtClean="0">
                          <a:effectLst/>
                        </a:rPr>
                        <a:t>compromiso </a:t>
                      </a:r>
                      <a:r>
                        <a:rPr lang="es-CO" sz="1000" dirty="0">
                          <a:effectLst/>
                        </a:rPr>
                        <a:t>para dar las respuesta oportuna,.</a:t>
                      </a:r>
                      <a:endParaRPr lang="es-CO" sz="1000"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dirty="0">
                          <a:effectLst/>
                        </a:rPr>
                        <a:t>ENDER DORIA HERNANDEZ</a:t>
                      </a:r>
                      <a:endParaRPr lang="es-CO" sz="1000"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dirty="0">
                          <a:effectLst/>
                        </a:rPr>
                        <a:t>18/11/2015</a:t>
                      </a:r>
                      <a:endParaRPr lang="es-CO" sz="1000"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a:effectLst/>
                        </a:rPr>
                        <a:t>Cumplido</a:t>
                      </a:r>
                      <a:endParaRPr lang="es-CO" sz="1000">
                        <a:effectLst/>
                        <a:latin typeface="Calibri"/>
                        <a:ea typeface="Calibri"/>
                        <a:cs typeface="Times New Roman"/>
                      </a:endParaRPr>
                    </a:p>
                  </a:txBody>
                  <a:tcPr marL="14211" marR="14211" marT="0" marB="0" anchor="ctr"/>
                </a:tc>
              </a:tr>
              <a:tr h="865035">
                <a:tc>
                  <a:txBody>
                    <a:bodyPr/>
                    <a:lstStyle/>
                    <a:p>
                      <a:pPr algn="ctr">
                        <a:lnSpc>
                          <a:spcPct val="115000"/>
                        </a:lnSpc>
                        <a:spcAft>
                          <a:spcPts val="0"/>
                        </a:spcAft>
                      </a:pPr>
                      <a:r>
                        <a:rPr lang="es-CO" sz="1000">
                          <a:effectLst/>
                        </a:rPr>
                        <a:t>NOVIEMBRE</a:t>
                      </a:r>
                      <a:endParaRPr lang="es-CO" sz="100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a:effectLst/>
                        </a:rPr>
                        <a:t>95%</a:t>
                      </a:r>
                      <a:endParaRPr lang="es-CO" sz="100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a:effectLst/>
                        </a:rPr>
                        <a:t>95%</a:t>
                      </a:r>
                      <a:endParaRPr lang="es-CO" sz="100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a:effectLst/>
                        </a:rPr>
                        <a:t>100%</a:t>
                      </a:r>
                      <a:endParaRPr lang="es-CO" sz="100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dirty="0">
                          <a:effectLst/>
                        </a:rPr>
                        <a:t>BUENO: Se finalizaron a tiempo los requerimiento , hubo oportunidad en la respuesta.</a:t>
                      </a:r>
                      <a:endParaRPr lang="es-CO" sz="1000"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dirty="0">
                          <a:effectLst/>
                        </a:rPr>
                        <a:t>seguir </a:t>
                      </a:r>
                      <a:r>
                        <a:rPr lang="es-CO" sz="1000" dirty="0" smtClean="0">
                          <a:effectLst/>
                        </a:rPr>
                        <a:t>trabajando </a:t>
                      </a:r>
                      <a:r>
                        <a:rPr lang="es-CO" sz="1000" dirty="0">
                          <a:effectLst/>
                        </a:rPr>
                        <a:t>en equipo y con alto compromiso para dar las respuesta oportuna,.</a:t>
                      </a:r>
                      <a:endParaRPr lang="es-CO" sz="1000"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dirty="0">
                          <a:effectLst/>
                        </a:rPr>
                        <a:t>ENDER DORIA HERNANDEZ</a:t>
                      </a:r>
                      <a:endParaRPr lang="es-CO" sz="1000"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dirty="0">
                          <a:effectLst/>
                        </a:rPr>
                        <a:t>18/12/2015</a:t>
                      </a:r>
                      <a:endParaRPr lang="es-CO" sz="1000"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a:effectLst/>
                        </a:rPr>
                        <a:t>Cumplido</a:t>
                      </a:r>
                      <a:endParaRPr lang="es-CO" sz="1000">
                        <a:effectLst/>
                        <a:latin typeface="Calibri"/>
                        <a:ea typeface="Calibri"/>
                        <a:cs typeface="Times New Roman"/>
                      </a:endParaRPr>
                    </a:p>
                  </a:txBody>
                  <a:tcPr marL="14211" marR="14211" marT="0" marB="0" anchor="ctr"/>
                </a:tc>
              </a:tr>
              <a:tr h="865035">
                <a:tc>
                  <a:txBody>
                    <a:bodyPr/>
                    <a:lstStyle/>
                    <a:p>
                      <a:pPr algn="ctr">
                        <a:lnSpc>
                          <a:spcPct val="115000"/>
                        </a:lnSpc>
                        <a:spcAft>
                          <a:spcPts val="0"/>
                        </a:spcAft>
                      </a:pPr>
                      <a:r>
                        <a:rPr lang="es-CO" sz="1000">
                          <a:effectLst/>
                        </a:rPr>
                        <a:t>DICIEMBRE</a:t>
                      </a:r>
                      <a:endParaRPr lang="es-CO" sz="100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a:effectLst/>
                        </a:rPr>
                        <a:t>95%</a:t>
                      </a:r>
                      <a:endParaRPr lang="es-CO" sz="100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a:effectLst/>
                        </a:rPr>
                        <a:t>88%</a:t>
                      </a:r>
                      <a:endParaRPr lang="es-CO" sz="100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a:effectLst/>
                        </a:rPr>
                        <a:t>93%</a:t>
                      </a:r>
                      <a:endParaRPr lang="es-CO" sz="100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a:effectLst/>
                        </a:rPr>
                        <a:t>REGULAR: se finalizaron a tiempo los requerimiento , hubo oportunidad en la respuesta.</a:t>
                      </a:r>
                      <a:endParaRPr lang="es-CO" sz="100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a:effectLst/>
                        </a:rPr>
                        <a:t>seguir tabajando en equipo y con alto compromiso para dar las respuesta oportuna,.</a:t>
                      </a:r>
                      <a:endParaRPr lang="es-CO" sz="100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a:effectLst/>
                        </a:rPr>
                        <a:t>ENDER DORIA HERNANDEZ</a:t>
                      </a:r>
                      <a:endParaRPr lang="es-CO" sz="100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a:effectLst/>
                        </a:rPr>
                        <a:t>18/01/2016</a:t>
                      </a:r>
                      <a:endParaRPr lang="es-CO" sz="100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dirty="0">
                          <a:effectLst/>
                        </a:rPr>
                        <a:t>Cumplido</a:t>
                      </a:r>
                      <a:endParaRPr lang="es-CO" sz="1000" dirty="0">
                        <a:effectLst/>
                        <a:latin typeface="Calibri"/>
                        <a:ea typeface="Calibri"/>
                        <a:cs typeface="Times New Roman"/>
                      </a:endParaRPr>
                    </a:p>
                  </a:txBody>
                  <a:tcPr marL="14211" marR="14211" marT="0" marB="0" anchor="ctr"/>
                </a:tc>
              </a:tr>
            </a:tbl>
          </a:graphicData>
        </a:graphic>
      </p:graphicFrame>
    </p:spTree>
    <p:extLst>
      <p:ext uri="{BB962C8B-B14F-4D97-AF65-F5344CB8AC3E}">
        <p14:creationId xmlns:p14="http://schemas.microsoft.com/office/powerpoint/2010/main" val="284120888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7" y="764704"/>
            <a:ext cx="7128881" cy="4282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0239425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extLst>
              <p:ext uri="{D42A27DB-BD31-4B8C-83A1-F6EECF244321}">
                <p14:modId xmlns:p14="http://schemas.microsoft.com/office/powerpoint/2010/main" val="3138506988"/>
              </p:ext>
            </p:extLst>
          </p:nvPr>
        </p:nvGraphicFramePr>
        <p:xfrm>
          <a:off x="107504" y="620688"/>
          <a:ext cx="8784978" cy="5277458"/>
        </p:xfrm>
        <a:graphic>
          <a:graphicData uri="http://schemas.openxmlformats.org/drawingml/2006/table">
            <a:tbl>
              <a:tblPr firstRow="1" firstCol="1" bandRow="1">
                <a:tableStyleId>{5C22544A-7EE6-4342-B048-85BDC9FD1C3A}</a:tableStyleId>
              </a:tblPr>
              <a:tblGrid>
                <a:gridCol w="992006"/>
                <a:gridCol w="594443"/>
                <a:gridCol w="520377"/>
                <a:gridCol w="439976"/>
                <a:gridCol w="1121783"/>
                <a:gridCol w="1487059"/>
                <a:gridCol w="1502252"/>
                <a:gridCol w="1064174"/>
                <a:gridCol w="1062908"/>
              </a:tblGrid>
              <a:tr h="173542">
                <a:tc rowSpan="3">
                  <a:txBody>
                    <a:bodyPr/>
                    <a:lstStyle/>
                    <a:p>
                      <a:pPr algn="ctr"/>
                      <a:r>
                        <a:rPr lang="es-CO" sz="800" dirty="0" smtClean="0"/>
                        <a:t>2016</a:t>
                      </a:r>
                    </a:p>
                    <a:p>
                      <a:pPr algn="ctr"/>
                      <a:r>
                        <a:rPr lang="es-CO" sz="800" baseline="0" dirty="0" smtClean="0"/>
                        <a:t>Primer</a:t>
                      </a:r>
                    </a:p>
                    <a:p>
                      <a:pPr algn="ctr"/>
                      <a:r>
                        <a:rPr lang="es-CO" sz="800" baseline="0" dirty="0" smtClean="0"/>
                        <a:t>Trimestre</a:t>
                      </a:r>
                      <a:endParaRPr lang="es-CO" sz="800" dirty="0" smtClean="0"/>
                    </a:p>
                    <a:p>
                      <a:pPr>
                        <a:lnSpc>
                          <a:spcPct val="115000"/>
                        </a:lnSpc>
                      </a:pPr>
                      <a:endParaRPr lang="es-CO" sz="400" dirty="0">
                        <a:effectLst/>
                        <a:latin typeface="Calibri"/>
                        <a:cs typeface="Times New Roman"/>
                      </a:endParaRPr>
                    </a:p>
                  </a:txBody>
                  <a:tcPr marL="14211" marR="14211" marT="0" marB="0" anchor="ctr"/>
                </a:tc>
                <a:tc gridSpan="8">
                  <a:txBody>
                    <a:bodyPr/>
                    <a:lstStyle/>
                    <a:p>
                      <a:pPr algn="ctr">
                        <a:lnSpc>
                          <a:spcPct val="115000"/>
                        </a:lnSpc>
                        <a:spcAft>
                          <a:spcPts val="0"/>
                        </a:spcAft>
                      </a:pPr>
                      <a:r>
                        <a:rPr lang="es-CO" sz="1200" dirty="0">
                          <a:effectLst/>
                        </a:rPr>
                        <a:t>SECRETARÍA DE EDUCACIÓN MUNICIPAL DE SANTA CRUZ DE LORICA</a:t>
                      </a:r>
                      <a:endParaRPr lang="es-CO" sz="1200" dirty="0">
                        <a:effectLst/>
                        <a:latin typeface="Calibri"/>
                        <a:ea typeface="Calibri"/>
                        <a:cs typeface="Times New Roman"/>
                      </a:endParaRPr>
                    </a:p>
                  </a:txBody>
                  <a:tcPr marL="14211" marR="14211"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173542">
                <a:tc vMerge="1">
                  <a:txBody>
                    <a:bodyPr/>
                    <a:lstStyle/>
                    <a:p>
                      <a:endParaRPr lang="es-CO"/>
                    </a:p>
                  </a:txBody>
                  <a:tcPr/>
                </a:tc>
                <a:tc gridSpan="8">
                  <a:txBody>
                    <a:bodyPr/>
                    <a:lstStyle/>
                    <a:p>
                      <a:pPr algn="ctr">
                        <a:lnSpc>
                          <a:spcPct val="115000"/>
                        </a:lnSpc>
                        <a:spcAft>
                          <a:spcPts val="0"/>
                        </a:spcAft>
                      </a:pPr>
                      <a:r>
                        <a:rPr lang="es-CO" sz="1200" dirty="0">
                          <a:effectLst/>
                        </a:rPr>
                        <a:t>PROCESO E01. GESTIONAR SOLICITUDES Y CORRESPONDENCIA</a:t>
                      </a:r>
                      <a:endParaRPr lang="es-CO" sz="1200" dirty="0">
                        <a:effectLst/>
                        <a:latin typeface="Calibri"/>
                        <a:ea typeface="Calibri"/>
                        <a:cs typeface="Times New Roman"/>
                      </a:endParaRPr>
                    </a:p>
                  </a:txBody>
                  <a:tcPr marL="14211" marR="14211"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173542">
                <a:tc vMerge="1">
                  <a:txBody>
                    <a:bodyPr/>
                    <a:lstStyle/>
                    <a:p>
                      <a:endParaRPr lang="es-CO"/>
                    </a:p>
                  </a:txBody>
                  <a:tcPr/>
                </a:tc>
                <a:tc gridSpan="8">
                  <a:txBody>
                    <a:bodyPr/>
                    <a:lstStyle/>
                    <a:p>
                      <a:pPr algn="ctr">
                        <a:lnSpc>
                          <a:spcPct val="115000"/>
                        </a:lnSpc>
                        <a:spcAft>
                          <a:spcPts val="0"/>
                        </a:spcAft>
                      </a:pPr>
                      <a:r>
                        <a:rPr lang="es-CO" sz="1200" dirty="0">
                          <a:effectLst/>
                        </a:rPr>
                        <a:t>HOJA DE VIDA DE INDICADORES POR PROCESO</a:t>
                      </a:r>
                      <a:endParaRPr lang="es-CO" sz="1200" dirty="0">
                        <a:effectLst/>
                        <a:latin typeface="Calibri"/>
                        <a:ea typeface="Calibri"/>
                        <a:cs typeface="Times New Roman"/>
                      </a:endParaRPr>
                    </a:p>
                  </a:txBody>
                  <a:tcPr marL="14211" marR="14211"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287882">
                <a:tc gridSpan="9">
                  <a:txBody>
                    <a:bodyPr/>
                    <a:lstStyle/>
                    <a:p>
                      <a:pPr algn="ctr">
                        <a:lnSpc>
                          <a:spcPct val="115000"/>
                        </a:lnSpc>
                        <a:spcAft>
                          <a:spcPts val="0"/>
                        </a:spcAft>
                      </a:pPr>
                      <a:r>
                        <a:rPr lang="es-CO" sz="1200" dirty="0">
                          <a:effectLst/>
                        </a:rPr>
                        <a:t>SEGUIMIENTO AL INDICADOR</a:t>
                      </a:r>
                      <a:endParaRPr lang="es-CO" sz="1200" dirty="0">
                        <a:effectLst/>
                        <a:latin typeface="Calibri"/>
                        <a:ea typeface="Calibri"/>
                        <a:cs typeface="Times New Roman"/>
                      </a:endParaRPr>
                    </a:p>
                  </a:txBody>
                  <a:tcPr marL="14211" marR="14211"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398157">
                <a:tc>
                  <a:txBody>
                    <a:bodyPr/>
                    <a:lstStyle/>
                    <a:p>
                      <a:pPr algn="ctr" fontAlgn="ctr"/>
                      <a:r>
                        <a:rPr lang="es-CO" sz="1000" b="1" i="0" u="none" strike="noStrike" dirty="0">
                          <a:effectLst/>
                          <a:latin typeface="Arial"/>
                        </a:rPr>
                        <a:t>Fecha</a:t>
                      </a:r>
                    </a:p>
                  </a:txBody>
                  <a:tcPr marL="0" marR="0" marT="0" marB="0" anchor="ctr"/>
                </a:tc>
                <a:tc>
                  <a:txBody>
                    <a:bodyPr/>
                    <a:lstStyle/>
                    <a:p>
                      <a:pPr algn="ctr" fontAlgn="ctr"/>
                      <a:r>
                        <a:rPr lang="es-CO" sz="1000" b="1" i="0" u="none" strike="noStrike">
                          <a:effectLst/>
                          <a:latin typeface="Arial"/>
                        </a:rPr>
                        <a:t>Meta</a:t>
                      </a:r>
                    </a:p>
                  </a:txBody>
                  <a:tcPr marL="0" marR="0" marT="0" marB="0" anchor="ctr"/>
                </a:tc>
                <a:tc>
                  <a:txBody>
                    <a:bodyPr/>
                    <a:lstStyle/>
                    <a:p>
                      <a:pPr algn="ctr" fontAlgn="ctr"/>
                      <a:r>
                        <a:rPr lang="es-CO" sz="1000" b="1" i="0" u="none" strike="noStrike">
                          <a:effectLst/>
                          <a:latin typeface="Arial"/>
                        </a:rPr>
                        <a:t>Logro</a:t>
                      </a:r>
                    </a:p>
                  </a:txBody>
                  <a:tcPr marL="0" marR="0" marT="0" marB="0" anchor="ctr"/>
                </a:tc>
                <a:tc>
                  <a:txBody>
                    <a:bodyPr/>
                    <a:lstStyle/>
                    <a:p>
                      <a:pPr algn="ctr" fontAlgn="ctr"/>
                      <a:r>
                        <a:rPr lang="es-CO" sz="1000" b="1" i="0" u="none" strike="noStrike" dirty="0">
                          <a:effectLst/>
                          <a:latin typeface="Arial"/>
                        </a:rPr>
                        <a:t>% Logro</a:t>
                      </a:r>
                    </a:p>
                  </a:txBody>
                  <a:tcPr marL="0" marR="0" marT="0" marB="0" anchor="ctr"/>
                </a:tc>
                <a:tc>
                  <a:txBody>
                    <a:bodyPr/>
                    <a:lstStyle/>
                    <a:p>
                      <a:pPr algn="ctr">
                        <a:lnSpc>
                          <a:spcPct val="115000"/>
                        </a:lnSpc>
                        <a:spcAft>
                          <a:spcPts val="0"/>
                        </a:spcAft>
                      </a:pPr>
                      <a:r>
                        <a:rPr lang="es-CO" sz="1000" b="1" dirty="0">
                          <a:effectLst/>
                        </a:rPr>
                        <a:t>Observaciones del Resultado</a:t>
                      </a:r>
                      <a:endParaRPr lang="es-CO" sz="1000" b="1"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b="1" dirty="0" smtClean="0">
                          <a:effectLst/>
                        </a:rPr>
                        <a:t>Acciones correctivas y/o mejoramiento  requeridas</a:t>
                      </a:r>
                      <a:endParaRPr lang="es-CO" sz="1000" b="1"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b="1" dirty="0">
                          <a:effectLst/>
                        </a:rPr>
                        <a:t>Responsable</a:t>
                      </a:r>
                      <a:endParaRPr lang="es-CO" sz="1000" b="1"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b="1" dirty="0">
                          <a:effectLst/>
                        </a:rPr>
                        <a:t>Fecha Limite</a:t>
                      </a:r>
                      <a:endParaRPr lang="es-CO" sz="1000" b="1"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b="1" dirty="0">
                          <a:effectLst/>
                        </a:rPr>
                        <a:t>Estado Acciones</a:t>
                      </a:r>
                      <a:endParaRPr lang="es-CO" sz="1000" b="1" dirty="0">
                        <a:effectLst/>
                        <a:latin typeface="Calibri"/>
                        <a:ea typeface="Calibri"/>
                        <a:cs typeface="Times New Roman"/>
                      </a:endParaRPr>
                    </a:p>
                  </a:txBody>
                  <a:tcPr marL="14211" marR="14211" marT="0" marB="0" anchor="ctr"/>
                </a:tc>
              </a:tr>
              <a:tr h="865035">
                <a:tc>
                  <a:txBody>
                    <a:bodyPr/>
                    <a:lstStyle/>
                    <a:p>
                      <a:pPr algn="ctr" fontAlgn="b"/>
                      <a:r>
                        <a:rPr lang="es-CO" sz="1000" b="1" i="0" u="none" strike="noStrike" dirty="0">
                          <a:effectLst/>
                          <a:latin typeface="Arial"/>
                        </a:rPr>
                        <a:t>ENERO </a:t>
                      </a:r>
                    </a:p>
                  </a:txBody>
                  <a:tcPr marL="0" marR="0" marT="0" marB="0" anchor="ctr"/>
                </a:tc>
                <a:tc>
                  <a:txBody>
                    <a:bodyPr/>
                    <a:lstStyle/>
                    <a:p>
                      <a:pPr algn="ctr" fontAlgn="b"/>
                      <a:r>
                        <a:rPr lang="es-CO" sz="1000" b="0" i="0" u="none" strike="noStrike">
                          <a:effectLst/>
                          <a:latin typeface="Arial"/>
                        </a:rPr>
                        <a:t>95%</a:t>
                      </a:r>
                    </a:p>
                  </a:txBody>
                  <a:tcPr marL="0" marR="0" marT="0" marB="0" anchor="ctr"/>
                </a:tc>
                <a:tc>
                  <a:txBody>
                    <a:bodyPr/>
                    <a:lstStyle/>
                    <a:p>
                      <a:pPr algn="ctr" fontAlgn="b"/>
                      <a:r>
                        <a:rPr lang="es-CO" sz="1000" b="0" i="0" u="none" strike="noStrike">
                          <a:effectLst/>
                          <a:latin typeface="Arial"/>
                        </a:rPr>
                        <a:t>99%</a:t>
                      </a:r>
                    </a:p>
                  </a:txBody>
                  <a:tcPr marL="0" marR="0" marT="0" marB="0" anchor="ctr"/>
                </a:tc>
                <a:tc>
                  <a:txBody>
                    <a:bodyPr/>
                    <a:lstStyle/>
                    <a:p>
                      <a:pPr algn="ctr" fontAlgn="b"/>
                      <a:r>
                        <a:rPr lang="es-CO" sz="1000" b="0" i="0" u="none" strike="noStrike">
                          <a:effectLst/>
                          <a:latin typeface="Arial"/>
                        </a:rPr>
                        <a:t>105%</a:t>
                      </a:r>
                    </a:p>
                  </a:txBody>
                  <a:tcPr marL="0" marR="0" marT="0" marB="0" anchor="ctr"/>
                </a:tc>
                <a:tc>
                  <a:txBody>
                    <a:bodyPr/>
                    <a:lstStyle/>
                    <a:p>
                      <a:pPr algn="ctr" fontAlgn="t"/>
                      <a:r>
                        <a:rPr lang="es-CO" sz="1000" b="0" i="0" u="none" strike="noStrike">
                          <a:effectLst/>
                          <a:latin typeface="Arial"/>
                        </a:rPr>
                        <a:t>BUENO: La mayoria de los requerimientos fueron contestados, pero no todos los requerimientos se le dio respuesta oportuna</a:t>
                      </a:r>
                    </a:p>
                  </a:txBody>
                  <a:tcPr marL="0" marR="0" marT="0" marB="0" anchor="ctr"/>
                </a:tc>
                <a:tc gridSpan="2">
                  <a:txBody>
                    <a:bodyPr/>
                    <a:lstStyle/>
                    <a:p>
                      <a:pPr algn="ctr" fontAlgn="t"/>
                      <a:r>
                        <a:rPr lang="es-CO" sz="1000" b="0" i="0" u="none" strike="noStrike" dirty="0">
                          <a:effectLst/>
                          <a:latin typeface="Arial"/>
                        </a:rPr>
                        <a:t>seguir </a:t>
                      </a:r>
                      <a:r>
                        <a:rPr lang="es-CO" sz="1000" b="0" i="0" u="none" strike="noStrike" dirty="0" smtClean="0">
                          <a:effectLst/>
                          <a:latin typeface="Arial"/>
                        </a:rPr>
                        <a:t>trabajando </a:t>
                      </a:r>
                      <a:r>
                        <a:rPr lang="es-CO" sz="1000" b="0" i="0" u="none" strike="noStrike" dirty="0">
                          <a:effectLst/>
                          <a:latin typeface="Arial"/>
                        </a:rPr>
                        <a:t>en equipo y con alto compromiso para dar las respuesta oportuna,. </a:t>
                      </a:r>
                    </a:p>
                  </a:txBody>
                  <a:tcPr marL="0" marR="0" marT="0" marB="0" anchor="ctr"/>
                </a:tc>
                <a:tc hMerge="1">
                  <a:txBody>
                    <a:bodyPr/>
                    <a:lstStyle/>
                    <a:p>
                      <a:endParaRPr lang="es-CO"/>
                    </a:p>
                  </a:txBody>
                  <a:tcPr/>
                </a:tc>
                <a:tc>
                  <a:txBody>
                    <a:bodyPr/>
                    <a:lstStyle/>
                    <a:p>
                      <a:pPr algn="ctr" fontAlgn="t"/>
                      <a:r>
                        <a:rPr lang="es-CO" sz="1000" b="0" i="0" u="none" strike="noStrike">
                          <a:effectLst/>
                          <a:latin typeface="Arial"/>
                        </a:rPr>
                        <a:t>ENDER DORIA HERNANDEZ</a:t>
                      </a:r>
                    </a:p>
                  </a:txBody>
                  <a:tcPr marL="0" marR="0" marT="0" marB="0" anchor="ctr"/>
                </a:tc>
                <a:tc>
                  <a:txBody>
                    <a:bodyPr/>
                    <a:lstStyle/>
                    <a:p>
                      <a:pPr algn="ctr" fontAlgn="auto"/>
                      <a:r>
                        <a:rPr lang="es-CO" sz="1000" b="0" i="0" u="none" strike="noStrike">
                          <a:effectLst/>
                          <a:latin typeface="Arial"/>
                        </a:rPr>
                        <a:t>18/02/2016</a:t>
                      </a:r>
                    </a:p>
                  </a:txBody>
                  <a:tcPr marL="0" marR="0" marT="0" marB="0" anchor="ctr"/>
                </a:tc>
              </a:tr>
              <a:tr h="865035">
                <a:tc>
                  <a:txBody>
                    <a:bodyPr/>
                    <a:lstStyle/>
                    <a:p>
                      <a:pPr algn="ctr" fontAlgn="b"/>
                      <a:r>
                        <a:rPr lang="es-CO" sz="1000" b="1" i="0" u="none" strike="noStrike" dirty="0">
                          <a:effectLst/>
                          <a:latin typeface="Arial"/>
                        </a:rPr>
                        <a:t>FEBRERO</a:t>
                      </a:r>
                    </a:p>
                  </a:txBody>
                  <a:tcPr marL="0" marR="0" marT="0" marB="0" anchor="ctr"/>
                </a:tc>
                <a:tc>
                  <a:txBody>
                    <a:bodyPr/>
                    <a:lstStyle/>
                    <a:p>
                      <a:pPr algn="ctr" fontAlgn="b"/>
                      <a:r>
                        <a:rPr lang="es-CO" sz="1000" b="0" i="0" u="none" strike="noStrike">
                          <a:effectLst/>
                          <a:latin typeface="Arial"/>
                        </a:rPr>
                        <a:t>95%</a:t>
                      </a:r>
                    </a:p>
                  </a:txBody>
                  <a:tcPr marL="0" marR="0" marT="0" marB="0" anchor="ctr"/>
                </a:tc>
                <a:tc>
                  <a:txBody>
                    <a:bodyPr/>
                    <a:lstStyle/>
                    <a:p>
                      <a:pPr algn="ctr" fontAlgn="b"/>
                      <a:r>
                        <a:rPr lang="es-CO" sz="1000" b="0" i="0" u="none" strike="noStrike">
                          <a:effectLst/>
                          <a:latin typeface="Arial"/>
                        </a:rPr>
                        <a:t>96%</a:t>
                      </a:r>
                    </a:p>
                  </a:txBody>
                  <a:tcPr marL="0" marR="0" marT="0" marB="0" anchor="ctr"/>
                </a:tc>
                <a:tc>
                  <a:txBody>
                    <a:bodyPr/>
                    <a:lstStyle/>
                    <a:p>
                      <a:pPr algn="ctr" fontAlgn="b"/>
                      <a:r>
                        <a:rPr lang="es-CO" sz="1000" b="0" i="0" u="none" strike="noStrike">
                          <a:effectLst/>
                          <a:latin typeface="Arial"/>
                        </a:rPr>
                        <a:t>101%</a:t>
                      </a:r>
                    </a:p>
                  </a:txBody>
                  <a:tcPr marL="0" marR="0" marT="0" marB="0" anchor="ctr"/>
                </a:tc>
                <a:tc>
                  <a:txBody>
                    <a:bodyPr/>
                    <a:lstStyle/>
                    <a:p>
                      <a:pPr algn="ctr" fontAlgn="t"/>
                      <a:r>
                        <a:rPr lang="es-CO" sz="1000" b="0" i="0" u="none" strike="noStrike">
                          <a:effectLst/>
                          <a:latin typeface="Arial"/>
                        </a:rPr>
                        <a:t>BUENO: La mayoria de los requerimientos fueron contestados, pero no todos los requerimientos se le dio respuesta oportuna</a:t>
                      </a:r>
                    </a:p>
                  </a:txBody>
                  <a:tcPr marL="0" marR="0" marT="0" marB="0" anchor="ctr"/>
                </a:tc>
                <a:tc gridSpan="2">
                  <a:txBody>
                    <a:bodyPr/>
                    <a:lstStyle/>
                    <a:p>
                      <a:pPr algn="ctr" fontAlgn="t"/>
                      <a:r>
                        <a:rPr lang="es-CO" sz="1000" b="0" i="0" u="none" strike="noStrike" dirty="0">
                          <a:effectLst/>
                          <a:latin typeface="Arial"/>
                        </a:rPr>
                        <a:t>seguir </a:t>
                      </a:r>
                      <a:r>
                        <a:rPr lang="es-CO" sz="1000" b="0" i="0" u="none" strike="noStrike" dirty="0" smtClean="0">
                          <a:effectLst/>
                          <a:latin typeface="Arial"/>
                        </a:rPr>
                        <a:t>trabajando </a:t>
                      </a:r>
                      <a:r>
                        <a:rPr lang="es-CO" sz="1000" b="0" i="0" u="none" strike="noStrike" dirty="0">
                          <a:effectLst/>
                          <a:latin typeface="Arial"/>
                        </a:rPr>
                        <a:t>en equipo y con alto compromiso para dar las respuesta oportuna </a:t>
                      </a:r>
                    </a:p>
                  </a:txBody>
                  <a:tcPr marL="0" marR="0" marT="0" marB="0" anchor="ctr"/>
                </a:tc>
                <a:tc hMerge="1">
                  <a:txBody>
                    <a:bodyPr/>
                    <a:lstStyle/>
                    <a:p>
                      <a:endParaRPr lang="es-CO"/>
                    </a:p>
                  </a:txBody>
                  <a:tcPr/>
                </a:tc>
                <a:tc>
                  <a:txBody>
                    <a:bodyPr/>
                    <a:lstStyle/>
                    <a:p>
                      <a:pPr algn="ctr" fontAlgn="t"/>
                      <a:r>
                        <a:rPr lang="es-CO" sz="1000" b="0" i="0" u="none" strike="noStrike">
                          <a:effectLst/>
                          <a:latin typeface="Arial"/>
                        </a:rPr>
                        <a:t>ENDER DORIA HERNANDEZ</a:t>
                      </a:r>
                    </a:p>
                  </a:txBody>
                  <a:tcPr marL="0" marR="0" marT="0" marB="0" anchor="ctr"/>
                </a:tc>
                <a:tc>
                  <a:txBody>
                    <a:bodyPr/>
                    <a:lstStyle/>
                    <a:p>
                      <a:pPr algn="ctr" fontAlgn="auto"/>
                      <a:r>
                        <a:rPr lang="es-CO" sz="1000" b="0" i="0" u="none" strike="noStrike">
                          <a:effectLst/>
                          <a:latin typeface="Arial"/>
                        </a:rPr>
                        <a:t>18/03/2016</a:t>
                      </a:r>
                    </a:p>
                  </a:txBody>
                  <a:tcPr marL="0" marR="0" marT="0" marB="0" anchor="ctr"/>
                </a:tc>
              </a:tr>
              <a:tr h="865035">
                <a:tc>
                  <a:txBody>
                    <a:bodyPr/>
                    <a:lstStyle/>
                    <a:p>
                      <a:pPr algn="ctr" fontAlgn="b"/>
                      <a:r>
                        <a:rPr lang="es-CO" sz="1000" b="1" i="0" u="none" strike="noStrike" dirty="0">
                          <a:effectLst/>
                          <a:latin typeface="Arial"/>
                        </a:rPr>
                        <a:t>MARZO</a:t>
                      </a:r>
                    </a:p>
                  </a:txBody>
                  <a:tcPr marL="0" marR="0" marT="0" marB="0" anchor="ctr"/>
                </a:tc>
                <a:tc>
                  <a:txBody>
                    <a:bodyPr/>
                    <a:lstStyle/>
                    <a:p>
                      <a:pPr algn="ctr" fontAlgn="b"/>
                      <a:r>
                        <a:rPr lang="es-CO" sz="1000" b="0" i="0" u="none" strike="noStrike">
                          <a:effectLst/>
                          <a:latin typeface="Arial"/>
                        </a:rPr>
                        <a:t>95%</a:t>
                      </a:r>
                    </a:p>
                  </a:txBody>
                  <a:tcPr marL="0" marR="0" marT="0" marB="0" anchor="ctr"/>
                </a:tc>
                <a:tc>
                  <a:txBody>
                    <a:bodyPr/>
                    <a:lstStyle/>
                    <a:p>
                      <a:pPr algn="ctr" fontAlgn="b"/>
                      <a:r>
                        <a:rPr lang="es-CO" sz="1000" b="0" i="0" u="none" strike="noStrike">
                          <a:effectLst/>
                          <a:latin typeface="Arial"/>
                        </a:rPr>
                        <a:t>95%</a:t>
                      </a:r>
                    </a:p>
                  </a:txBody>
                  <a:tcPr marL="0" marR="0" marT="0" marB="0" anchor="ctr"/>
                </a:tc>
                <a:tc>
                  <a:txBody>
                    <a:bodyPr/>
                    <a:lstStyle/>
                    <a:p>
                      <a:pPr algn="ctr" fontAlgn="b"/>
                      <a:r>
                        <a:rPr lang="es-CO" sz="1000" b="0" i="0" u="none" strike="noStrike">
                          <a:effectLst/>
                          <a:latin typeface="Arial"/>
                        </a:rPr>
                        <a:t>100%</a:t>
                      </a:r>
                    </a:p>
                  </a:txBody>
                  <a:tcPr marL="0" marR="0" marT="0" marB="0" anchor="ctr"/>
                </a:tc>
                <a:tc>
                  <a:txBody>
                    <a:bodyPr/>
                    <a:lstStyle/>
                    <a:p>
                      <a:pPr algn="ctr" fontAlgn="t"/>
                      <a:r>
                        <a:rPr lang="es-CO" sz="1000" b="0" i="0" u="none" strike="noStrike">
                          <a:effectLst/>
                          <a:latin typeface="Arial"/>
                        </a:rPr>
                        <a:t>BUENO: La mayoria de los requerimientos fueron contestados, pero no todos los requerimientos se le dio respuesta oportuna</a:t>
                      </a:r>
                    </a:p>
                  </a:txBody>
                  <a:tcPr marL="0" marR="0" marT="0" marB="0" anchor="ctr"/>
                </a:tc>
                <a:tc gridSpan="2">
                  <a:txBody>
                    <a:bodyPr/>
                    <a:lstStyle/>
                    <a:p>
                      <a:pPr algn="ctr" fontAlgn="t"/>
                      <a:r>
                        <a:rPr lang="es-CO" sz="1000" b="0" i="0" u="none" strike="noStrike">
                          <a:effectLst/>
                          <a:latin typeface="Arial"/>
                        </a:rPr>
                        <a:t>seguir tabajando en equipo y con alto compromiso para dar las respuesta oportuna </a:t>
                      </a:r>
                    </a:p>
                  </a:txBody>
                  <a:tcPr marL="0" marR="0" marT="0" marB="0" anchor="ctr"/>
                </a:tc>
                <a:tc hMerge="1">
                  <a:txBody>
                    <a:bodyPr/>
                    <a:lstStyle/>
                    <a:p>
                      <a:endParaRPr lang="es-CO"/>
                    </a:p>
                  </a:txBody>
                  <a:tcPr/>
                </a:tc>
                <a:tc>
                  <a:txBody>
                    <a:bodyPr/>
                    <a:lstStyle/>
                    <a:p>
                      <a:pPr algn="ctr" fontAlgn="t"/>
                      <a:r>
                        <a:rPr lang="es-CO" sz="1000" b="0" i="0" u="none" strike="noStrike">
                          <a:effectLst/>
                          <a:latin typeface="Arial"/>
                        </a:rPr>
                        <a:t>ENDER DORIA HERNANDEZ</a:t>
                      </a:r>
                    </a:p>
                  </a:txBody>
                  <a:tcPr marL="0" marR="0" marT="0" marB="0" anchor="ctr"/>
                </a:tc>
                <a:tc>
                  <a:txBody>
                    <a:bodyPr/>
                    <a:lstStyle/>
                    <a:p>
                      <a:pPr algn="ctr" fontAlgn="auto"/>
                      <a:r>
                        <a:rPr lang="es-CO" sz="1000" b="0" i="0" u="none" strike="noStrike" dirty="0">
                          <a:effectLst/>
                          <a:latin typeface="Arial"/>
                        </a:rPr>
                        <a:t>18/04/2016</a:t>
                      </a:r>
                    </a:p>
                  </a:txBody>
                  <a:tcPr marL="0" marR="0" marT="0" marB="0" anchor="ctr"/>
                </a:tc>
              </a:tr>
            </a:tbl>
          </a:graphicData>
        </a:graphic>
      </p:graphicFrame>
    </p:spTree>
    <p:extLst>
      <p:ext uri="{BB962C8B-B14F-4D97-AF65-F5344CB8AC3E}">
        <p14:creationId xmlns:p14="http://schemas.microsoft.com/office/powerpoint/2010/main" val="47984199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7290" y="1052736"/>
            <a:ext cx="7603142" cy="4575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520181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331640" y="2060848"/>
            <a:ext cx="7117180" cy="1470025"/>
          </a:xfrm>
        </p:spPr>
        <p:txBody>
          <a:bodyPr/>
          <a:lstStyle/>
          <a:p>
            <a:pPr algn="ctr"/>
            <a:r>
              <a:rPr lang="es-CO" sz="4800" dirty="0" smtClean="0"/>
              <a:t>2. QUEJAS</a:t>
            </a:r>
            <a:endParaRPr lang="es-CO" sz="4800" dirty="0"/>
          </a:p>
        </p:txBody>
      </p:sp>
    </p:spTree>
    <p:extLst>
      <p:ext uri="{BB962C8B-B14F-4D97-AF65-F5344CB8AC3E}">
        <p14:creationId xmlns:p14="http://schemas.microsoft.com/office/powerpoint/2010/main" val="369883544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Tabla"/>
          <p:cNvGraphicFramePr>
            <a:graphicFrameLocks noGrp="1"/>
          </p:cNvGraphicFramePr>
          <p:nvPr>
            <p:extLst>
              <p:ext uri="{D42A27DB-BD31-4B8C-83A1-F6EECF244321}">
                <p14:modId xmlns:p14="http://schemas.microsoft.com/office/powerpoint/2010/main" val="710511083"/>
              </p:ext>
            </p:extLst>
          </p:nvPr>
        </p:nvGraphicFramePr>
        <p:xfrm>
          <a:off x="179512" y="548680"/>
          <a:ext cx="8784979" cy="3634586"/>
        </p:xfrm>
        <a:graphic>
          <a:graphicData uri="http://schemas.openxmlformats.org/drawingml/2006/table">
            <a:tbl>
              <a:tblPr firstRow="1" firstCol="1" bandRow="1">
                <a:tableStyleId>{5C22544A-7EE6-4342-B048-85BDC9FD1C3A}</a:tableStyleId>
              </a:tblPr>
              <a:tblGrid>
                <a:gridCol w="891354"/>
                <a:gridCol w="891354"/>
                <a:gridCol w="534129"/>
                <a:gridCol w="467578"/>
                <a:gridCol w="960001"/>
                <a:gridCol w="1779474"/>
                <a:gridCol w="1349828"/>
                <a:gridCol w="956199"/>
                <a:gridCol w="955062"/>
              </a:tblGrid>
              <a:tr h="173542">
                <a:tc rowSpan="3" gridSpan="2">
                  <a:txBody>
                    <a:bodyPr/>
                    <a:lstStyle/>
                    <a:p>
                      <a:pPr algn="ctr"/>
                      <a:r>
                        <a:rPr lang="es-CO" sz="1000" dirty="0" smtClean="0"/>
                        <a:t>2015</a:t>
                      </a:r>
                    </a:p>
                    <a:p>
                      <a:pPr algn="ctr"/>
                      <a:r>
                        <a:rPr lang="es-CO" sz="1000" dirty="0" smtClean="0"/>
                        <a:t>Ultimo</a:t>
                      </a:r>
                      <a:r>
                        <a:rPr lang="es-CO" sz="1000" baseline="0" dirty="0" smtClean="0"/>
                        <a:t> Trimestre </a:t>
                      </a:r>
                      <a:r>
                        <a:rPr lang="es-CO" sz="1000" baseline="0" smtClean="0"/>
                        <a:t>(Quejas</a:t>
                      </a:r>
                      <a:endParaRPr lang="es-CO" sz="1000" dirty="0"/>
                    </a:p>
                  </a:txBody>
                  <a:tcPr marL="14211" marR="14211" marT="0" marB="0" anchor="ctr"/>
                </a:tc>
                <a:tc rowSpan="3" hMerge="1">
                  <a:txBody>
                    <a:bodyPr/>
                    <a:lstStyle/>
                    <a:p>
                      <a:endParaRPr lang="es-CO" dirty="0"/>
                    </a:p>
                  </a:txBody>
                  <a:tcPr marL="14211" marR="14211" marT="0" marB="0" anchor="ctr"/>
                </a:tc>
                <a:tc gridSpan="7">
                  <a:txBody>
                    <a:bodyPr/>
                    <a:lstStyle/>
                    <a:p>
                      <a:pPr algn="ctr"/>
                      <a:r>
                        <a:rPr lang="es-CO" sz="1200" dirty="0" smtClean="0"/>
                        <a:t>SECRETARÍA DE EDUCACIÓN MUNICIPAL DE SANTA CRUZ DE LORICA</a:t>
                      </a:r>
                      <a:endParaRPr lang="es-CO" sz="1200" dirty="0"/>
                    </a:p>
                  </a:txBody>
                  <a:tcPr marL="14211" marR="14211"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173542">
                <a:tc gridSpan="2" vMerge="1">
                  <a:txBody>
                    <a:bodyPr/>
                    <a:lstStyle/>
                    <a:p>
                      <a:endParaRPr lang="es-CO"/>
                    </a:p>
                  </a:txBody>
                  <a:tcPr/>
                </a:tc>
                <a:tc hMerge="1" vMerge="1">
                  <a:txBody>
                    <a:bodyPr/>
                    <a:lstStyle/>
                    <a:p>
                      <a:endParaRPr lang="es-CO"/>
                    </a:p>
                  </a:txBody>
                  <a:tcPr/>
                </a:tc>
                <a:tc gridSpan="7">
                  <a:txBody>
                    <a:bodyPr/>
                    <a:lstStyle/>
                    <a:p>
                      <a:pPr algn="ctr">
                        <a:lnSpc>
                          <a:spcPct val="115000"/>
                        </a:lnSpc>
                        <a:spcAft>
                          <a:spcPts val="0"/>
                        </a:spcAft>
                      </a:pPr>
                      <a:r>
                        <a:rPr lang="es-CO" sz="1200" dirty="0">
                          <a:effectLst/>
                        </a:rPr>
                        <a:t>PROCESO E01. GESTIONAR SOLICITUDES Y CORRESPONDENCIA</a:t>
                      </a:r>
                      <a:endParaRPr lang="es-CO" sz="1200" dirty="0">
                        <a:effectLst/>
                        <a:latin typeface="Calibri"/>
                        <a:ea typeface="Calibri"/>
                        <a:cs typeface="Times New Roman"/>
                      </a:endParaRPr>
                    </a:p>
                  </a:txBody>
                  <a:tcPr marL="14211" marR="14211"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173542">
                <a:tc gridSpan="2" vMerge="1">
                  <a:txBody>
                    <a:bodyPr/>
                    <a:lstStyle/>
                    <a:p>
                      <a:endParaRPr lang="es-CO"/>
                    </a:p>
                  </a:txBody>
                  <a:tcPr/>
                </a:tc>
                <a:tc hMerge="1" vMerge="1">
                  <a:txBody>
                    <a:bodyPr/>
                    <a:lstStyle/>
                    <a:p>
                      <a:endParaRPr lang="es-CO"/>
                    </a:p>
                  </a:txBody>
                  <a:tcPr/>
                </a:tc>
                <a:tc gridSpan="7">
                  <a:txBody>
                    <a:bodyPr/>
                    <a:lstStyle/>
                    <a:p>
                      <a:pPr algn="ctr">
                        <a:lnSpc>
                          <a:spcPct val="115000"/>
                        </a:lnSpc>
                        <a:spcAft>
                          <a:spcPts val="0"/>
                        </a:spcAft>
                      </a:pPr>
                      <a:r>
                        <a:rPr lang="es-CO" sz="1200" dirty="0">
                          <a:effectLst/>
                        </a:rPr>
                        <a:t>HOJA DE VIDA DE INDICADORES POR PROCESO</a:t>
                      </a:r>
                      <a:endParaRPr lang="es-CO" sz="1200" dirty="0">
                        <a:effectLst/>
                        <a:latin typeface="Calibri"/>
                        <a:ea typeface="Calibri"/>
                        <a:cs typeface="Times New Roman"/>
                      </a:endParaRPr>
                    </a:p>
                  </a:txBody>
                  <a:tcPr marL="14211" marR="14211"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287882">
                <a:tc gridSpan="9">
                  <a:txBody>
                    <a:bodyPr/>
                    <a:lstStyle/>
                    <a:p>
                      <a:pPr algn="ctr">
                        <a:lnSpc>
                          <a:spcPct val="115000"/>
                        </a:lnSpc>
                        <a:spcAft>
                          <a:spcPts val="0"/>
                        </a:spcAft>
                      </a:pPr>
                      <a:r>
                        <a:rPr lang="es-CO" sz="1200" dirty="0">
                          <a:effectLst/>
                        </a:rPr>
                        <a:t>SEGUIMIENTO AL INDICADOR</a:t>
                      </a:r>
                      <a:endParaRPr lang="es-CO" sz="1200" dirty="0">
                        <a:effectLst/>
                        <a:latin typeface="Calibri"/>
                        <a:ea typeface="Calibri"/>
                        <a:cs typeface="Times New Roman"/>
                      </a:endParaRPr>
                    </a:p>
                  </a:txBody>
                  <a:tcPr marL="14211" marR="14211" marT="0" marB="0" anchor="ctr"/>
                </a:tc>
                <a:tc hMerge="1">
                  <a:txBody>
                    <a:bodyPr/>
                    <a:lstStyle/>
                    <a:p>
                      <a:endParaRPr lang="es-CO"/>
                    </a:p>
                  </a:txBody>
                  <a:tcPr/>
                </a:tc>
                <a:tc hMerge="1">
                  <a:txBody>
                    <a:bodyPr/>
                    <a:lstStyle/>
                    <a:p>
                      <a:endParaRPr lang="es-CO" dirty="0"/>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398157">
                <a:tc>
                  <a:txBody>
                    <a:bodyPr/>
                    <a:lstStyle/>
                    <a:p>
                      <a:pPr algn="ctr" fontAlgn="ctr"/>
                      <a:r>
                        <a:rPr lang="es-CO" sz="1000" b="1" u="none" strike="noStrike" dirty="0">
                          <a:effectLst/>
                        </a:rPr>
                        <a:t>Fecha</a:t>
                      </a:r>
                      <a:endParaRPr lang="es-CO" sz="1000" b="1" i="0" u="none" strike="noStrike" dirty="0">
                        <a:effectLst/>
                        <a:latin typeface="Arial"/>
                      </a:endParaRPr>
                    </a:p>
                  </a:txBody>
                  <a:tcPr marL="0" marR="0" marT="0" marB="0" anchor="ctr"/>
                </a:tc>
                <a:tc>
                  <a:txBody>
                    <a:bodyPr/>
                    <a:lstStyle/>
                    <a:p>
                      <a:pPr algn="ctr" fontAlgn="ctr"/>
                      <a:r>
                        <a:rPr lang="es-CO" sz="1000" b="1" u="none" strike="noStrike" dirty="0">
                          <a:effectLst/>
                        </a:rPr>
                        <a:t>Meta (Quejas)</a:t>
                      </a:r>
                      <a:endParaRPr lang="es-CO" sz="1000" b="1" i="0" u="none" strike="noStrike" dirty="0">
                        <a:effectLst/>
                        <a:latin typeface="Arial"/>
                      </a:endParaRPr>
                    </a:p>
                  </a:txBody>
                  <a:tcPr marL="0" marR="0" marT="0" marB="0" anchor="ctr"/>
                </a:tc>
                <a:tc>
                  <a:txBody>
                    <a:bodyPr/>
                    <a:lstStyle/>
                    <a:p>
                      <a:pPr algn="ctr" fontAlgn="ctr"/>
                      <a:r>
                        <a:rPr lang="es-CO" sz="1000" b="1" u="none" strike="noStrike" dirty="0">
                          <a:effectLst/>
                        </a:rPr>
                        <a:t>Logro</a:t>
                      </a:r>
                      <a:endParaRPr lang="es-CO" sz="1000" b="1" i="0" u="none" strike="noStrike" dirty="0">
                        <a:effectLst/>
                        <a:latin typeface="Arial"/>
                      </a:endParaRPr>
                    </a:p>
                  </a:txBody>
                  <a:tcPr marL="0" marR="0" marT="0" marB="0" anchor="ctr"/>
                </a:tc>
                <a:tc>
                  <a:txBody>
                    <a:bodyPr/>
                    <a:lstStyle/>
                    <a:p>
                      <a:pPr algn="ctr" fontAlgn="ctr"/>
                      <a:r>
                        <a:rPr lang="es-CO" sz="1000" b="1" u="none" strike="noStrike" dirty="0">
                          <a:effectLst/>
                        </a:rPr>
                        <a:t>% Logro</a:t>
                      </a:r>
                      <a:endParaRPr lang="es-CO" sz="1000" b="1" i="0" u="none" strike="noStrike" dirty="0">
                        <a:effectLst/>
                        <a:latin typeface="Arial"/>
                      </a:endParaRPr>
                    </a:p>
                  </a:txBody>
                  <a:tcPr marL="0" marR="0" marT="0" marB="0"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CO" sz="1000" b="1" u="none" strike="noStrike" dirty="0" smtClean="0">
                          <a:effectLst/>
                        </a:rPr>
                        <a:t>Observaciones del Resultado</a:t>
                      </a:r>
                      <a:endParaRPr lang="es-CO" sz="1000" b="1" i="0" u="none" strike="noStrike" dirty="0" smtClean="0">
                        <a:effectLst/>
                        <a:latin typeface="Arial"/>
                      </a:endParaRPr>
                    </a:p>
                  </a:txBody>
                  <a:tcPr marL="0" marR="0" marT="0" marB="0" anchor="ctr"/>
                </a:tc>
                <a:tc>
                  <a:txBody>
                    <a:bodyPr/>
                    <a:lstStyle/>
                    <a:p>
                      <a:pPr algn="ctr" fontAlgn="ctr"/>
                      <a:r>
                        <a:rPr lang="es-CO" sz="1000" b="1" u="none" strike="noStrike" dirty="0">
                          <a:effectLst/>
                        </a:rPr>
                        <a:t>Acciones de </a:t>
                      </a:r>
                      <a:r>
                        <a:rPr lang="es-CO" sz="1000" b="1" u="none" strike="noStrike" dirty="0" smtClean="0">
                          <a:effectLst/>
                        </a:rPr>
                        <a:t>correctivas </a:t>
                      </a:r>
                      <a:r>
                        <a:rPr lang="es-CO" sz="1000" b="1" u="none" strike="noStrike" dirty="0">
                          <a:effectLst/>
                        </a:rPr>
                        <a:t>requeridas</a:t>
                      </a:r>
                      <a:endParaRPr lang="es-CO" sz="1000" b="1" i="0" u="none" strike="noStrike" dirty="0">
                        <a:effectLst/>
                        <a:latin typeface="Arial"/>
                      </a:endParaRPr>
                    </a:p>
                  </a:txBody>
                  <a:tcPr marL="0" marR="0" marT="0" marB="0" anchor="ctr"/>
                </a:tc>
                <a:tc>
                  <a:txBody>
                    <a:bodyPr/>
                    <a:lstStyle/>
                    <a:p>
                      <a:pPr algn="ctr">
                        <a:lnSpc>
                          <a:spcPct val="115000"/>
                        </a:lnSpc>
                        <a:spcAft>
                          <a:spcPts val="0"/>
                        </a:spcAft>
                      </a:pPr>
                      <a:r>
                        <a:rPr lang="es-CO" sz="1000" b="1" dirty="0">
                          <a:effectLst/>
                        </a:rPr>
                        <a:t>Responsable</a:t>
                      </a:r>
                      <a:endParaRPr lang="es-CO" sz="1000" b="1"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b="1" dirty="0">
                          <a:effectLst/>
                        </a:rPr>
                        <a:t>Fecha Limite</a:t>
                      </a:r>
                      <a:endParaRPr lang="es-CO" sz="1000" b="1"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b="1" dirty="0">
                          <a:effectLst/>
                        </a:rPr>
                        <a:t>Estado Acciones</a:t>
                      </a:r>
                      <a:endParaRPr lang="es-CO" sz="1000" b="1" dirty="0">
                        <a:effectLst/>
                        <a:latin typeface="Calibri"/>
                        <a:ea typeface="Calibri"/>
                        <a:cs typeface="Times New Roman"/>
                      </a:endParaRPr>
                    </a:p>
                  </a:txBody>
                  <a:tcPr marL="14211" marR="14211" marT="0" marB="0" anchor="ctr"/>
                </a:tc>
              </a:tr>
              <a:tr h="398157">
                <a:tc>
                  <a:txBody>
                    <a:bodyPr/>
                    <a:lstStyle/>
                    <a:p>
                      <a:pPr algn="ctr" fontAlgn="ctr"/>
                      <a:r>
                        <a:rPr lang="es-CO" sz="1000" b="1" i="0" u="none" strike="noStrike" dirty="0">
                          <a:effectLst/>
                          <a:latin typeface="Arial"/>
                        </a:rPr>
                        <a:t>OCTUBRE</a:t>
                      </a:r>
                    </a:p>
                  </a:txBody>
                  <a:tcPr marL="0" marR="0" marT="0" marB="0" anchor="ctr"/>
                </a:tc>
                <a:tc>
                  <a:txBody>
                    <a:bodyPr/>
                    <a:lstStyle/>
                    <a:p>
                      <a:pPr algn="ctr" fontAlgn="ctr"/>
                      <a:r>
                        <a:rPr lang="es-CO" sz="1000" b="0" i="0" u="none" strike="noStrike" dirty="0">
                          <a:effectLst/>
                          <a:latin typeface="Arial"/>
                        </a:rPr>
                        <a:t>-100%</a:t>
                      </a:r>
                    </a:p>
                  </a:txBody>
                  <a:tcPr marL="0" marR="0" marT="0" marB="0" anchor="ctr"/>
                </a:tc>
                <a:tc>
                  <a:txBody>
                    <a:bodyPr/>
                    <a:lstStyle/>
                    <a:p>
                      <a:pPr algn="ctr" fontAlgn="ctr"/>
                      <a:r>
                        <a:rPr lang="es-CO" sz="1000" b="0" i="0" u="none" strike="noStrike" dirty="0">
                          <a:effectLst/>
                          <a:latin typeface="Arial"/>
                        </a:rPr>
                        <a:t>-50%</a:t>
                      </a:r>
                    </a:p>
                  </a:txBody>
                  <a:tcPr marL="0" marR="0" marT="0" marB="0" anchor="ctr"/>
                </a:tc>
                <a:tc>
                  <a:txBody>
                    <a:bodyPr/>
                    <a:lstStyle/>
                    <a:p>
                      <a:pPr algn="ctr" fontAlgn="ctr"/>
                      <a:r>
                        <a:rPr lang="es-CO" sz="1000" b="0" i="0" u="none" strike="noStrike" dirty="0">
                          <a:effectLst/>
                          <a:latin typeface="Arial"/>
                        </a:rPr>
                        <a:t>50%</a:t>
                      </a:r>
                    </a:p>
                  </a:txBody>
                  <a:tcPr marL="0" marR="0" marT="0" marB="0" anchor="ctr"/>
                </a:tc>
                <a:tc>
                  <a:txBody>
                    <a:bodyPr/>
                    <a:lstStyle/>
                    <a:p>
                      <a:pPr algn="ctr" fontAlgn="t"/>
                      <a:r>
                        <a:rPr lang="es-CO" sz="1000" b="0" i="0" u="none" strike="noStrike" dirty="0">
                          <a:effectLst/>
                          <a:latin typeface="Arial"/>
                        </a:rPr>
                        <a:t>REGULAR</a:t>
                      </a:r>
                    </a:p>
                  </a:txBody>
                  <a:tcPr marL="0" marR="0" marT="0" marB="0" anchor="ctr"/>
                </a:tc>
                <a:tc>
                  <a:txBody>
                    <a:bodyPr/>
                    <a:lstStyle/>
                    <a:p>
                      <a:pPr algn="ctr" fontAlgn="auto"/>
                      <a:r>
                        <a:rPr lang="es-CO" sz="1000" b="0" i="0" u="none" strike="noStrike" dirty="0">
                          <a:effectLst/>
                          <a:latin typeface="Arial"/>
                        </a:rPr>
                        <a:t>seguir trabajando en equipo, para cumplir con las solicitudes de los ciudadanos, comunidad docente y ciudadanía en general.</a:t>
                      </a:r>
                    </a:p>
                  </a:txBody>
                  <a:tcPr marL="0" marR="0" marT="0" marB="0" anchor="ctr"/>
                </a:tc>
                <a:tc>
                  <a:txBody>
                    <a:bodyPr/>
                    <a:lstStyle/>
                    <a:p>
                      <a:pPr algn="ctr" fontAlgn="t"/>
                      <a:r>
                        <a:rPr lang="es-CO" sz="1000" b="0" i="0" u="none" strike="noStrike">
                          <a:effectLst/>
                          <a:latin typeface="Arial"/>
                        </a:rPr>
                        <a:t>ENDER DORIA HERNANDEZ</a:t>
                      </a:r>
                    </a:p>
                  </a:txBody>
                  <a:tcPr marL="0" marR="0" marT="0" marB="0" anchor="ctr"/>
                </a:tc>
                <a:tc>
                  <a:txBody>
                    <a:bodyPr/>
                    <a:lstStyle/>
                    <a:p>
                      <a:pPr algn="ctr" fontAlgn="auto"/>
                      <a:r>
                        <a:rPr lang="es-CO" sz="1000" b="0" i="0" u="none" strike="noStrike">
                          <a:effectLst/>
                          <a:latin typeface="Arial"/>
                        </a:rPr>
                        <a:t>18/11/2015</a:t>
                      </a:r>
                    </a:p>
                  </a:txBody>
                  <a:tcPr marL="0" marR="0" marT="0" marB="0" anchor="ctr"/>
                </a:tc>
                <a:tc>
                  <a:txBody>
                    <a:bodyPr/>
                    <a:lstStyle/>
                    <a:p>
                      <a:pPr algn="ctr" fontAlgn="auto"/>
                      <a:r>
                        <a:rPr lang="es-CO" sz="1000" b="0" i="0" u="none" strike="noStrike">
                          <a:effectLst/>
                          <a:latin typeface="Arial"/>
                        </a:rPr>
                        <a:t>Cumplido</a:t>
                      </a:r>
                    </a:p>
                  </a:txBody>
                  <a:tcPr marL="0" marR="0" marT="0" marB="0" anchor="ctr"/>
                </a:tc>
              </a:tr>
              <a:tr h="398157">
                <a:tc>
                  <a:txBody>
                    <a:bodyPr/>
                    <a:lstStyle/>
                    <a:p>
                      <a:pPr algn="ctr" fontAlgn="ctr"/>
                      <a:r>
                        <a:rPr lang="es-CO" sz="1000" b="1" i="0" u="none" strike="noStrike" dirty="0">
                          <a:effectLst/>
                          <a:latin typeface="Arial"/>
                        </a:rPr>
                        <a:t>NOVIEMBRE</a:t>
                      </a:r>
                    </a:p>
                  </a:txBody>
                  <a:tcPr marL="0" marR="0" marT="0" marB="0" anchor="ctr"/>
                </a:tc>
                <a:tc>
                  <a:txBody>
                    <a:bodyPr/>
                    <a:lstStyle/>
                    <a:p>
                      <a:pPr algn="ctr" fontAlgn="ctr"/>
                      <a:r>
                        <a:rPr lang="es-CO" sz="1000" b="0" i="0" u="none" strike="noStrike">
                          <a:effectLst/>
                          <a:latin typeface="Arial"/>
                        </a:rPr>
                        <a:t>-100%</a:t>
                      </a:r>
                    </a:p>
                  </a:txBody>
                  <a:tcPr marL="0" marR="0" marT="0" marB="0" anchor="ctr"/>
                </a:tc>
                <a:tc>
                  <a:txBody>
                    <a:bodyPr/>
                    <a:lstStyle/>
                    <a:p>
                      <a:pPr algn="ctr" fontAlgn="ctr"/>
                      <a:r>
                        <a:rPr lang="es-CO" sz="1000" b="0" i="0" u="none" strike="noStrike">
                          <a:effectLst/>
                          <a:latin typeface="Arial"/>
                        </a:rPr>
                        <a:t>100%</a:t>
                      </a:r>
                    </a:p>
                  </a:txBody>
                  <a:tcPr marL="0" marR="0" marT="0" marB="0" anchor="ctr"/>
                </a:tc>
                <a:tc>
                  <a:txBody>
                    <a:bodyPr/>
                    <a:lstStyle/>
                    <a:p>
                      <a:pPr algn="ctr" fontAlgn="ctr"/>
                      <a:r>
                        <a:rPr lang="es-CO" sz="1000" b="0" i="0" u="none" strike="noStrike" dirty="0">
                          <a:effectLst/>
                          <a:latin typeface="Arial"/>
                        </a:rPr>
                        <a:t>-100%</a:t>
                      </a:r>
                    </a:p>
                  </a:txBody>
                  <a:tcPr marL="0" marR="0" marT="0" marB="0" anchor="ctr"/>
                </a:tc>
                <a:tc>
                  <a:txBody>
                    <a:bodyPr/>
                    <a:lstStyle/>
                    <a:p>
                      <a:pPr algn="ctr" fontAlgn="t"/>
                      <a:r>
                        <a:rPr lang="es-CO" sz="1000" b="0" i="0" u="none" strike="noStrike" dirty="0">
                          <a:effectLst/>
                          <a:latin typeface="Arial"/>
                        </a:rPr>
                        <a:t>BUENO</a:t>
                      </a:r>
                    </a:p>
                  </a:txBody>
                  <a:tcPr marL="0" marR="0" marT="0" marB="0" anchor="ctr"/>
                </a:tc>
                <a:tc>
                  <a:txBody>
                    <a:bodyPr/>
                    <a:lstStyle/>
                    <a:p>
                      <a:pPr algn="ctr" fontAlgn="auto"/>
                      <a:r>
                        <a:rPr lang="es-CO" sz="1000" b="0" i="0" u="none" strike="noStrike" dirty="0">
                          <a:effectLst/>
                          <a:latin typeface="Arial"/>
                        </a:rPr>
                        <a:t>seguir trabajando en equipo, para cumplir con las solicitudes de los ciudadanos, comunidad docente y ciudadanía en general.</a:t>
                      </a:r>
                    </a:p>
                  </a:txBody>
                  <a:tcPr marL="0" marR="0" marT="0" marB="0" anchor="ctr"/>
                </a:tc>
                <a:tc>
                  <a:txBody>
                    <a:bodyPr/>
                    <a:lstStyle/>
                    <a:p>
                      <a:pPr algn="ctr" fontAlgn="t"/>
                      <a:r>
                        <a:rPr lang="es-CO" sz="1000" b="0" i="0" u="none" strike="noStrike" dirty="0">
                          <a:effectLst/>
                          <a:latin typeface="Arial"/>
                        </a:rPr>
                        <a:t>ENDER DORIA HERNANDEZ</a:t>
                      </a:r>
                    </a:p>
                  </a:txBody>
                  <a:tcPr marL="0" marR="0" marT="0" marB="0" anchor="ctr"/>
                </a:tc>
                <a:tc>
                  <a:txBody>
                    <a:bodyPr/>
                    <a:lstStyle/>
                    <a:p>
                      <a:pPr algn="ctr" fontAlgn="auto"/>
                      <a:r>
                        <a:rPr lang="es-CO" sz="1000" b="0" i="0" u="none" strike="noStrike" dirty="0">
                          <a:effectLst/>
                          <a:latin typeface="Arial"/>
                        </a:rPr>
                        <a:t>18/12/2015</a:t>
                      </a:r>
                    </a:p>
                  </a:txBody>
                  <a:tcPr marL="0" marR="0" marT="0" marB="0" anchor="ctr"/>
                </a:tc>
                <a:tc>
                  <a:txBody>
                    <a:bodyPr/>
                    <a:lstStyle/>
                    <a:p>
                      <a:pPr algn="ctr" fontAlgn="auto"/>
                      <a:r>
                        <a:rPr lang="es-CO" sz="1000" b="0" i="0" u="none" strike="noStrike">
                          <a:effectLst/>
                          <a:latin typeface="Arial"/>
                        </a:rPr>
                        <a:t>Cumplido</a:t>
                      </a:r>
                    </a:p>
                  </a:txBody>
                  <a:tcPr marL="0" marR="0" marT="0" marB="0" anchor="ctr"/>
                </a:tc>
              </a:tr>
              <a:tr h="398157">
                <a:tc>
                  <a:txBody>
                    <a:bodyPr/>
                    <a:lstStyle/>
                    <a:p>
                      <a:pPr algn="ctr" fontAlgn="ctr"/>
                      <a:r>
                        <a:rPr lang="es-CO" sz="1000" b="1" i="0" u="none" strike="noStrike" dirty="0">
                          <a:effectLst/>
                          <a:latin typeface="Arial"/>
                        </a:rPr>
                        <a:t>DICIEMBRE</a:t>
                      </a:r>
                    </a:p>
                  </a:txBody>
                  <a:tcPr marL="0" marR="0" marT="0" marB="0" anchor="ctr"/>
                </a:tc>
                <a:tc>
                  <a:txBody>
                    <a:bodyPr/>
                    <a:lstStyle/>
                    <a:p>
                      <a:pPr algn="ctr" fontAlgn="ctr"/>
                      <a:r>
                        <a:rPr lang="es-CO" sz="1000" b="0" i="0" u="none" strike="noStrike">
                          <a:effectLst/>
                          <a:latin typeface="Arial"/>
                        </a:rPr>
                        <a:t>-100%</a:t>
                      </a:r>
                    </a:p>
                  </a:txBody>
                  <a:tcPr marL="0" marR="0" marT="0" marB="0" anchor="ctr"/>
                </a:tc>
                <a:tc>
                  <a:txBody>
                    <a:bodyPr/>
                    <a:lstStyle/>
                    <a:p>
                      <a:pPr algn="ctr" fontAlgn="ctr"/>
                      <a:r>
                        <a:rPr lang="es-CO" sz="1000" b="0" i="0" u="none" strike="noStrike">
                          <a:effectLst/>
                          <a:latin typeface="Arial"/>
                        </a:rPr>
                        <a:t>-50%</a:t>
                      </a:r>
                    </a:p>
                  </a:txBody>
                  <a:tcPr marL="0" marR="0" marT="0" marB="0" anchor="ctr"/>
                </a:tc>
                <a:tc>
                  <a:txBody>
                    <a:bodyPr/>
                    <a:lstStyle/>
                    <a:p>
                      <a:pPr algn="ctr" fontAlgn="ctr"/>
                      <a:r>
                        <a:rPr lang="es-CO" sz="1000" b="0" i="0" u="none" strike="noStrike" dirty="0">
                          <a:effectLst/>
                          <a:latin typeface="Arial"/>
                        </a:rPr>
                        <a:t>50%</a:t>
                      </a:r>
                    </a:p>
                  </a:txBody>
                  <a:tcPr marL="0" marR="0" marT="0" marB="0" anchor="ctr"/>
                </a:tc>
                <a:tc>
                  <a:txBody>
                    <a:bodyPr/>
                    <a:lstStyle/>
                    <a:p>
                      <a:pPr algn="ctr" fontAlgn="t"/>
                      <a:r>
                        <a:rPr lang="es-CO" sz="1000" b="0" i="0" u="none" strike="noStrike">
                          <a:effectLst/>
                          <a:latin typeface="Arial"/>
                        </a:rPr>
                        <a:t>REGULAR</a:t>
                      </a:r>
                    </a:p>
                  </a:txBody>
                  <a:tcPr marL="0" marR="0" marT="0" marB="0" anchor="ctr"/>
                </a:tc>
                <a:tc>
                  <a:txBody>
                    <a:bodyPr/>
                    <a:lstStyle/>
                    <a:p>
                      <a:pPr algn="ctr" fontAlgn="auto"/>
                      <a:r>
                        <a:rPr lang="es-CO" sz="1000" b="0" i="0" u="none" strike="noStrike">
                          <a:effectLst/>
                          <a:latin typeface="Arial"/>
                        </a:rPr>
                        <a:t>seguir trabajando en equipo, para cumplir con las solicitudes de los ciudadanos, comunidad docente y ciudadanía en general.</a:t>
                      </a:r>
                    </a:p>
                  </a:txBody>
                  <a:tcPr marL="0" marR="0" marT="0" marB="0" anchor="ctr"/>
                </a:tc>
                <a:tc>
                  <a:txBody>
                    <a:bodyPr/>
                    <a:lstStyle/>
                    <a:p>
                      <a:pPr algn="ctr" fontAlgn="t"/>
                      <a:r>
                        <a:rPr lang="es-CO" sz="1000" b="0" i="0" u="none" strike="noStrike" dirty="0">
                          <a:effectLst/>
                          <a:latin typeface="Arial"/>
                        </a:rPr>
                        <a:t>ENDER DORIA HERNANDEZ</a:t>
                      </a:r>
                    </a:p>
                  </a:txBody>
                  <a:tcPr marL="0" marR="0" marT="0" marB="0" anchor="ctr"/>
                </a:tc>
                <a:tc>
                  <a:txBody>
                    <a:bodyPr/>
                    <a:lstStyle/>
                    <a:p>
                      <a:pPr algn="ctr" fontAlgn="auto"/>
                      <a:r>
                        <a:rPr lang="es-CO" sz="1000" b="0" i="0" u="none" strike="noStrike" dirty="0">
                          <a:effectLst/>
                          <a:latin typeface="Arial"/>
                        </a:rPr>
                        <a:t>18/01/2016</a:t>
                      </a:r>
                    </a:p>
                  </a:txBody>
                  <a:tcPr marL="0" marR="0" marT="0" marB="0" anchor="ctr"/>
                </a:tc>
                <a:tc>
                  <a:txBody>
                    <a:bodyPr/>
                    <a:lstStyle/>
                    <a:p>
                      <a:pPr algn="ctr" fontAlgn="auto"/>
                      <a:r>
                        <a:rPr lang="es-CO" sz="1000" b="0" i="0" u="none" strike="noStrike" dirty="0">
                          <a:effectLst/>
                          <a:latin typeface="Arial"/>
                        </a:rPr>
                        <a:t>Cumplido</a:t>
                      </a:r>
                    </a:p>
                  </a:txBody>
                  <a:tcPr marL="0" marR="0" marT="0" marB="0" anchor="ctr"/>
                </a:tc>
              </a:tr>
            </a:tbl>
          </a:graphicData>
        </a:graphic>
      </p:graphicFrame>
    </p:spTree>
    <p:extLst>
      <p:ext uri="{BB962C8B-B14F-4D97-AF65-F5344CB8AC3E}">
        <p14:creationId xmlns:p14="http://schemas.microsoft.com/office/powerpoint/2010/main" val="276726616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560167"/>
            <a:ext cx="8532440" cy="51401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66553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Tabla"/>
          <p:cNvGraphicFramePr>
            <a:graphicFrameLocks noGrp="1"/>
          </p:cNvGraphicFramePr>
          <p:nvPr>
            <p:extLst>
              <p:ext uri="{D42A27DB-BD31-4B8C-83A1-F6EECF244321}">
                <p14:modId xmlns:p14="http://schemas.microsoft.com/office/powerpoint/2010/main" val="2086509020"/>
              </p:ext>
            </p:extLst>
          </p:nvPr>
        </p:nvGraphicFramePr>
        <p:xfrm>
          <a:off x="179512" y="764704"/>
          <a:ext cx="8784979" cy="3634586"/>
        </p:xfrm>
        <a:graphic>
          <a:graphicData uri="http://schemas.openxmlformats.org/drawingml/2006/table">
            <a:tbl>
              <a:tblPr firstRow="1" firstCol="1" bandRow="1">
                <a:tableStyleId>{5C22544A-7EE6-4342-B048-85BDC9FD1C3A}</a:tableStyleId>
              </a:tblPr>
              <a:tblGrid>
                <a:gridCol w="891354"/>
                <a:gridCol w="891354"/>
                <a:gridCol w="534129"/>
                <a:gridCol w="467578"/>
                <a:gridCol w="960001"/>
                <a:gridCol w="1779474"/>
                <a:gridCol w="1349828"/>
                <a:gridCol w="956199"/>
                <a:gridCol w="955062"/>
              </a:tblGrid>
              <a:tr h="110872">
                <a:tc rowSpan="3" gridSpan="2">
                  <a:txBody>
                    <a:bodyPr/>
                    <a:lstStyle/>
                    <a:p>
                      <a:pPr algn="ctr"/>
                      <a:r>
                        <a:rPr lang="es-CO" sz="1000" dirty="0" smtClean="0"/>
                        <a:t>2016</a:t>
                      </a:r>
                    </a:p>
                    <a:p>
                      <a:pPr algn="ctr"/>
                      <a:r>
                        <a:rPr lang="es-CO" sz="1000" baseline="0" dirty="0" smtClean="0"/>
                        <a:t>Primer Trimestre (Quejas)</a:t>
                      </a:r>
                      <a:endParaRPr lang="es-CO" sz="1000" dirty="0"/>
                    </a:p>
                  </a:txBody>
                  <a:tcPr marL="14211" marR="14211" marT="0" marB="0" anchor="ctr"/>
                </a:tc>
                <a:tc rowSpan="3" hMerge="1">
                  <a:txBody>
                    <a:bodyPr/>
                    <a:lstStyle/>
                    <a:p>
                      <a:endParaRPr lang="es-CO" dirty="0"/>
                    </a:p>
                  </a:txBody>
                  <a:tcPr marL="14211" marR="14211" marT="0" marB="0" anchor="ctr"/>
                </a:tc>
                <a:tc gridSpan="7">
                  <a:txBody>
                    <a:bodyPr/>
                    <a:lstStyle/>
                    <a:p>
                      <a:pPr algn="ctr"/>
                      <a:r>
                        <a:rPr lang="es-CO" sz="1200" dirty="0" smtClean="0"/>
                        <a:t>SECRETARÍA DE EDUCACIÓN MUNICIPAL DE SANTA CRUZ DE LORICA</a:t>
                      </a:r>
                      <a:endParaRPr lang="es-CO" sz="1200" dirty="0"/>
                    </a:p>
                  </a:txBody>
                  <a:tcPr marL="14211" marR="14211"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173542">
                <a:tc gridSpan="2" vMerge="1">
                  <a:txBody>
                    <a:bodyPr/>
                    <a:lstStyle/>
                    <a:p>
                      <a:endParaRPr lang="es-CO"/>
                    </a:p>
                  </a:txBody>
                  <a:tcPr/>
                </a:tc>
                <a:tc hMerge="1" vMerge="1">
                  <a:txBody>
                    <a:bodyPr/>
                    <a:lstStyle/>
                    <a:p>
                      <a:endParaRPr lang="es-CO"/>
                    </a:p>
                  </a:txBody>
                  <a:tcPr/>
                </a:tc>
                <a:tc gridSpan="7">
                  <a:txBody>
                    <a:bodyPr/>
                    <a:lstStyle/>
                    <a:p>
                      <a:pPr algn="ctr">
                        <a:lnSpc>
                          <a:spcPct val="115000"/>
                        </a:lnSpc>
                        <a:spcAft>
                          <a:spcPts val="0"/>
                        </a:spcAft>
                      </a:pPr>
                      <a:r>
                        <a:rPr lang="es-CO" sz="1200" dirty="0">
                          <a:effectLst/>
                        </a:rPr>
                        <a:t>PROCESO E01. GESTIONAR SOLICITUDES Y CORRESPONDENCIA</a:t>
                      </a:r>
                      <a:endParaRPr lang="es-CO" sz="1200" dirty="0">
                        <a:effectLst/>
                        <a:latin typeface="Calibri"/>
                        <a:ea typeface="Calibri"/>
                        <a:cs typeface="Times New Roman"/>
                      </a:endParaRPr>
                    </a:p>
                  </a:txBody>
                  <a:tcPr marL="14211" marR="14211"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173542">
                <a:tc gridSpan="2" vMerge="1">
                  <a:txBody>
                    <a:bodyPr/>
                    <a:lstStyle/>
                    <a:p>
                      <a:endParaRPr lang="es-CO"/>
                    </a:p>
                  </a:txBody>
                  <a:tcPr/>
                </a:tc>
                <a:tc hMerge="1" vMerge="1">
                  <a:txBody>
                    <a:bodyPr/>
                    <a:lstStyle/>
                    <a:p>
                      <a:endParaRPr lang="es-CO"/>
                    </a:p>
                  </a:txBody>
                  <a:tcPr/>
                </a:tc>
                <a:tc gridSpan="7">
                  <a:txBody>
                    <a:bodyPr/>
                    <a:lstStyle/>
                    <a:p>
                      <a:pPr algn="ctr">
                        <a:lnSpc>
                          <a:spcPct val="115000"/>
                        </a:lnSpc>
                        <a:spcAft>
                          <a:spcPts val="0"/>
                        </a:spcAft>
                      </a:pPr>
                      <a:r>
                        <a:rPr lang="es-CO" sz="1200" dirty="0">
                          <a:effectLst/>
                        </a:rPr>
                        <a:t>HOJA DE VIDA DE INDICADORES POR PROCESO</a:t>
                      </a:r>
                      <a:endParaRPr lang="es-CO" sz="1200" dirty="0">
                        <a:effectLst/>
                        <a:latin typeface="Calibri"/>
                        <a:ea typeface="Calibri"/>
                        <a:cs typeface="Times New Roman"/>
                      </a:endParaRPr>
                    </a:p>
                  </a:txBody>
                  <a:tcPr marL="14211" marR="14211"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287882">
                <a:tc gridSpan="9">
                  <a:txBody>
                    <a:bodyPr/>
                    <a:lstStyle/>
                    <a:p>
                      <a:pPr algn="ctr">
                        <a:lnSpc>
                          <a:spcPct val="115000"/>
                        </a:lnSpc>
                        <a:spcAft>
                          <a:spcPts val="0"/>
                        </a:spcAft>
                      </a:pPr>
                      <a:r>
                        <a:rPr lang="es-CO" sz="1200" dirty="0">
                          <a:effectLst/>
                        </a:rPr>
                        <a:t>SEGUIMIENTO AL INDICADOR</a:t>
                      </a:r>
                      <a:endParaRPr lang="es-CO" sz="1200" dirty="0">
                        <a:effectLst/>
                        <a:latin typeface="Calibri"/>
                        <a:ea typeface="Calibri"/>
                        <a:cs typeface="Times New Roman"/>
                      </a:endParaRPr>
                    </a:p>
                  </a:txBody>
                  <a:tcPr marL="14211" marR="14211" marT="0" marB="0" anchor="ctr"/>
                </a:tc>
                <a:tc hMerge="1">
                  <a:txBody>
                    <a:bodyPr/>
                    <a:lstStyle/>
                    <a:p>
                      <a:endParaRPr lang="es-CO"/>
                    </a:p>
                  </a:txBody>
                  <a:tcPr/>
                </a:tc>
                <a:tc hMerge="1">
                  <a:txBody>
                    <a:bodyPr/>
                    <a:lstStyle/>
                    <a:p>
                      <a:endParaRPr lang="es-CO" dirty="0"/>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398157">
                <a:tc>
                  <a:txBody>
                    <a:bodyPr/>
                    <a:lstStyle/>
                    <a:p>
                      <a:pPr algn="ctr" fontAlgn="ctr"/>
                      <a:r>
                        <a:rPr lang="es-CO" sz="1000" b="1" u="none" strike="noStrike" dirty="0">
                          <a:effectLst/>
                        </a:rPr>
                        <a:t>Fecha</a:t>
                      </a:r>
                      <a:endParaRPr lang="es-CO" sz="1000" b="1" i="0" u="none" strike="noStrike" dirty="0">
                        <a:effectLst/>
                        <a:latin typeface="Arial"/>
                      </a:endParaRPr>
                    </a:p>
                  </a:txBody>
                  <a:tcPr marL="0" marR="0" marT="0" marB="0" anchor="ctr"/>
                </a:tc>
                <a:tc>
                  <a:txBody>
                    <a:bodyPr/>
                    <a:lstStyle/>
                    <a:p>
                      <a:pPr algn="ctr" fontAlgn="ctr"/>
                      <a:r>
                        <a:rPr lang="es-CO" sz="1000" b="1" u="none" strike="noStrike" dirty="0">
                          <a:effectLst/>
                        </a:rPr>
                        <a:t>Meta (Quejas)</a:t>
                      </a:r>
                      <a:endParaRPr lang="es-CO" sz="1000" b="1" i="0" u="none" strike="noStrike" dirty="0">
                        <a:effectLst/>
                        <a:latin typeface="Arial"/>
                      </a:endParaRPr>
                    </a:p>
                  </a:txBody>
                  <a:tcPr marL="0" marR="0" marT="0" marB="0" anchor="ctr"/>
                </a:tc>
                <a:tc>
                  <a:txBody>
                    <a:bodyPr/>
                    <a:lstStyle/>
                    <a:p>
                      <a:pPr algn="ctr" fontAlgn="ctr"/>
                      <a:r>
                        <a:rPr lang="es-CO" sz="1000" b="1" u="none" strike="noStrike" dirty="0">
                          <a:effectLst/>
                        </a:rPr>
                        <a:t>Logro</a:t>
                      </a:r>
                      <a:endParaRPr lang="es-CO" sz="1000" b="1" i="0" u="none" strike="noStrike" dirty="0">
                        <a:effectLst/>
                        <a:latin typeface="Arial"/>
                      </a:endParaRPr>
                    </a:p>
                  </a:txBody>
                  <a:tcPr marL="0" marR="0" marT="0" marB="0" anchor="ctr"/>
                </a:tc>
                <a:tc>
                  <a:txBody>
                    <a:bodyPr/>
                    <a:lstStyle/>
                    <a:p>
                      <a:pPr algn="ctr" fontAlgn="ctr"/>
                      <a:r>
                        <a:rPr lang="es-CO" sz="1000" b="1" u="none" strike="noStrike" dirty="0">
                          <a:effectLst/>
                        </a:rPr>
                        <a:t>% Logro</a:t>
                      </a:r>
                      <a:endParaRPr lang="es-CO" sz="1000" b="1" i="0" u="none" strike="noStrike" dirty="0">
                        <a:effectLst/>
                        <a:latin typeface="Arial"/>
                      </a:endParaRPr>
                    </a:p>
                  </a:txBody>
                  <a:tcPr marL="0" marR="0" marT="0" marB="0"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CO" sz="1000" b="1" u="none" strike="noStrike" dirty="0" smtClean="0">
                          <a:effectLst/>
                        </a:rPr>
                        <a:t>Observaciones del Resultado</a:t>
                      </a:r>
                      <a:endParaRPr lang="es-CO" sz="1000" b="1" i="0" u="none" strike="noStrike" dirty="0" smtClean="0">
                        <a:effectLst/>
                        <a:latin typeface="Arial"/>
                      </a:endParaRPr>
                    </a:p>
                  </a:txBody>
                  <a:tcPr marL="0" marR="0" marT="0" marB="0" anchor="ctr"/>
                </a:tc>
                <a:tc>
                  <a:txBody>
                    <a:bodyPr/>
                    <a:lstStyle/>
                    <a:p>
                      <a:pPr algn="ctr" fontAlgn="ctr"/>
                      <a:r>
                        <a:rPr lang="es-CO" sz="1000" b="1" u="none" strike="noStrike" dirty="0">
                          <a:effectLst/>
                        </a:rPr>
                        <a:t>Acciones de </a:t>
                      </a:r>
                      <a:r>
                        <a:rPr lang="es-CO" sz="1000" b="1" u="none" strike="noStrike" dirty="0" smtClean="0">
                          <a:effectLst/>
                        </a:rPr>
                        <a:t>correctivas </a:t>
                      </a:r>
                      <a:r>
                        <a:rPr lang="es-CO" sz="1000" b="1" u="none" strike="noStrike" dirty="0">
                          <a:effectLst/>
                        </a:rPr>
                        <a:t>requeridas</a:t>
                      </a:r>
                      <a:endParaRPr lang="es-CO" sz="1000" b="1" i="0" u="none" strike="noStrike" dirty="0">
                        <a:effectLst/>
                        <a:latin typeface="Arial"/>
                      </a:endParaRPr>
                    </a:p>
                  </a:txBody>
                  <a:tcPr marL="0" marR="0" marT="0" marB="0" anchor="ctr"/>
                </a:tc>
                <a:tc>
                  <a:txBody>
                    <a:bodyPr/>
                    <a:lstStyle/>
                    <a:p>
                      <a:pPr algn="ctr">
                        <a:lnSpc>
                          <a:spcPct val="115000"/>
                        </a:lnSpc>
                        <a:spcAft>
                          <a:spcPts val="0"/>
                        </a:spcAft>
                      </a:pPr>
                      <a:r>
                        <a:rPr lang="es-CO" sz="1000" b="1" dirty="0">
                          <a:effectLst/>
                        </a:rPr>
                        <a:t>Responsable</a:t>
                      </a:r>
                      <a:endParaRPr lang="es-CO" sz="1000" b="1"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b="1" dirty="0">
                          <a:effectLst/>
                        </a:rPr>
                        <a:t>Fecha Limite</a:t>
                      </a:r>
                      <a:endParaRPr lang="es-CO" sz="1000" b="1" dirty="0">
                        <a:effectLst/>
                        <a:latin typeface="Calibri"/>
                        <a:ea typeface="Calibri"/>
                        <a:cs typeface="Times New Roman"/>
                      </a:endParaRPr>
                    </a:p>
                  </a:txBody>
                  <a:tcPr marL="14211" marR="14211" marT="0" marB="0" anchor="ctr"/>
                </a:tc>
                <a:tc>
                  <a:txBody>
                    <a:bodyPr/>
                    <a:lstStyle/>
                    <a:p>
                      <a:pPr algn="ctr">
                        <a:lnSpc>
                          <a:spcPct val="115000"/>
                        </a:lnSpc>
                        <a:spcAft>
                          <a:spcPts val="0"/>
                        </a:spcAft>
                      </a:pPr>
                      <a:r>
                        <a:rPr lang="es-CO" sz="1000" b="1" dirty="0">
                          <a:effectLst/>
                        </a:rPr>
                        <a:t>Estado Acciones</a:t>
                      </a:r>
                      <a:endParaRPr lang="es-CO" sz="1000" b="1" dirty="0">
                        <a:effectLst/>
                        <a:latin typeface="Calibri"/>
                        <a:ea typeface="Calibri"/>
                        <a:cs typeface="Times New Roman"/>
                      </a:endParaRPr>
                    </a:p>
                  </a:txBody>
                  <a:tcPr marL="14211" marR="14211" marT="0" marB="0" anchor="ctr"/>
                </a:tc>
              </a:tr>
              <a:tr h="398157">
                <a:tc>
                  <a:txBody>
                    <a:bodyPr/>
                    <a:lstStyle/>
                    <a:p>
                      <a:pPr algn="ctr" fontAlgn="ctr"/>
                      <a:r>
                        <a:rPr lang="es-CO" sz="1000" b="0" i="0" u="none" strike="noStrike" dirty="0">
                          <a:effectLst/>
                          <a:latin typeface="Arial"/>
                        </a:rPr>
                        <a:t>ENERO</a:t>
                      </a:r>
                    </a:p>
                  </a:txBody>
                  <a:tcPr marL="0" marR="0" marT="0" marB="0" anchor="ctr"/>
                </a:tc>
                <a:tc>
                  <a:txBody>
                    <a:bodyPr/>
                    <a:lstStyle/>
                    <a:p>
                      <a:pPr algn="ctr" fontAlgn="ctr"/>
                      <a:r>
                        <a:rPr lang="es-CO" sz="1000" b="0" i="0" u="none" strike="noStrike" dirty="0">
                          <a:effectLst/>
                          <a:latin typeface="Arial"/>
                        </a:rPr>
                        <a:t>-100%</a:t>
                      </a:r>
                    </a:p>
                  </a:txBody>
                  <a:tcPr marL="0" marR="0" marT="0" marB="0" anchor="ctr"/>
                </a:tc>
                <a:tc>
                  <a:txBody>
                    <a:bodyPr/>
                    <a:lstStyle/>
                    <a:p>
                      <a:pPr algn="ctr" fontAlgn="ctr"/>
                      <a:r>
                        <a:rPr lang="es-CO" sz="1000" b="0" i="0" u="none" strike="noStrike">
                          <a:effectLst/>
                          <a:latin typeface="Arial"/>
                        </a:rPr>
                        <a:t>300%</a:t>
                      </a:r>
                    </a:p>
                  </a:txBody>
                  <a:tcPr marL="0" marR="0" marT="0" marB="0" anchor="ctr"/>
                </a:tc>
                <a:tc>
                  <a:txBody>
                    <a:bodyPr/>
                    <a:lstStyle/>
                    <a:p>
                      <a:pPr algn="ctr" fontAlgn="ctr"/>
                      <a:r>
                        <a:rPr lang="es-CO" sz="1000" b="0" i="0" u="none" strike="noStrike" dirty="0">
                          <a:effectLst/>
                          <a:latin typeface="Arial"/>
                        </a:rPr>
                        <a:t>-300%</a:t>
                      </a:r>
                    </a:p>
                  </a:txBody>
                  <a:tcPr marL="0" marR="0" marT="0" marB="0" anchor="ctr"/>
                </a:tc>
                <a:tc>
                  <a:txBody>
                    <a:bodyPr/>
                    <a:lstStyle/>
                    <a:p>
                      <a:pPr algn="ctr" fontAlgn="t"/>
                      <a:r>
                        <a:rPr lang="es-CO" sz="1000" b="0" i="0" u="none" strike="noStrike">
                          <a:effectLst/>
                          <a:latin typeface="Arial"/>
                        </a:rPr>
                        <a:t>REGULAR</a:t>
                      </a:r>
                    </a:p>
                  </a:txBody>
                  <a:tcPr marL="0" marR="0" marT="0" marB="0" anchor="ctr"/>
                </a:tc>
                <a:tc>
                  <a:txBody>
                    <a:bodyPr/>
                    <a:lstStyle/>
                    <a:p>
                      <a:pPr algn="ctr" fontAlgn="auto"/>
                      <a:r>
                        <a:rPr lang="es-CO" sz="1000" b="0" i="0" u="none" strike="noStrike">
                          <a:effectLst/>
                          <a:latin typeface="Arial"/>
                        </a:rPr>
                        <a:t>seguir trabajando en equipo, para cumplir con las solicitudes de los ciudadanos, comunidad docente y ciudadanía en general.</a:t>
                      </a:r>
                    </a:p>
                  </a:txBody>
                  <a:tcPr marL="0" marR="0" marT="0" marB="0" anchor="ctr"/>
                </a:tc>
                <a:tc>
                  <a:txBody>
                    <a:bodyPr/>
                    <a:lstStyle/>
                    <a:p>
                      <a:pPr algn="ctr" fontAlgn="t"/>
                      <a:r>
                        <a:rPr lang="es-CO" sz="1000" b="0" i="0" u="none" strike="noStrike">
                          <a:effectLst/>
                          <a:latin typeface="Arial"/>
                        </a:rPr>
                        <a:t>ENDER DORIA HERNANDEZ</a:t>
                      </a:r>
                    </a:p>
                  </a:txBody>
                  <a:tcPr marL="0" marR="0" marT="0" marB="0" anchor="ctr"/>
                </a:tc>
                <a:tc>
                  <a:txBody>
                    <a:bodyPr/>
                    <a:lstStyle/>
                    <a:p>
                      <a:pPr algn="ctr" fontAlgn="auto"/>
                      <a:r>
                        <a:rPr lang="es-CO" sz="1000" b="0" i="0" u="none" strike="noStrike">
                          <a:effectLst/>
                          <a:latin typeface="Arial"/>
                        </a:rPr>
                        <a:t>18/02/2016</a:t>
                      </a:r>
                    </a:p>
                  </a:txBody>
                  <a:tcPr marL="0" marR="0" marT="0" marB="0" anchor="ctr"/>
                </a:tc>
                <a:tc>
                  <a:txBody>
                    <a:bodyPr/>
                    <a:lstStyle/>
                    <a:p>
                      <a:pPr algn="ctr" fontAlgn="auto"/>
                      <a:r>
                        <a:rPr lang="es-CO" sz="1000" b="0" i="0" u="none" strike="noStrike">
                          <a:effectLst/>
                          <a:latin typeface="Arial"/>
                        </a:rPr>
                        <a:t>Cumplido</a:t>
                      </a:r>
                    </a:p>
                  </a:txBody>
                  <a:tcPr marL="0" marR="0" marT="0" marB="0" anchor="ctr"/>
                </a:tc>
              </a:tr>
              <a:tr h="398157">
                <a:tc>
                  <a:txBody>
                    <a:bodyPr/>
                    <a:lstStyle/>
                    <a:p>
                      <a:pPr algn="ctr" fontAlgn="ctr"/>
                      <a:r>
                        <a:rPr lang="es-CO" sz="1000" b="0" i="0" u="none" strike="noStrike">
                          <a:effectLst/>
                          <a:latin typeface="Arial"/>
                        </a:rPr>
                        <a:t>FEBRERO</a:t>
                      </a:r>
                    </a:p>
                  </a:txBody>
                  <a:tcPr marL="0" marR="0" marT="0" marB="0" anchor="ctr"/>
                </a:tc>
                <a:tc>
                  <a:txBody>
                    <a:bodyPr/>
                    <a:lstStyle/>
                    <a:p>
                      <a:pPr algn="ctr" fontAlgn="ctr"/>
                      <a:r>
                        <a:rPr lang="es-CO" sz="1000" b="0" i="0" u="none" strike="noStrike">
                          <a:effectLst/>
                          <a:latin typeface="Arial"/>
                        </a:rPr>
                        <a:t>-100%</a:t>
                      </a:r>
                    </a:p>
                  </a:txBody>
                  <a:tcPr marL="0" marR="0" marT="0" marB="0" anchor="ctr"/>
                </a:tc>
                <a:tc>
                  <a:txBody>
                    <a:bodyPr/>
                    <a:lstStyle/>
                    <a:p>
                      <a:pPr algn="ctr" fontAlgn="ctr"/>
                      <a:r>
                        <a:rPr lang="es-CO" sz="1000" b="0" i="0" u="none" strike="noStrike">
                          <a:effectLst/>
                          <a:latin typeface="Arial"/>
                        </a:rPr>
                        <a:t>-50%</a:t>
                      </a:r>
                    </a:p>
                  </a:txBody>
                  <a:tcPr marL="0" marR="0" marT="0" marB="0" anchor="ctr"/>
                </a:tc>
                <a:tc>
                  <a:txBody>
                    <a:bodyPr/>
                    <a:lstStyle/>
                    <a:p>
                      <a:pPr algn="ctr" fontAlgn="ctr"/>
                      <a:r>
                        <a:rPr lang="es-CO" sz="1000" b="0" i="0" u="none" strike="noStrike">
                          <a:effectLst/>
                          <a:latin typeface="Arial"/>
                        </a:rPr>
                        <a:t>50%</a:t>
                      </a:r>
                    </a:p>
                  </a:txBody>
                  <a:tcPr marL="0" marR="0" marT="0" marB="0" anchor="ctr"/>
                </a:tc>
                <a:tc>
                  <a:txBody>
                    <a:bodyPr/>
                    <a:lstStyle/>
                    <a:p>
                      <a:pPr algn="ctr" fontAlgn="t"/>
                      <a:r>
                        <a:rPr lang="es-CO" sz="1000" b="0" i="0" u="none" strike="noStrike">
                          <a:effectLst/>
                          <a:latin typeface="Arial"/>
                        </a:rPr>
                        <a:t>REGULAR</a:t>
                      </a:r>
                    </a:p>
                  </a:txBody>
                  <a:tcPr marL="0" marR="0" marT="0" marB="0" anchor="ctr"/>
                </a:tc>
                <a:tc>
                  <a:txBody>
                    <a:bodyPr/>
                    <a:lstStyle/>
                    <a:p>
                      <a:pPr algn="ctr" fontAlgn="auto"/>
                      <a:r>
                        <a:rPr lang="es-CO" sz="1000" b="0" i="0" u="none" strike="noStrike" dirty="0">
                          <a:effectLst/>
                          <a:latin typeface="Arial"/>
                        </a:rPr>
                        <a:t>seguir trabajando en equipo, para cumplir con las solicitudes de los ciudadanos, comunidad docente y ciudadanía en general.</a:t>
                      </a:r>
                    </a:p>
                  </a:txBody>
                  <a:tcPr marL="0" marR="0" marT="0" marB="0" anchor="ctr"/>
                </a:tc>
                <a:tc>
                  <a:txBody>
                    <a:bodyPr/>
                    <a:lstStyle/>
                    <a:p>
                      <a:pPr algn="ctr" fontAlgn="t"/>
                      <a:r>
                        <a:rPr lang="es-CO" sz="1000" b="0" i="0" u="none" strike="noStrike" dirty="0">
                          <a:effectLst/>
                          <a:latin typeface="Arial"/>
                        </a:rPr>
                        <a:t>ENDER DORIA HERNANDEZ</a:t>
                      </a:r>
                    </a:p>
                  </a:txBody>
                  <a:tcPr marL="0" marR="0" marT="0" marB="0" anchor="ctr"/>
                </a:tc>
                <a:tc>
                  <a:txBody>
                    <a:bodyPr/>
                    <a:lstStyle/>
                    <a:p>
                      <a:pPr algn="ctr" fontAlgn="auto"/>
                      <a:r>
                        <a:rPr lang="es-CO" sz="1000" b="0" i="0" u="none" strike="noStrike" dirty="0">
                          <a:effectLst/>
                          <a:latin typeface="Arial"/>
                        </a:rPr>
                        <a:t>18/03/2016</a:t>
                      </a:r>
                    </a:p>
                  </a:txBody>
                  <a:tcPr marL="0" marR="0" marT="0" marB="0" anchor="ctr"/>
                </a:tc>
                <a:tc>
                  <a:txBody>
                    <a:bodyPr/>
                    <a:lstStyle/>
                    <a:p>
                      <a:pPr algn="ctr" fontAlgn="auto"/>
                      <a:r>
                        <a:rPr lang="es-CO" sz="1000" b="0" i="0" u="none" strike="noStrike">
                          <a:effectLst/>
                          <a:latin typeface="Arial"/>
                        </a:rPr>
                        <a:t>Cumplido</a:t>
                      </a:r>
                    </a:p>
                  </a:txBody>
                  <a:tcPr marL="0" marR="0" marT="0" marB="0" anchor="ctr"/>
                </a:tc>
              </a:tr>
              <a:tr h="398157">
                <a:tc>
                  <a:txBody>
                    <a:bodyPr/>
                    <a:lstStyle/>
                    <a:p>
                      <a:pPr algn="ctr" fontAlgn="ctr"/>
                      <a:r>
                        <a:rPr lang="es-CO" sz="1000" b="0" i="0" u="none" strike="noStrike">
                          <a:effectLst/>
                          <a:latin typeface="Arial"/>
                        </a:rPr>
                        <a:t>MARZO</a:t>
                      </a:r>
                    </a:p>
                  </a:txBody>
                  <a:tcPr marL="0" marR="0" marT="0" marB="0" anchor="ctr"/>
                </a:tc>
                <a:tc>
                  <a:txBody>
                    <a:bodyPr/>
                    <a:lstStyle/>
                    <a:p>
                      <a:pPr algn="ctr" fontAlgn="ctr"/>
                      <a:r>
                        <a:rPr lang="es-CO" sz="1000" b="0" i="0" u="none" strike="noStrike">
                          <a:effectLst/>
                          <a:latin typeface="Arial"/>
                        </a:rPr>
                        <a:t>-100%</a:t>
                      </a:r>
                    </a:p>
                  </a:txBody>
                  <a:tcPr marL="0" marR="0" marT="0" marB="0" anchor="ctr"/>
                </a:tc>
                <a:tc>
                  <a:txBody>
                    <a:bodyPr/>
                    <a:lstStyle/>
                    <a:p>
                      <a:pPr algn="ctr" fontAlgn="ctr"/>
                      <a:r>
                        <a:rPr lang="es-CO" sz="1000" b="0" i="0" u="none" strike="noStrike">
                          <a:effectLst/>
                          <a:latin typeface="Arial"/>
                        </a:rPr>
                        <a:t>400%</a:t>
                      </a:r>
                    </a:p>
                  </a:txBody>
                  <a:tcPr marL="0" marR="0" marT="0" marB="0" anchor="ctr"/>
                </a:tc>
                <a:tc>
                  <a:txBody>
                    <a:bodyPr/>
                    <a:lstStyle/>
                    <a:p>
                      <a:pPr algn="ctr" fontAlgn="ctr"/>
                      <a:r>
                        <a:rPr lang="es-CO" sz="1000" b="0" i="0" u="none" strike="noStrike">
                          <a:effectLst/>
                          <a:latin typeface="Arial"/>
                        </a:rPr>
                        <a:t>-400%</a:t>
                      </a:r>
                    </a:p>
                  </a:txBody>
                  <a:tcPr marL="0" marR="0" marT="0" marB="0" anchor="ctr"/>
                </a:tc>
                <a:tc>
                  <a:txBody>
                    <a:bodyPr/>
                    <a:lstStyle/>
                    <a:p>
                      <a:pPr algn="ctr" fontAlgn="t"/>
                      <a:r>
                        <a:rPr lang="es-CO" sz="1000" b="0" i="0" u="none" strike="noStrike">
                          <a:effectLst/>
                          <a:latin typeface="Arial"/>
                        </a:rPr>
                        <a:t>MALO</a:t>
                      </a:r>
                    </a:p>
                  </a:txBody>
                  <a:tcPr marL="0" marR="0" marT="0" marB="0" anchor="ctr"/>
                </a:tc>
                <a:tc>
                  <a:txBody>
                    <a:bodyPr/>
                    <a:lstStyle/>
                    <a:p>
                      <a:pPr algn="ctr" fontAlgn="auto"/>
                      <a:r>
                        <a:rPr lang="es-CO" sz="1000" b="0" i="0" u="none" strike="noStrike" dirty="0">
                          <a:effectLst/>
                          <a:latin typeface="Arial"/>
                        </a:rPr>
                        <a:t>seguir trabajando en equipo, para cumplir con las solicitudes de los ciudadanos, comunidad docente y ciudadanía en general.</a:t>
                      </a:r>
                    </a:p>
                  </a:txBody>
                  <a:tcPr marL="0" marR="0" marT="0" marB="0" anchor="ctr"/>
                </a:tc>
                <a:tc>
                  <a:txBody>
                    <a:bodyPr/>
                    <a:lstStyle/>
                    <a:p>
                      <a:pPr algn="ctr" fontAlgn="t"/>
                      <a:r>
                        <a:rPr lang="es-CO" sz="1000" b="0" i="0" u="none" strike="noStrike">
                          <a:effectLst/>
                          <a:latin typeface="Arial"/>
                        </a:rPr>
                        <a:t>ENDER DORIA HERNANDEZ</a:t>
                      </a:r>
                    </a:p>
                  </a:txBody>
                  <a:tcPr marL="0" marR="0" marT="0" marB="0" anchor="ctr"/>
                </a:tc>
                <a:tc>
                  <a:txBody>
                    <a:bodyPr/>
                    <a:lstStyle/>
                    <a:p>
                      <a:pPr algn="ctr" fontAlgn="auto"/>
                      <a:r>
                        <a:rPr lang="es-CO" sz="1000" b="0" i="0" u="none" strike="noStrike" dirty="0">
                          <a:effectLst/>
                          <a:latin typeface="Arial"/>
                        </a:rPr>
                        <a:t>18/04/2016</a:t>
                      </a:r>
                    </a:p>
                  </a:txBody>
                  <a:tcPr marL="0" marR="0" marT="0" marB="0" anchor="ctr"/>
                </a:tc>
                <a:tc>
                  <a:txBody>
                    <a:bodyPr/>
                    <a:lstStyle/>
                    <a:p>
                      <a:pPr algn="ctr" fontAlgn="auto"/>
                      <a:r>
                        <a:rPr lang="es-CO" sz="1000" b="0" i="0" u="none" strike="noStrike" dirty="0">
                          <a:effectLst/>
                          <a:latin typeface="Arial"/>
                        </a:rPr>
                        <a:t>Cumplido</a:t>
                      </a:r>
                    </a:p>
                  </a:txBody>
                  <a:tcPr marL="0" marR="0" marT="0" marB="0" anchor="ctr"/>
                </a:tc>
              </a:tr>
            </a:tbl>
          </a:graphicData>
        </a:graphic>
      </p:graphicFrame>
    </p:spTree>
    <p:extLst>
      <p:ext uri="{BB962C8B-B14F-4D97-AF65-F5344CB8AC3E}">
        <p14:creationId xmlns:p14="http://schemas.microsoft.com/office/powerpoint/2010/main" val="6143348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sz="2000" b="1" dirty="0" smtClean="0"/>
              <a:t>CALIFICACIÓN DEL DESEMPEÑO DE LAS SECRETARÍAS DE EDUCACIÓN EN EL USO DEL SAC</a:t>
            </a:r>
            <a:r>
              <a:rPr lang="es-CO" dirty="0"/>
              <a:t/>
            </a:r>
            <a:br>
              <a:rPr lang="es-CO" dirty="0"/>
            </a:br>
            <a:endParaRPr lang="es-CO" dirty="0"/>
          </a:p>
        </p:txBody>
      </p:sp>
      <p:sp>
        <p:nvSpPr>
          <p:cNvPr id="3" name="2 Marcador de contenido"/>
          <p:cNvSpPr>
            <a:spLocks noGrp="1"/>
          </p:cNvSpPr>
          <p:nvPr>
            <p:ph idx="1"/>
          </p:nvPr>
        </p:nvSpPr>
        <p:spPr/>
        <p:txBody>
          <a:bodyPr>
            <a:normAutofit fontScale="92500" lnSpcReduction="10000"/>
          </a:bodyPr>
          <a:lstStyle/>
          <a:p>
            <a:pPr marL="0" indent="0" algn="just">
              <a:buNone/>
            </a:pPr>
            <a:r>
              <a:rPr lang="es-CO" dirty="0" smtClean="0"/>
              <a:t>Se hace tomando </a:t>
            </a:r>
            <a:r>
              <a:rPr lang="es-CO" dirty="0"/>
              <a:t>como base los siguientes criterios:</a:t>
            </a:r>
            <a:br>
              <a:rPr lang="es-CO" dirty="0"/>
            </a:br>
            <a:r>
              <a:rPr lang="es-CO" dirty="0"/>
              <a:t/>
            </a:r>
            <a:br>
              <a:rPr lang="es-CO" dirty="0"/>
            </a:br>
            <a:r>
              <a:rPr lang="es-CO" b="1" dirty="0"/>
              <a:t>1. Número de requerimientos radicados de acuerdo a su tipología (20%)</a:t>
            </a:r>
            <a:r>
              <a:rPr lang="es-CO" dirty="0"/>
              <a:t>, con el fin de garantizar que todos los requerimientos sean radicados en el sistema.</a:t>
            </a:r>
            <a:br>
              <a:rPr lang="es-CO" dirty="0"/>
            </a:br>
            <a:r>
              <a:rPr lang="es-CO" dirty="0"/>
              <a:t/>
            </a:r>
            <a:br>
              <a:rPr lang="es-CO" dirty="0"/>
            </a:br>
            <a:r>
              <a:rPr lang="es-CO" b="1" dirty="0"/>
              <a:t>2. Número de requerimientos finalizados (30%)</a:t>
            </a:r>
            <a:r>
              <a:rPr lang="es-CO" dirty="0"/>
              <a:t>, con el fin de promover la respuesta a los ciudadanos.</a:t>
            </a:r>
            <a:br>
              <a:rPr lang="es-CO" dirty="0"/>
            </a:br>
            <a:r>
              <a:rPr lang="es-CO" dirty="0"/>
              <a:t/>
            </a:r>
            <a:br>
              <a:rPr lang="es-CO" dirty="0"/>
            </a:br>
            <a:r>
              <a:rPr lang="es-CO" b="1" dirty="0"/>
              <a:t>3. Oportunidad de respuesta (50%)</a:t>
            </a:r>
            <a:r>
              <a:rPr lang="es-CO" dirty="0"/>
              <a:t>, con el fin de medir el cumplimiento de los plazos de los ejes temáticos.</a:t>
            </a:r>
            <a:br>
              <a:rPr lang="es-CO" dirty="0"/>
            </a:br>
            <a:r>
              <a:rPr lang="es-CO" dirty="0"/>
              <a:t/>
            </a:r>
            <a:br>
              <a:rPr lang="es-CO" dirty="0"/>
            </a:br>
            <a:r>
              <a:rPr lang="es-CO" dirty="0"/>
              <a:t>Cada Secretaría de educación debe velar por que la información suministrada al ciudadano y las respuestas dadas en el SAC cumplan con los requisitos de calidad (Completa y adecuada</a:t>
            </a:r>
            <a:r>
              <a:rPr lang="es-CO" dirty="0" smtClean="0"/>
              <a:t>).</a:t>
            </a:r>
            <a:endParaRPr lang="es-CO" dirty="0"/>
          </a:p>
        </p:txBody>
      </p:sp>
    </p:spTree>
    <p:extLst>
      <p:ext uri="{BB962C8B-B14F-4D97-AF65-F5344CB8AC3E}">
        <p14:creationId xmlns:p14="http://schemas.microsoft.com/office/powerpoint/2010/main" val="285829065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764704"/>
            <a:ext cx="7848872" cy="47147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887088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1484784"/>
            <a:ext cx="7125113" cy="924475"/>
          </a:xfrm>
        </p:spPr>
        <p:txBody>
          <a:bodyPr/>
          <a:lstStyle/>
          <a:p>
            <a:pPr algn="ctr"/>
            <a:r>
              <a:rPr lang="es-CO" dirty="0" smtClean="0"/>
              <a:t>Análisis de Encuestas de Atención al Ciudadano </a:t>
            </a:r>
            <a:endParaRPr lang="es-CO" dirty="0"/>
          </a:p>
        </p:txBody>
      </p:sp>
      <p:sp>
        <p:nvSpPr>
          <p:cNvPr id="3" name="2 Marcador de contenido"/>
          <p:cNvSpPr>
            <a:spLocks noGrp="1"/>
          </p:cNvSpPr>
          <p:nvPr>
            <p:ph idx="1"/>
          </p:nvPr>
        </p:nvSpPr>
        <p:spPr/>
        <p:txBody>
          <a:bodyPr>
            <a:normAutofit/>
          </a:bodyPr>
          <a:lstStyle/>
          <a:p>
            <a:r>
              <a:rPr lang="es-CO" sz="3000" dirty="0" smtClean="0"/>
              <a:t>Ultimo Trimestre 2015</a:t>
            </a:r>
          </a:p>
          <a:p>
            <a:r>
              <a:rPr lang="es-CO" sz="3000" dirty="0" smtClean="0"/>
              <a:t>Primer Trimestre 2016</a:t>
            </a:r>
            <a:endParaRPr lang="es-CO" sz="3000" dirty="0"/>
          </a:p>
        </p:txBody>
      </p:sp>
    </p:spTree>
    <p:extLst>
      <p:ext uri="{BB962C8B-B14F-4D97-AF65-F5344CB8AC3E}">
        <p14:creationId xmlns:p14="http://schemas.microsoft.com/office/powerpoint/2010/main" val="315529220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extLst>
              <p:ext uri="{D42A27DB-BD31-4B8C-83A1-F6EECF244321}">
                <p14:modId xmlns:p14="http://schemas.microsoft.com/office/powerpoint/2010/main" val="1283785334"/>
              </p:ext>
            </p:extLst>
          </p:nvPr>
        </p:nvGraphicFramePr>
        <p:xfrm>
          <a:off x="395536" y="548680"/>
          <a:ext cx="8280923" cy="6004103"/>
        </p:xfrm>
        <a:graphic>
          <a:graphicData uri="http://schemas.openxmlformats.org/drawingml/2006/table">
            <a:tbl>
              <a:tblPr firstRow="1" firstCol="1" bandRow="1">
                <a:tableStyleId>{5C22544A-7EE6-4342-B048-85BDC9FD1C3A}</a:tableStyleId>
              </a:tblPr>
              <a:tblGrid>
                <a:gridCol w="1080120"/>
                <a:gridCol w="1512168"/>
                <a:gridCol w="1137727"/>
                <a:gridCol w="1137727"/>
                <a:gridCol w="1137727"/>
                <a:gridCol w="1137727"/>
                <a:gridCol w="1137727"/>
              </a:tblGrid>
              <a:tr h="288033">
                <a:tc gridSpan="7">
                  <a:txBody>
                    <a:bodyPr/>
                    <a:lstStyle/>
                    <a:p>
                      <a:pPr marL="0" marR="0" indent="0" algn="ctr" defTabSz="457200" rtl="0" eaLnBrk="1" fontAlgn="auto" latinLnBrk="0" hangingPunct="1">
                        <a:lnSpc>
                          <a:spcPct val="115000"/>
                        </a:lnSpc>
                        <a:spcBef>
                          <a:spcPts val="0"/>
                        </a:spcBef>
                        <a:spcAft>
                          <a:spcPts val="0"/>
                        </a:spcAft>
                        <a:buClrTx/>
                        <a:buSzTx/>
                        <a:buFontTx/>
                        <a:buNone/>
                        <a:tabLst/>
                        <a:defRPr/>
                      </a:pPr>
                      <a:r>
                        <a:rPr lang="es-CO" sz="1800" dirty="0" smtClean="0">
                          <a:effectLst/>
                          <a:latin typeface="Calibri"/>
                          <a:cs typeface="Times New Roman"/>
                        </a:rPr>
                        <a:t>Encuesta</a:t>
                      </a:r>
                      <a:r>
                        <a:rPr lang="es-CO" sz="1800" baseline="0" dirty="0" smtClean="0">
                          <a:effectLst/>
                          <a:latin typeface="Calibri"/>
                          <a:cs typeface="Times New Roman"/>
                        </a:rPr>
                        <a:t>  Ultimo Trimestre 2015</a:t>
                      </a:r>
                      <a:endParaRPr lang="es-CO" sz="1800" dirty="0" smtClean="0">
                        <a:effectLst/>
                        <a:latin typeface="Calibri"/>
                        <a:cs typeface="Times New Roman"/>
                      </a:endParaRPr>
                    </a:p>
                  </a:txBody>
                  <a:tcPr marL="37803" marR="37803" marT="0" marB="0" anchor="ctr"/>
                </a:tc>
                <a:tc hMerge="1">
                  <a:txBody>
                    <a:bodyPr/>
                    <a:lstStyle/>
                    <a:p>
                      <a:pPr>
                        <a:lnSpc>
                          <a:spcPct val="115000"/>
                        </a:lnSpc>
                      </a:pPr>
                      <a:endParaRPr lang="es-CO" sz="900" dirty="0">
                        <a:effectLst/>
                        <a:latin typeface="Calibri"/>
                        <a:cs typeface="Times New Roman"/>
                      </a:endParaRPr>
                    </a:p>
                  </a:txBody>
                  <a:tcPr marL="37803" marR="37803" marT="0" marB="0" anchor="ctr"/>
                </a:tc>
                <a:tc hMerge="1">
                  <a:txBody>
                    <a:bodyPr/>
                    <a:lstStyle/>
                    <a:p>
                      <a:pPr algn="ctr">
                        <a:lnSpc>
                          <a:spcPct val="115000"/>
                        </a:lnSpc>
                        <a:spcAft>
                          <a:spcPts val="0"/>
                        </a:spcAft>
                      </a:pPr>
                      <a:endParaRPr lang="es-CO" sz="900" dirty="0">
                        <a:effectLst/>
                        <a:latin typeface="Calibri"/>
                        <a:ea typeface="Calibri"/>
                        <a:cs typeface="Times New Roman"/>
                      </a:endParaRPr>
                    </a:p>
                  </a:txBody>
                  <a:tcPr marL="37803" marR="37803" marT="0" marB="0" anchor="ctr"/>
                </a:tc>
                <a:tc hMerge="1">
                  <a:txBody>
                    <a:bodyPr/>
                    <a:lstStyle/>
                    <a:p>
                      <a:pPr algn="ctr">
                        <a:lnSpc>
                          <a:spcPct val="115000"/>
                        </a:lnSpc>
                        <a:spcAft>
                          <a:spcPts val="0"/>
                        </a:spcAft>
                      </a:pPr>
                      <a:endParaRPr lang="es-CO" sz="900" dirty="0">
                        <a:effectLst/>
                        <a:latin typeface="Calibri"/>
                        <a:ea typeface="Calibri"/>
                        <a:cs typeface="Times New Roman"/>
                      </a:endParaRPr>
                    </a:p>
                  </a:txBody>
                  <a:tcPr marL="37803" marR="37803" marT="0" marB="0" anchor="ctr"/>
                </a:tc>
                <a:tc hMerge="1">
                  <a:txBody>
                    <a:bodyPr/>
                    <a:lstStyle/>
                    <a:p>
                      <a:pPr algn="ctr">
                        <a:lnSpc>
                          <a:spcPct val="115000"/>
                        </a:lnSpc>
                        <a:spcAft>
                          <a:spcPts val="0"/>
                        </a:spcAft>
                      </a:pPr>
                      <a:endParaRPr lang="es-CO" sz="900" dirty="0">
                        <a:effectLst/>
                        <a:latin typeface="Calibri"/>
                        <a:ea typeface="Calibri"/>
                        <a:cs typeface="Times New Roman"/>
                      </a:endParaRPr>
                    </a:p>
                  </a:txBody>
                  <a:tcPr marL="37803" marR="37803" marT="0" marB="0" anchor="ctr"/>
                </a:tc>
                <a:tc hMerge="1">
                  <a:txBody>
                    <a:bodyPr/>
                    <a:lstStyle/>
                    <a:p>
                      <a:pPr algn="ctr">
                        <a:lnSpc>
                          <a:spcPct val="115000"/>
                        </a:lnSpc>
                        <a:spcAft>
                          <a:spcPts val="0"/>
                        </a:spcAft>
                      </a:pPr>
                      <a:endParaRPr lang="es-CO" sz="900" dirty="0">
                        <a:effectLst/>
                        <a:latin typeface="Calibri"/>
                        <a:ea typeface="Calibri"/>
                        <a:cs typeface="Times New Roman"/>
                      </a:endParaRPr>
                    </a:p>
                  </a:txBody>
                  <a:tcPr marL="37803" marR="37803" marT="0" marB="0" anchor="ctr"/>
                </a:tc>
                <a:tc hMerge="1">
                  <a:txBody>
                    <a:bodyPr/>
                    <a:lstStyle/>
                    <a:p>
                      <a:pPr algn="ctr">
                        <a:lnSpc>
                          <a:spcPct val="115000"/>
                        </a:lnSpc>
                        <a:spcAft>
                          <a:spcPts val="0"/>
                        </a:spcAft>
                      </a:pPr>
                      <a:endParaRPr lang="es-CO" sz="900" dirty="0">
                        <a:effectLst/>
                        <a:latin typeface="Calibri"/>
                        <a:ea typeface="Calibri"/>
                        <a:cs typeface="Times New Roman"/>
                      </a:endParaRPr>
                    </a:p>
                  </a:txBody>
                  <a:tcPr marL="37803" marR="37803" marT="0" marB="0" anchor="ctr"/>
                </a:tc>
              </a:tr>
              <a:tr h="1063287">
                <a:tc>
                  <a:txBody>
                    <a:bodyPr/>
                    <a:lstStyle/>
                    <a:p>
                      <a:pPr algn="ctr">
                        <a:lnSpc>
                          <a:spcPct val="115000"/>
                        </a:lnSpc>
                        <a:spcAft>
                          <a:spcPts val="0"/>
                        </a:spcAft>
                      </a:pPr>
                      <a:r>
                        <a:rPr lang="es-CO" sz="1200" dirty="0">
                          <a:effectLst/>
                        </a:rPr>
                        <a:t>MES</a:t>
                      </a:r>
                      <a:endParaRPr lang="es-CO" sz="900" dirty="0">
                        <a:effectLst/>
                        <a:latin typeface="Calibri"/>
                        <a:ea typeface="Calibri"/>
                        <a:cs typeface="Times New Roman"/>
                      </a:endParaRPr>
                    </a:p>
                  </a:txBody>
                  <a:tcPr marL="37803" marR="37803" marT="0" marB="0" anchor="ctr"/>
                </a:tc>
                <a:tc>
                  <a:txBody>
                    <a:bodyPr/>
                    <a:lstStyle/>
                    <a:p>
                      <a:pPr>
                        <a:lnSpc>
                          <a:spcPct val="115000"/>
                        </a:lnSpc>
                      </a:pPr>
                      <a:endParaRPr lang="es-CO" sz="900" dirty="0">
                        <a:effectLst/>
                        <a:latin typeface="Calibri"/>
                        <a:cs typeface="Times New Roman"/>
                      </a:endParaRPr>
                    </a:p>
                  </a:txBody>
                  <a:tcPr marL="37803" marR="37803" marT="0" marB="0" anchor="ctr"/>
                </a:tc>
                <a:tc>
                  <a:txBody>
                    <a:bodyPr/>
                    <a:lstStyle/>
                    <a:p>
                      <a:pPr algn="ctr">
                        <a:lnSpc>
                          <a:spcPct val="115000"/>
                        </a:lnSpc>
                        <a:spcAft>
                          <a:spcPts val="0"/>
                        </a:spcAft>
                      </a:pPr>
                      <a:r>
                        <a:rPr lang="es-CO" sz="900" dirty="0">
                          <a:effectLst/>
                        </a:rPr>
                        <a:t>a) </a:t>
                      </a:r>
                      <a:r>
                        <a:rPr lang="es-CO" sz="900" dirty="0" smtClean="0">
                          <a:effectLst/>
                        </a:rPr>
                        <a:t>Atención</a:t>
                      </a:r>
                      <a:endParaRPr lang="es-CO" sz="9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900" dirty="0">
                          <a:effectLst/>
                        </a:rPr>
                        <a:t>b) Entrega de </a:t>
                      </a:r>
                      <a:r>
                        <a:rPr lang="es-CO" sz="900" dirty="0" smtClean="0">
                          <a:effectLst/>
                        </a:rPr>
                        <a:t>información</a:t>
                      </a:r>
                      <a:endParaRPr lang="es-CO" sz="9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900" dirty="0">
                          <a:effectLst/>
                        </a:rPr>
                        <a:t>c) Entrega de certificados</a:t>
                      </a:r>
                      <a:endParaRPr lang="es-CO" sz="9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900" dirty="0">
                          <a:effectLst/>
                        </a:rPr>
                        <a:t>d) Respuestas de solicitudes</a:t>
                      </a:r>
                      <a:endParaRPr lang="es-CO" sz="9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900">
                          <a:effectLst/>
                        </a:rPr>
                        <a:t>e) Soluciones a problemas</a:t>
                      </a:r>
                      <a:endParaRPr lang="es-CO" sz="900">
                        <a:effectLst/>
                        <a:latin typeface="Calibri"/>
                        <a:ea typeface="Calibri"/>
                        <a:cs typeface="Times New Roman"/>
                      </a:endParaRPr>
                    </a:p>
                  </a:txBody>
                  <a:tcPr marL="37803" marR="37803" marT="0" marB="0" anchor="ctr"/>
                </a:tc>
              </a:tr>
              <a:tr h="232472">
                <a:tc rowSpan="6">
                  <a:txBody>
                    <a:bodyPr/>
                    <a:lstStyle/>
                    <a:p>
                      <a:pPr algn="ctr">
                        <a:lnSpc>
                          <a:spcPct val="115000"/>
                        </a:lnSpc>
                        <a:spcAft>
                          <a:spcPts val="0"/>
                        </a:spcAft>
                      </a:pPr>
                      <a:r>
                        <a:rPr lang="es-CO" sz="900">
                          <a:effectLst/>
                        </a:rPr>
                        <a:t>OCTUBRE</a:t>
                      </a:r>
                      <a:endParaRPr lang="es-CO" sz="9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900" b="1" dirty="0">
                          <a:effectLst/>
                        </a:rPr>
                        <a:t>Excelente</a:t>
                      </a:r>
                      <a:endParaRPr lang="es-CO" sz="900" b="1"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61,50%</a:t>
                      </a:r>
                      <a:endParaRPr lang="es-CO" sz="10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23,10%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23,10%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30,80%</a:t>
                      </a:r>
                      <a:endParaRPr lang="es-CO" sz="10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30,80%</a:t>
                      </a:r>
                      <a:endParaRPr lang="es-CO" sz="1000">
                        <a:effectLst/>
                        <a:latin typeface="Calibri"/>
                        <a:ea typeface="Calibri"/>
                        <a:cs typeface="Times New Roman"/>
                      </a:endParaRPr>
                    </a:p>
                  </a:txBody>
                  <a:tcPr marL="37803" marR="37803" marT="0" marB="0" anchor="ctr"/>
                </a:tc>
              </a:tr>
              <a:tr h="221402">
                <a:tc vMerge="1">
                  <a:txBody>
                    <a:bodyPr/>
                    <a:lstStyle/>
                    <a:p>
                      <a:endParaRPr lang="es-CO"/>
                    </a:p>
                  </a:txBody>
                  <a:tcPr/>
                </a:tc>
                <a:tc>
                  <a:txBody>
                    <a:bodyPr/>
                    <a:lstStyle/>
                    <a:p>
                      <a:pPr algn="ctr">
                        <a:lnSpc>
                          <a:spcPct val="115000"/>
                        </a:lnSpc>
                        <a:spcAft>
                          <a:spcPts val="0"/>
                        </a:spcAft>
                      </a:pPr>
                      <a:r>
                        <a:rPr lang="es-CO" sz="900" b="1" dirty="0">
                          <a:effectLst/>
                        </a:rPr>
                        <a:t>Bueno</a:t>
                      </a:r>
                      <a:endParaRPr lang="es-CO" sz="900" b="1"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23,10%</a:t>
                      </a:r>
                      <a:endParaRPr lang="es-CO" sz="10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53,80%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46,20%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46,20%</a:t>
                      </a:r>
                      <a:endParaRPr lang="es-CO" sz="10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30,80%</a:t>
                      </a:r>
                      <a:endParaRPr lang="es-CO" sz="1000">
                        <a:effectLst/>
                        <a:latin typeface="Calibri"/>
                        <a:ea typeface="Calibri"/>
                        <a:cs typeface="Times New Roman"/>
                      </a:endParaRPr>
                    </a:p>
                  </a:txBody>
                  <a:tcPr marL="37803" marR="37803" marT="0" marB="0" anchor="ctr"/>
                </a:tc>
              </a:tr>
              <a:tr h="221402">
                <a:tc vMerge="1">
                  <a:txBody>
                    <a:bodyPr/>
                    <a:lstStyle/>
                    <a:p>
                      <a:endParaRPr lang="es-CO"/>
                    </a:p>
                  </a:txBody>
                  <a:tcPr/>
                </a:tc>
                <a:tc>
                  <a:txBody>
                    <a:bodyPr/>
                    <a:lstStyle/>
                    <a:p>
                      <a:pPr algn="ctr">
                        <a:lnSpc>
                          <a:spcPct val="115000"/>
                        </a:lnSpc>
                        <a:spcAft>
                          <a:spcPts val="0"/>
                        </a:spcAft>
                      </a:pPr>
                      <a:r>
                        <a:rPr lang="es-CO" sz="900" b="1" dirty="0">
                          <a:effectLst/>
                        </a:rPr>
                        <a:t>Regular</a:t>
                      </a:r>
                      <a:endParaRPr lang="es-CO" sz="900" b="1"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r>
              <a:tr h="221402">
                <a:tc vMerge="1">
                  <a:txBody>
                    <a:bodyPr/>
                    <a:lstStyle/>
                    <a:p>
                      <a:endParaRPr lang="es-CO"/>
                    </a:p>
                  </a:txBody>
                  <a:tcPr/>
                </a:tc>
                <a:tc>
                  <a:txBody>
                    <a:bodyPr/>
                    <a:lstStyle/>
                    <a:p>
                      <a:pPr algn="ctr">
                        <a:lnSpc>
                          <a:spcPct val="115000"/>
                        </a:lnSpc>
                        <a:spcAft>
                          <a:spcPts val="0"/>
                        </a:spcAft>
                      </a:pPr>
                      <a:r>
                        <a:rPr lang="es-CO" sz="900" b="1">
                          <a:effectLst/>
                        </a:rPr>
                        <a:t>Deficiente</a:t>
                      </a:r>
                      <a:endParaRPr lang="es-CO" sz="900" b="1">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0,00%</a:t>
                      </a:r>
                      <a:endParaRPr lang="es-CO" sz="10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0,00%</a:t>
                      </a:r>
                      <a:endParaRPr lang="es-CO" sz="1000" dirty="0">
                        <a:effectLst/>
                        <a:latin typeface="Calibri"/>
                        <a:ea typeface="Calibri"/>
                        <a:cs typeface="Times New Roman"/>
                      </a:endParaRPr>
                    </a:p>
                  </a:txBody>
                  <a:tcPr marL="37803" marR="37803" marT="0" marB="0" anchor="ctr"/>
                </a:tc>
              </a:tr>
              <a:tr h="221402">
                <a:tc vMerge="1">
                  <a:txBody>
                    <a:bodyPr/>
                    <a:lstStyle/>
                    <a:p>
                      <a:endParaRPr lang="es-CO"/>
                    </a:p>
                  </a:txBody>
                  <a:tcPr/>
                </a:tc>
                <a:tc>
                  <a:txBody>
                    <a:bodyPr/>
                    <a:lstStyle/>
                    <a:p>
                      <a:pPr algn="ctr">
                        <a:lnSpc>
                          <a:spcPct val="115000"/>
                        </a:lnSpc>
                        <a:spcAft>
                          <a:spcPts val="0"/>
                        </a:spcAft>
                      </a:pPr>
                      <a:r>
                        <a:rPr lang="es-CO" sz="900" b="1" dirty="0">
                          <a:effectLst/>
                        </a:rPr>
                        <a:t>Malo</a:t>
                      </a:r>
                      <a:endParaRPr lang="es-CO" sz="900" b="1"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r>
              <a:tr h="416620">
                <a:tc vMerge="1">
                  <a:txBody>
                    <a:bodyPr/>
                    <a:lstStyle/>
                    <a:p>
                      <a:endParaRPr lang="es-CO"/>
                    </a:p>
                  </a:txBody>
                  <a:tcPr/>
                </a:tc>
                <a:tc>
                  <a:txBody>
                    <a:bodyPr/>
                    <a:lstStyle/>
                    <a:p>
                      <a:pPr algn="ctr">
                        <a:lnSpc>
                          <a:spcPct val="115000"/>
                        </a:lnSpc>
                        <a:spcAft>
                          <a:spcPts val="0"/>
                        </a:spcAft>
                      </a:pPr>
                      <a:r>
                        <a:rPr lang="es-CO" sz="900" b="1" dirty="0">
                          <a:effectLst/>
                        </a:rPr>
                        <a:t>porcentaje de no </a:t>
                      </a:r>
                      <a:r>
                        <a:rPr lang="es-CO" sz="900" b="1" dirty="0" smtClean="0">
                          <a:effectLst/>
                        </a:rPr>
                        <a:t>responde</a:t>
                      </a:r>
                      <a:endParaRPr lang="es-CO" sz="900" b="1"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15,4%</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23,10%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30,80%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23,10%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38,50%</a:t>
                      </a:r>
                      <a:endParaRPr lang="es-CO" sz="1000" dirty="0">
                        <a:effectLst/>
                        <a:latin typeface="Calibri"/>
                        <a:ea typeface="Calibri"/>
                        <a:cs typeface="Times New Roman"/>
                      </a:endParaRPr>
                    </a:p>
                  </a:txBody>
                  <a:tcPr marL="37803" marR="37803" marT="0" marB="0" anchor="ctr"/>
                </a:tc>
              </a:tr>
              <a:tr h="232472">
                <a:tc rowSpan="6">
                  <a:txBody>
                    <a:bodyPr/>
                    <a:lstStyle/>
                    <a:p>
                      <a:pPr algn="ctr">
                        <a:lnSpc>
                          <a:spcPct val="115000"/>
                        </a:lnSpc>
                        <a:spcAft>
                          <a:spcPts val="0"/>
                        </a:spcAft>
                      </a:pPr>
                      <a:r>
                        <a:rPr lang="es-CO" sz="900">
                          <a:effectLst/>
                        </a:rPr>
                        <a:t>NOVIEMBRE</a:t>
                      </a:r>
                      <a:endParaRPr lang="es-CO" sz="9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900" b="1" dirty="0">
                          <a:effectLst/>
                        </a:rPr>
                        <a:t>Excelente</a:t>
                      </a:r>
                      <a:endParaRPr lang="es-CO" sz="900" b="1"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23,10%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7,70%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7,70%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0,00%</a:t>
                      </a:r>
                      <a:endParaRPr lang="es-CO" sz="1000" dirty="0">
                        <a:effectLst/>
                        <a:latin typeface="Calibri"/>
                        <a:ea typeface="Calibri"/>
                        <a:cs typeface="Times New Roman"/>
                      </a:endParaRPr>
                    </a:p>
                  </a:txBody>
                  <a:tcPr marL="37803" marR="37803" marT="0" marB="0" anchor="ctr"/>
                </a:tc>
              </a:tr>
              <a:tr h="224058">
                <a:tc vMerge="1">
                  <a:txBody>
                    <a:bodyPr/>
                    <a:lstStyle/>
                    <a:p>
                      <a:endParaRPr lang="es-CO"/>
                    </a:p>
                  </a:txBody>
                  <a:tcPr/>
                </a:tc>
                <a:tc>
                  <a:txBody>
                    <a:bodyPr/>
                    <a:lstStyle/>
                    <a:p>
                      <a:pPr algn="ctr">
                        <a:lnSpc>
                          <a:spcPct val="115000"/>
                        </a:lnSpc>
                        <a:spcAft>
                          <a:spcPts val="0"/>
                        </a:spcAft>
                      </a:pPr>
                      <a:r>
                        <a:rPr lang="es-CO" sz="900" b="1" dirty="0">
                          <a:effectLst/>
                        </a:rPr>
                        <a:t>Bueno</a:t>
                      </a:r>
                      <a:endParaRPr lang="es-CO" sz="900" b="1"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69,20%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15,40%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30,80%</a:t>
                      </a:r>
                      <a:endParaRPr lang="es-CO" sz="10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23,10%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15,40%</a:t>
                      </a:r>
                      <a:endParaRPr lang="es-CO" sz="1000" dirty="0">
                        <a:effectLst/>
                        <a:latin typeface="Calibri"/>
                        <a:ea typeface="Calibri"/>
                        <a:cs typeface="Times New Roman"/>
                      </a:endParaRPr>
                    </a:p>
                  </a:txBody>
                  <a:tcPr marL="37803" marR="37803" marT="0" marB="0" anchor="ctr"/>
                </a:tc>
              </a:tr>
              <a:tr h="224058">
                <a:tc vMerge="1">
                  <a:txBody>
                    <a:bodyPr/>
                    <a:lstStyle/>
                    <a:p>
                      <a:endParaRPr lang="es-CO"/>
                    </a:p>
                  </a:txBody>
                  <a:tcPr/>
                </a:tc>
                <a:tc>
                  <a:txBody>
                    <a:bodyPr/>
                    <a:lstStyle/>
                    <a:p>
                      <a:pPr algn="ctr">
                        <a:lnSpc>
                          <a:spcPct val="115000"/>
                        </a:lnSpc>
                        <a:spcAft>
                          <a:spcPts val="0"/>
                        </a:spcAft>
                      </a:pPr>
                      <a:r>
                        <a:rPr lang="es-CO" sz="900" b="1" dirty="0">
                          <a:effectLst/>
                        </a:rPr>
                        <a:t>Regular</a:t>
                      </a:r>
                      <a:endParaRPr lang="es-CO" sz="900" b="1"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0,00%</a:t>
                      </a:r>
                      <a:endParaRPr lang="es-CO" sz="10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r>
              <a:tr h="224058">
                <a:tc vMerge="1">
                  <a:txBody>
                    <a:bodyPr/>
                    <a:lstStyle/>
                    <a:p>
                      <a:endParaRPr lang="es-CO"/>
                    </a:p>
                  </a:txBody>
                  <a:tcPr/>
                </a:tc>
                <a:tc>
                  <a:txBody>
                    <a:bodyPr/>
                    <a:lstStyle/>
                    <a:p>
                      <a:pPr algn="ctr">
                        <a:lnSpc>
                          <a:spcPct val="115000"/>
                        </a:lnSpc>
                        <a:spcAft>
                          <a:spcPts val="0"/>
                        </a:spcAft>
                      </a:pPr>
                      <a:r>
                        <a:rPr lang="es-CO" sz="900" b="1">
                          <a:effectLst/>
                        </a:rPr>
                        <a:t>Deficiente</a:t>
                      </a:r>
                      <a:endParaRPr lang="es-CO" sz="900" b="1">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r>
              <a:tr h="224058">
                <a:tc vMerge="1">
                  <a:txBody>
                    <a:bodyPr/>
                    <a:lstStyle/>
                    <a:p>
                      <a:endParaRPr lang="es-CO"/>
                    </a:p>
                  </a:txBody>
                  <a:tcPr/>
                </a:tc>
                <a:tc>
                  <a:txBody>
                    <a:bodyPr/>
                    <a:lstStyle/>
                    <a:p>
                      <a:pPr algn="ctr">
                        <a:lnSpc>
                          <a:spcPct val="115000"/>
                        </a:lnSpc>
                        <a:spcAft>
                          <a:spcPts val="0"/>
                        </a:spcAft>
                      </a:pPr>
                      <a:r>
                        <a:rPr lang="es-CO" sz="900" b="1" dirty="0">
                          <a:effectLst/>
                        </a:rPr>
                        <a:t>Malo</a:t>
                      </a:r>
                      <a:endParaRPr lang="es-CO" sz="900" b="1"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0,00%</a:t>
                      </a:r>
                      <a:endParaRPr lang="es-CO" sz="10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r>
              <a:tr h="416620">
                <a:tc vMerge="1">
                  <a:txBody>
                    <a:bodyPr/>
                    <a:lstStyle/>
                    <a:p>
                      <a:endParaRPr lang="es-CO"/>
                    </a:p>
                  </a:txBody>
                  <a:tcPr/>
                </a:tc>
                <a:tc>
                  <a:txBody>
                    <a:bodyPr/>
                    <a:lstStyle/>
                    <a:p>
                      <a:pPr algn="ctr">
                        <a:lnSpc>
                          <a:spcPct val="115000"/>
                        </a:lnSpc>
                        <a:spcAft>
                          <a:spcPts val="0"/>
                        </a:spcAft>
                      </a:pPr>
                      <a:r>
                        <a:rPr lang="es-CO" sz="900" b="1" dirty="0">
                          <a:effectLst/>
                        </a:rPr>
                        <a:t>porcentaje de no </a:t>
                      </a:r>
                      <a:r>
                        <a:rPr lang="es-CO" sz="900" b="1" dirty="0" smtClean="0">
                          <a:effectLst/>
                        </a:rPr>
                        <a:t>responde</a:t>
                      </a:r>
                      <a:endParaRPr lang="es-CO" sz="900" b="1"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7,70%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84,60%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61,50%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84,60%</a:t>
                      </a:r>
                      <a:endParaRPr lang="es-CO" sz="10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84,60%</a:t>
                      </a:r>
                      <a:endParaRPr lang="es-CO" sz="1000">
                        <a:effectLst/>
                        <a:latin typeface="Calibri"/>
                        <a:ea typeface="Calibri"/>
                        <a:cs typeface="Times New Roman"/>
                      </a:endParaRPr>
                    </a:p>
                  </a:txBody>
                  <a:tcPr marL="37803" marR="37803" marT="0" marB="0" anchor="ctr"/>
                </a:tc>
              </a:tr>
              <a:tr h="232472">
                <a:tc rowSpan="6">
                  <a:txBody>
                    <a:bodyPr/>
                    <a:lstStyle/>
                    <a:p>
                      <a:pPr algn="ctr">
                        <a:lnSpc>
                          <a:spcPct val="115000"/>
                        </a:lnSpc>
                        <a:spcAft>
                          <a:spcPts val="0"/>
                        </a:spcAft>
                      </a:pPr>
                      <a:r>
                        <a:rPr lang="es-CO" sz="900">
                          <a:effectLst/>
                        </a:rPr>
                        <a:t>DICIEMBRE</a:t>
                      </a:r>
                      <a:endParaRPr lang="es-CO" sz="9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900" b="1" dirty="0">
                          <a:effectLst/>
                        </a:rPr>
                        <a:t>Excelente</a:t>
                      </a:r>
                      <a:endParaRPr lang="es-CO" sz="900" b="1"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85,70%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21,40%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14,30%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28,60%</a:t>
                      </a:r>
                      <a:endParaRPr lang="es-CO" sz="10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7,10%</a:t>
                      </a:r>
                      <a:endParaRPr lang="es-CO" sz="1000">
                        <a:effectLst/>
                        <a:latin typeface="Calibri"/>
                        <a:ea typeface="Calibri"/>
                        <a:cs typeface="Times New Roman"/>
                      </a:endParaRPr>
                    </a:p>
                  </a:txBody>
                  <a:tcPr marL="37803" marR="37803" marT="0" marB="0" anchor="ctr"/>
                </a:tc>
              </a:tr>
              <a:tr h="224058">
                <a:tc vMerge="1">
                  <a:txBody>
                    <a:bodyPr/>
                    <a:lstStyle/>
                    <a:p>
                      <a:endParaRPr lang="es-CO"/>
                    </a:p>
                  </a:txBody>
                  <a:tcPr/>
                </a:tc>
                <a:tc>
                  <a:txBody>
                    <a:bodyPr/>
                    <a:lstStyle/>
                    <a:p>
                      <a:pPr algn="ctr">
                        <a:lnSpc>
                          <a:spcPct val="115000"/>
                        </a:lnSpc>
                        <a:spcAft>
                          <a:spcPts val="0"/>
                        </a:spcAft>
                      </a:pPr>
                      <a:r>
                        <a:rPr lang="es-CO" sz="900" b="1" dirty="0">
                          <a:effectLst/>
                        </a:rPr>
                        <a:t>Bueno</a:t>
                      </a:r>
                      <a:endParaRPr lang="es-CO" sz="900" b="1"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14,30%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50,00%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71,40%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42,90%</a:t>
                      </a:r>
                      <a:endParaRPr lang="es-CO" sz="10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50,00%</a:t>
                      </a:r>
                      <a:endParaRPr lang="es-CO" sz="1000">
                        <a:effectLst/>
                        <a:latin typeface="Calibri"/>
                        <a:ea typeface="Calibri"/>
                        <a:cs typeface="Times New Roman"/>
                      </a:endParaRPr>
                    </a:p>
                  </a:txBody>
                  <a:tcPr marL="37803" marR="37803" marT="0" marB="0" anchor="ctr"/>
                </a:tc>
              </a:tr>
              <a:tr h="224058">
                <a:tc vMerge="1">
                  <a:txBody>
                    <a:bodyPr/>
                    <a:lstStyle/>
                    <a:p>
                      <a:endParaRPr lang="es-CO"/>
                    </a:p>
                  </a:txBody>
                  <a:tcPr/>
                </a:tc>
                <a:tc>
                  <a:txBody>
                    <a:bodyPr/>
                    <a:lstStyle/>
                    <a:p>
                      <a:pPr algn="ctr">
                        <a:lnSpc>
                          <a:spcPct val="115000"/>
                        </a:lnSpc>
                        <a:spcAft>
                          <a:spcPts val="0"/>
                        </a:spcAft>
                      </a:pPr>
                      <a:r>
                        <a:rPr lang="es-CO" sz="900" b="1" dirty="0">
                          <a:effectLst/>
                        </a:rPr>
                        <a:t>Regular</a:t>
                      </a:r>
                      <a:endParaRPr lang="es-CO" sz="900" b="1"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0,o%</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0,00%</a:t>
                      </a:r>
                      <a:endParaRPr lang="es-CO" sz="10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0,00%</a:t>
                      </a:r>
                      <a:endParaRPr lang="es-CO" sz="1000" dirty="0">
                        <a:effectLst/>
                        <a:latin typeface="Calibri"/>
                        <a:ea typeface="Calibri"/>
                        <a:cs typeface="Times New Roman"/>
                      </a:endParaRPr>
                    </a:p>
                  </a:txBody>
                  <a:tcPr marL="37803" marR="37803" marT="0" marB="0" anchor="ctr"/>
                </a:tc>
              </a:tr>
              <a:tr h="224058">
                <a:tc vMerge="1">
                  <a:txBody>
                    <a:bodyPr/>
                    <a:lstStyle/>
                    <a:p>
                      <a:endParaRPr lang="es-CO"/>
                    </a:p>
                  </a:txBody>
                  <a:tcPr/>
                </a:tc>
                <a:tc>
                  <a:txBody>
                    <a:bodyPr/>
                    <a:lstStyle/>
                    <a:p>
                      <a:pPr algn="ctr">
                        <a:lnSpc>
                          <a:spcPct val="115000"/>
                        </a:lnSpc>
                        <a:spcAft>
                          <a:spcPts val="0"/>
                        </a:spcAft>
                      </a:pPr>
                      <a:r>
                        <a:rPr lang="es-CO" sz="900" b="1" dirty="0">
                          <a:effectLst/>
                        </a:rPr>
                        <a:t>Deficiente</a:t>
                      </a:r>
                      <a:endParaRPr lang="es-CO" sz="900" b="1"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0,00%</a:t>
                      </a:r>
                      <a:endParaRPr lang="es-CO" sz="10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r>
              <a:tr h="224058">
                <a:tc vMerge="1">
                  <a:txBody>
                    <a:bodyPr/>
                    <a:lstStyle/>
                    <a:p>
                      <a:endParaRPr lang="es-CO"/>
                    </a:p>
                  </a:txBody>
                  <a:tcPr/>
                </a:tc>
                <a:tc>
                  <a:txBody>
                    <a:bodyPr/>
                    <a:lstStyle/>
                    <a:p>
                      <a:pPr algn="ctr">
                        <a:lnSpc>
                          <a:spcPct val="115000"/>
                        </a:lnSpc>
                        <a:spcAft>
                          <a:spcPts val="0"/>
                        </a:spcAft>
                      </a:pPr>
                      <a:r>
                        <a:rPr lang="es-CO" sz="900" b="1" dirty="0">
                          <a:effectLst/>
                        </a:rPr>
                        <a:t>Malo</a:t>
                      </a:r>
                      <a:endParaRPr lang="es-CO" sz="900" b="1"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0,00%</a:t>
                      </a:r>
                      <a:endParaRPr lang="es-CO" sz="10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0,00%</a:t>
                      </a:r>
                      <a:endParaRPr lang="es-CO" sz="1000" dirty="0">
                        <a:effectLst/>
                        <a:latin typeface="Calibri"/>
                        <a:ea typeface="Calibri"/>
                        <a:cs typeface="Times New Roman"/>
                      </a:endParaRPr>
                    </a:p>
                  </a:txBody>
                  <a:tcPr marL="37803" marR="37803" marT="0" marB="0" anchor="ctr"/>
                </a:tc>
              </a:tr>
              <a:tr h="416620">
                <a:tc vMerge="1">
                  <a:txBody>
                    <a:bodyPr/>
                    <a:lstStyle/>
                    <a:p>
                      <a:endParaRPr lang="es-CO"/>
                    </a:p>
                  </a:txBody>
                  <a:tcPr/>
                </a:tc>
                <a:tc>
                  <a:txBody>
                    <a:bodyPr/>
                    <a:lstStyle/>
                    <a:p>
                      <a:pPr algn="ctr">
                        <a:lnSpc>
                          <a:spcPct val="115000"/>
                        </a:lnSpc>
                        <a:spcAft>
                          <a:spcPts val="0"/>
                        </a:spcAft>
                      </a:pPr>
                      <a:r>
                        <a:rPr lang="es-CO" sz="900" b="1" dirty="0">
                          <a:effectLst/>
                        </a:rPr>
                        <a:t>porcentaje de no </a:t>
                      </a:r>
                      <a:r>
                        <a:rPr lang="es-CO" sz="900" b="1" dirty="0" smtClean="0">
                          <a:effectLst/>
                        </a:rPr>
                        <a:t>responde</a:t>
                      </a:r>
                      <a:endParaRPr lang="es-CO" sz="900" b="1"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14,30%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a:effectLst/>
                        </a:rPr>
                        <a:t>14,30%</a:t>
                      </a:r>
                      <a:endParaRPr lang="es-CO" sz="100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21,40%</a:t>
                      </a:r>
                      <a:endParaRPr lang="es-CO" sz="10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1000" dirty="0">
                          <a:effectLst/>
                        </a:rPr>
                        <a:t>28,60%</a:t>
                      </a:r>
                      <a:endParaRPr lang="es-CO" sz="1000" dirty="0">
                        <a:effectLst/>
                        <a:latin typeface="Calibri"/>
                        <a:ea typeface="Calibri"/>
                        <a:cs typeface="Times New Roman"/>
                      </a:endParaRPr>
                    </a:p>
                  </a:txBody>
                  <a:tcPr marL="37803" marR="37803" marT="0" marB="0" anchor="ctr"/>
                </a:tc>
              </a:tr>
            </a:tbl>
          </a:graphicData>
        </a:graphic>
      </p:graphicFrame>
    </p:spTree>
    <p:extLst>
      <p:ext uri="{BB962C8B-B14F-4D97-AF65-F5344CB8AC3E}">
        <p14:creationId xmlns:p14="http://schemas.microsoft.com/office/powerpoint/2010/main" val="211283453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extLst>
              <p:ext uri="{D42A27DB-BD31-4B8C-83A1-F6EECF244321}">
                <p14:modId xmlns:p14="http://schemas.microsoft.com/office/powerpoint/2010/main" val="2122769154"/>
              </p:ext>
            </p:extLst>
          </p:nvPr>
        </p:nvGraphicFramePr>
        <p:xfrm>
          <a:off x="899591" y="1052736"/>
          <a:ext cx="7776865" cy="3379486"/>
        </p:xfrm>
        <a:graphic>
          <a:graphicData uri="http://schemas.openxmlformats.org/drawingml/2006/table">
            <a:tbl>
              <a:tblPr firstRow="1" firstCol="1" bandRow="1">
                <a:tableStyleId>{5C22544A-7EE6-4342-B048-85BDC9FD1C3A}</a:tableStyleId>
              </a:tblPr>
              <a:tblGrid>
                <a:gridCol w="1296145"/>
                <a:gridCol w="1296144"/>
                <a:gridCol w="1296144"/>
                <a:gridCol w="1296144"/>
                <a:gridCol w="1296144"/>
                <a:gridCol w="1296144"/>
              </a:tblGrid>
              <a:tr h="288032">
                <a:tc gridSpan="6">
                  <a:txBody>
                    <a:bodyPr/>
                    <a:lstStyle/>
                    <a:p>
                      <a:pPr marL="0" marR="0" indent="0" algn="ctr" defTabSz="457200" rtl="0" eaLnBrk="1" fontAlgn="auto" latinLnBrk="0" hangingPunct="1">
                        <a:lnSpc>
                          <a:spcPct val="115000"/>
                        </a:lnSpc>
                        <a:spcBef>
                          <a:spcPts val="0"/>
                        </a:spcBef>
                        <a:spcAft>
                          <a:spcPts val="0"/>
                        </a:spcAft>
                        <a:buClrTx/>
                        <a:buSzTx/>
                        <a:buFontTx/>
                        <a:buNone/>
                        <a:tabLst/>
                        <a:defRPr/>
                      </a:pPr>
                      <a:r>
                        <a:rPr lang="es-CO" sz="1800" dirty="0" smtClean="0">
                          <a:effectLst/>
                          <a:latin typeface="Calibri"/>
                          <a:cs typeface="Times New Roman"/>
                        </a:rPr>
                        <a:t>Consolidado de  Encuesta</a:t>
                      </a:r>
                      <a:r>
                        <a:rPr lang="es-CO" sz="1800" baseline="0" dirty="0" smtClean="0">
                          <a:effectLst/>
                          <a:latin typeface="Calibri"/>
                          <a:cs typeface="Times New Roman"/>
                        </a:rPr>
                        <a:t> Ultimo Trimestre 2015</a:t>
                      </a:r>
                      <a:endParaRPr lang="es-CO" sz="1100" dirty="0">
                        <a:effectLst/>
                        <a:latin typeface="Calibri"/>
                        <a:cs typeface="Times New Roman"/>
                      </a:endParaRPr>
                    </a:p>
                  </a:txBody>
                  <a:tcPr marL="44450" marR="44450" marT="0" marB="0" anchor="ctr"/>
                </a:tc>
                <a:tc hMerge="1">
                  <a:txBody>
                    <a:bodyPr/>
                    <a:lstStyle/>
                    <a:p>
                      <a:pPr algn="ctr">
                        <a:lnSpc>
                          <a:spcPct val="115000"/>
                        </a:lnSpc>
                        <a:spcAft>
                          <a:spcPts val="0"/>
                        </a:spcAft>
                      </a:pPr>
                      <a:endParaRPr lang="es-CO" sz="1100" dirty="0">
                        <a:effectLst/>
                        <a:latin typeface="Calibri"/>
                        <a:ea typeface="Calibri"/>
                        <a:cs typeface="Times New Roman"/>
                      </a:endParaRPr>
                    </a:p>
                  </a:txBody>
                  <a:tcPr marL="44450" marR="44450" marT="0" marB="0" anchor="ctr"/>
                </a:tc>
                <a:tc hMerge="1">
                  <a:txBody>
                    <a:bodyPr/>
                    <a:lstStyle/>
                    <a:p>
                      <a:pPr>
                        <a:lnSpc>
                          <a:spcPct val="115000"/>
                        </a:lnSpc>
                        <a:spcAft>
                          <a:spcPts val="0"/>
                        </a:spcAft>
                      </a:pPr>
                      <a:endParaRPr lang="es-CO" sz="1100" dirty="0">
                        <a:effectLst/>
                        <a:latin typeface="Calibri"/>
                        <a:ea typeface="Calibri"/>
                        <a:cs typeface="Times New Roman"/>
                      </a:endParaRPr>
                    </a:p>
                  </a:txBody>
                  <a:tcPr marL="44450" marR="44450" marT="0" marB="0" anchor="ctr"/>
                </a:tc>
                <a:tc hMerge="1">
                  <a:txBody>
                    <a:bodyPr/>
                    <a:lstStyle/>
                    <a:p>
                      <a:pPr>
                        <a:lnSpc>
                          <a:spcPct val="115000"/>
                        </a:lnSpc>
                        <a:spcAft>
                          <a:spcPts val="0"/>
                        </a:spcAft>
                      </a:pPr>
                      <a:endParaRPr lang="es-CO" sz="1100" dirty="0">
                        <a:effectLst/>
                        <a:latin typeface="Calibri"/>
                        <a:ea typeface="Calibri"/>
                        <a:cs typeface="Times New Roman"/>
                      </a:endParaRPr>
                    </a:p>
                  </a:txBody>
                  <a:tcPr marL="44450" marR="44450" marT="0" marB="0" anchor="ctr"/>
                </a:tc>
                <a:tc hMerge="1">
                  <a:txBody>
                    <a:bodyPr/>
                    <a:lstStyle/>
                    <a:p>
                      <a:pPr>
                        <a:lnSpc>
                          <a:spcPct val="115000"/>
                        </a:lnSpc>
                        <a:spcAft>
                          <a:spcPts val="0"/>
                        </a:spcAft>
                      </a:pPr>
                      <a:endParaRPr lang="es-CO" sz="1100" dirty="0">
                        <a:effectLst/>
                        <a:latin typeface="Calibri"/>
                        <a:ea typeface="Calibri"/>
                        <a:cs typeface="Times New Roman"/>
                      </a:endParaRPr>
                    </a:p>
                  </a:txBody>
                  <a:tcPr marL="44450" marR="44450" marT="0" marB="0" anchor="ctr"/>
                </a:tc>
                <a:tc hMerge="1">
                  <a:txBody>
                    <a:bodyPr/>
                    <a:lstStyle/>
                    <a:p>
                      <a:pPr>
                        <a:lnSpc>
                          <a:spcPct val="115000"/>
                        </a:lnSpc>
                        <a:spcAft>
                          <a:spcPts val="0"/>
                        </a:spcAft>
                      </a:pPr>
                      <a:endParaRPr lang="es-CO" sz="1100" dirty="0">
                        <a:effectLst/>
                        <a:latin typeface="Calibri"/>
                        <a:ea typeface="Calibri"/>
                        <a:cs typeface="Times New Roman"/>
                      </a:endParaRPr>
                    </a:p>
                  </a:txBody>
                  <a:tcPr marL="44450" marR="44450" marT="0" marB="0" anchor="ctr"/>
                </a:tc>
              </a:tr>
              <a:tr h="489827">
                <a:tc>
                  <a:txBody>
                    <a:bodyPr/>
                    <a:lstStyle/>
                    <a:p>
                      <a:pPr algn="ctr">
                        <a:lnSpc>
                          <a:spcPct val="115000"/>
                        </a:lnSpc>
                      </a:pPr>
                      <a:endParaRPr lang="es-CO" sz="1100" dirty="0">
                        <a:effectLst/>
                        <a:latin typeface="Calibri"/>
                        <a:cs typeface="Times New Roman"/>
                      </a:endParaRPr>
                    </a:p>
                  </a:txBody>
                  <a:tcPr marL="44450" marR="44450" marT="0" marB="0" anchor="ctr"/>
                </a:tc>
                <a:tc>
                  <a:txBody>
                    <a:bodyPr/>
                    <a:lstStyle/>
                    <a:p>
                      <a:pPr algn="ctr">
                        <a:lnSpc>
                          <a:spcPct val="115000"/>
                        </a:lnSpc>
                        <a:spcAft>
                          <a:spcPts val="0"/>
                        </a:spcAft>
                      </a:pPr>
                      <a:r>
                        <a:rPr lang="es-CO" sz="1000" dirty="0">
                          <a:effectLst/>
                        </a:rPr>
                        <a:t>a) </a:t>
                      </a:r>
                      <a:r>
                        <a:rPr lang="es-CO" sz="1000" dirty="0" smtClean="0">
                          <a:effectLst/>
                        </a:rPr>
                        <a:t>Atención</a:t>
                      </a:r>
                      <a:endParaRPr lang="es-CO"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b) Entrega de informacion</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c) Entrega de certificados</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d) Respuestas de solicitudes</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e) Soluciones a problemas</a:t>
                      </a:r>
                      <a:endParaRPr lang="es-CO" sz="1100">
                        <a:effectLst/>
                        <a:latin typeface="Calibri"/>
                        <a:ea typeface="Calibri"/>
                        <a:cs typeface="Times New Roman"/>
                      </a:endParaRPr>
                    </a:p>
                  </a:txBody>
                  <a:tcPr marL="44450" marR="44450" marT="0" marB="0" anchor="ctr"/>
                </a:tc>
              </a:tr>
              <a:tr h="395856">
                <a:tc>
                  <a:txBody>
                    <a:bodyPr/>
                    <a:lstStyle/>
                    <a:p>
                      <a:pPr algn="ctr">
                        <a:lnSpc>
                          <a:spcPct val="115000"/>
                        </a:lnSpc>
                        <a:spcAft>
                          <a:spcPts val="0"/>
                        </a:spcAft>
                      </a:pPr>
                      <a:r>
                        <a:rPr lang="es-CO" sz="1000">
                          <a:effectLst/>
                        </a:rPr>
                        <a:t>Excelente</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effectLst/>
                        </a:rPr>
                        <a:t>57,50%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effectLst/>
                        </a:rPr>
                        <a:t>15,00%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15,00%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22,50%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12,50%</a:t>
                      </a:r>
                      <a:endParaRPr lang="es-CO" sz="1000">
                        <a:effectLst/>
                        <a:latin typeface="Calibri"/>
                        <a:ea typeface="Calibri"/>
                        <a:cs typeface="Times New Roman"/>
                      </a:endParaRPr>
                    </a:p>
                  </a:txBody>
                  <a:tcPr marL="44450" marR="44450" marT="0" marB="0" anchor="ctr"/>
                </a:tc>
              </a:tr>
              <a:tr h="377005">
                <a:tc>
                  <a:txBody>
                    <a:bodyPr/>
                    <a:lstStyle/>
                    <a:p>
                      <a:pPr algn="ctr">
                        <a:lnSpc>
                          <a:spcPct val="115000"/>
                        </a:lnSpc>
                        <a:spcAft>
                          <a:spcPts val="0"/>
                        </a:spcAft>
                      </a:pPr>
                      <a:r>
                        <a:rPr lang="es-CO" sz="1000">
                          <a:effectLst/>
                        </a:rPr>
                        <a:t>Bueno</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35,00%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effectLst/>
                        </a:rPr>
                        <a:t>42,50%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effectLst/>
                        </a:rPr>
                        <a:t>50,00%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40,00%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32,50%</a:t>
                      </a:r>
                      <a:endParaRPr lang="es-CO" sz="1000">
                        <a:effectLst/>
                        <a:latin typeface="Calibri"/>
                        <a:ea typeface="Calibri"/>
                        <a:cs typeface="Times New Roman"/>
                      </a:endParaRPr>
                    </a:p>
                  </a:txBody>
                  <a:tcPr marL="44450" marR="44450" marT="0" marB="0" anchor="ctr"/>
                </a:tc>
              </a:tr>
              <a:tr h="377005">
                <a:tc>
                  <a:txBody>
                    <a:bodyPr/>
                    <a:lstStyle/>
                    <a:p>
                      <a:pPr algn="ctr">
                        <a:lnSpc>
                          <a:spcPct val="115000"/>
                        </a:lnSpc>
                        <a:spcAft>
                          <a:spcPts val="0"/>
                        </a:spcAft>
                      </a:pPr>
                      <a:r>
                        <a:rPr lang="es-CO" sz="1000">
                          <a:effectLst/>
                        </a:rPr>
                        <a:t>Regular</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effectLst/>
                        </a:rPr>
                        <a:t>0,00%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effectLst/>
                        </a:rPr>
                        <a:t>0,00%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44450" marR="44450" marT="0" marB="0" anchor="ctr"/>
                </a:tc>
              </a:tr>
              <a:tr h="377005">
                <a:tc>
                  <a:txBody>
                    <a:bodyPr/>
                    <a:lstStyle/>
                    <a:p>
                      <a:pPr algn="ctr">
                        <a:lnSpc>
                          <a:spcPct val="115000"/>
                        </a:lnSpc>
                        <a:spcAft>
                          <a:spcPts val="0"/>
                        </a:spcAft>
                      </a:pPr>
                      <a:r>
                        <a:rPr lang="es-CO" sz="1000">
                          <a:effectLst/>
                        </a:rPr>
                        <a:t>Deficiente</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effectLst/>
                        </a:rPr>
                        <a:t>0,00%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effectLst/>
                        </a:rPr>
                        <a:t>0,00%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44450" marR="44450" marT="0" marB="0" anchor="ctr"/>
                </a:tc>
              </a:tr>
              <a:tr h="377005">
                <a:tc>
                  <a:txBody>
                    <a:bodyPr/>
                    <a:lstStyle/>
                    <a:p>
                      <a:pPr algn="ctr">
                        <a:lnSpc>
                          <a:spcPct val="115000"/>
                        </a:lnSpc>
                        <a:spcAft>
                          <a:spcPts val="0"/>
                        </a:spcAft>
                      </a:pPr>
                      <a:r>
                        <a:rPr lang="es-CO" sz="1000" dirty="0">
                          <a:effectLst/>
                        </a:rPr>
                        <a:t>Malo</a:t>
                      </a:r>
                      <a:endParaRPr lang="es-CO"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effectLst/>
                        </a:rPr>
                        <a:t>0,00%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effectLst/>
                        </a:rPr>
                        <a:t>0,00%</a:t>
                      </a:r>
                      <a:endParaRPr lang="es-CO" sz="1000" dirty="0">
                        <a:effectLst/>
                        <a:latin typeface="Calibri"/>
                        <a:ea typeface="Calibri"/>
                        <a:cs typeface="Times New Roman"/>
                      </a:endParaRPr>
                    </a:p>
                  </a:txBody>
                  <a:tcPr marL="44450" marR="44450" marT="0" marB="0" anchor="ctr"/>
                </a:tc>
              </a:tr>
              <a:tr h="670315">
                <a:tc>
                  <a:txBody>
                    <a:bodyPr/>
                    <a:lstStyle/>
                    <a:p>
                      <a:pPr algn="ctr">
                        <a:lnSpc>
                          <a:spcPct val="115000"/>
                        </a:lnSpc>
                        <a:spcAft>
                          <a:spcPts val="0"/>
                        </a:spcAft>
                      </a:pPr>
                      <a:r>
                        <a:rPr lang="es-CO" sz="1000" dirty="0">
                          <a:effectLst/>
                        </a:rPr>
                        <a:t>porcentaje de no </a:t>
                      </a:r>
                      <a:r>
                        <a:rPr lang="es-CO" sz="1000" dirty="0" smtClean="0">
                          <a:effectLst/>
                        </a:rPr>
                        <a:t>responde</a:t>
                      </a:r>
                      <a:endParaRPr lang="es-CO"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effectLst/>
                        </a:rPr>
                        <a:t>7,5%</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effectLst/>
                        </a:rPr>
                        <a:t>40,00%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effectLst/>
                        </a:rPr>
                        <a:t>35,00%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35,00%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effectLst/>
                        </a:rPr>
                        <a:t>50,00%</a:t>
                      </a:r>
                      <a:endParaRPr lang="es-CO" sz="1000" dirty="0">
                        <a:effectLst/>
                        <a:latin typeface="Calibri"/>
                        <a:ea typeface="Calibri"/>
                        <a:cs typeface="Times New Roman"/>
                      </a:endParaRPr>
                    </a:p>
                  </a:txBody>
                  <a:tcPr marL="44450" marR="44450" marT="0" marB="0" anchor="ctr"/>
                </a:tc>
              </a:tr>
            </a:tbl>
          </a:graphicData>
        </a:graphic>
      </p:graphicFrame>
    </p:spTree>
    <p:extLst>
      <p:ext uri="{BB962C8B-B14F-4D97-AF65-F5344CB8AC3E}">
        <p14:creationId xmlns:p14="http://schemas.microsoft.com/office/powerpoint/2010/main" val="425854399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428" y="548680"/>
            <a:ext cx="7776864" cy="46715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675300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extLst>
              <p:ext uri="{D42A27DB-BD31-4B8C-83A1-F6EECF244321}">
                <p14:modId xmlns:p14="http://schemas.microsoft.com/office/powerpoint/2010/main" val="3376608341"/>
              </p:ext>
            </p:extLst>
          </p:nvPr>
        </p:nvGraphicFramePr>
        <p:xfrm>
          <a:off x="395536" y="476672"/>
          <a:ext cx="8280923" cy="6004103"/>
        </p:xfrm>
        <a:graphic>
          <a:graphicData uri="http://schemas.openxmlformats.org/drawingml/2006/table">
            <a:tbl>
              <a:tblPr firstRow="1" firstCol="1" bandRow="1">
                <a:tableStyleId>{5C22544A-7EE6-4342-B048-85BDC9FD1C3A}</a:tableStyleId>
              </a:tblPr>
              <a:tblGrid>
                <a:gridCol w="1080120"/>
                <a:gridCol w="1512168"/>
                <a:gridCol w="1137727"/>
                <a:gridCol w="1137727"/>
                <a:gridCol w="1137727"/>
                <a:gridCol w="1137727"/>
                <a:gridCol w="1137727"/>
              </a:tblGrid>
              <a:tr h="216025">
                <a:tc gridSpan="7">
                  <a:txBody>
                    <a:bodyPr/>
                    <a:lstStyle/>
                    <a:p>
                      <a:pPr marL="0" marR="0" indent="0" algn="ctr" defTabSz="457200" rtl="0" eaLnBrk="1" fontAlgn="auto" latinLnBrk="0" hangingPunct="1">
                        <a:lnSpc>
                          <a:spcPct val="115000"/>
                        </a:lnSpc>
                        <a:spcBef>
                          <a:spcPts val="0"/>
                        </a:spcBef>
                        <a:spcAft>
                          <a:spcPts val="0"/>
                        </a:spcAft>
                        <a:buClrTx/>
                        <a:buSzTx/>
                        <a:buFontTx/>
                        <a:buNone/>
                        <a:tabLst/>
                        <a:defRPr/>
                      </a:pPr>
                      <a:r>
                        <a:rPr lang="es-CO" sz="1800" dirty="0" smtClean="0">
                          <a:effectLst/>
                          <a:latin typeface="Calibri"/>
                          <a:cs typeface="Times New Roman"/>
                        </a:rPr>
                        <a:t>Encuesta</a:t>
                      </a:r>
                      <a:r>
                        <a:rPr lang="es-CO" sz="1800" baseline="0" dirty="0" smtClean="0">
                          <a:effectLst/>
                          <a:latin typeface="Calibri"/>
                          <a:cs typeface="Times New Roman"/>
                        </a:rPr>
                        <a:t>  Primer Trimestre 2016</a:t>
                      </a:r>
                      <a:endParaRPr lang="es-CO" sz="1800" dirty="0" smtClean="0">
                        <a:effectLst/>
                        <a:latin typeface="Calibri"/>
                        <a:cs typeface="Times New Roman"/>
                      </a:endParaRPr>
                    </a:p>
                  </a:txBody>
                  <a:tcPr marL="37803" marR="37803" marT="0" marB="0" anchor="ctr"/>
                </a:tc>
                <a:tc hMerge="1">
                  <a:txBody>
                    <a:bodyPr/>
                    <a:lstStyle/>
                    <a:p>
                      <a:pPr>
                        <a:lnSpc>
                          <a:spcPct val="115000"/>
                        </a:lnSpc>
                      </a:pPr>
                      <a:endParaRPr lang="es-CO" sz="900" dirty="0">
                        <a:effectLst/>
                        <a:latin typeface="Calibri"/>
                        <a:cs typeface="Times New Roman"/>
                      </a:endParaRPr>
                    </a:p>
                  </a:txBody>
                  <a:tcPr marL="37803" marR="37803" marT="0" marB="0" anchor="ctr"/>
                </a:tc>
                <a:tc hMerge="1">
                  <a:txBody>
                    <a:bodyPr/>
                    <a:lstStyle/>
                    <a:p>
                      <a:pPr algn="ctr">
                        <a:lnSpc>
                          <a:spcPct val="115000"/>
                        </a:lnSpc>
                        <a:spcAft>
                          <a:spcPts val="0"/>
                        </a:spcAft>
                      </a:pPr>
                      <a:endParaRPr lang="es-CO" sz="900" dirty="0">
                        <a:effectLst/>
                        <a:latin typeface="Calibri"/>
                        <a:ea typeface="Calibri"/>
                        <a:cs typeface="Times New Roman"/>
                      </a:endParaRPr>
                    </a:p>
                  </a:txBody>
                  <a:tcPr marL="37803" marR="37803" marT="0" marB="0" anchor="ctr"/>
                </a:tc>
                <a:tc hMerge="1">
                  <a:txBody>
                    <a:bodyPr/>
                    <a:lstStyle/>
                    <a:p>
                      <a:pPr algn="ctr">
                        <a:lnSpc>
                          <a:spcPct val="115000"/>
                        </a:lnSpc>
                        <a:spcAft>
                          <a:spcPts val="0"/>
                        </a:spcAft>
                      </a:pPr>
                      <a:endParaRPr lang="es-CO" sz="900" dirty="0">
                        <a:effectLst/>
                        <a:latin typeface="Calibri"/>
                        <a:ea typeface="Calibri"/>
                        <a:cs typeface="Times New Roman"/>
                      </a:endParaRPr>
                    </a:p>
                  </a:txBody>
                  <a:tcPr marL="37803" marR="37803" marT="0" marB="0" anchor="ctr"/>
                </a:tc>
                <a:tc hMerge="1">
                  <a:txBody>
                    <a:bodyPr/>
                    <a:lstStyle/>
                    <a:p>
                      <a:pPr algn="ctr">
                        <a:lnSpc>
                          <a:spcPct val="115000"/>
                        </a:lnSpc>
                        <a:spcAft>
                          <a:spcPts val="0"/>
                        </a:spcAft>
                      </a:pPr>
                      <a:endParaRPr lang="es-CO" sz="900" dirty="0">
                        <a:effectLst/>
                        <a:latin typeface="Calibri"/>
                        <a:ea typeface="Calibri"/>
                        <a:cs typeface="Times New Roman"/>
                      </a:endParaRPr>
                    </a:p>
                  </a:txBody>
                  <a:tcPr marL="37803" marR="37803" marT="0" marB="0" anchor="ctr"/>
                </a:tc>
                <a:tc hMerge="1">
                  <a:txBody>
                    <a:bodyPr/>
                    <a:lstStyle/>
                    <a:p>
                      <a:pPr algn="ctr">
                        <a:lnSpc>
                          <a:spcPct val="115000"/>
                        </a:lnSpc>
                        <a:spcAft>
                          <a:spcPts val="0"/>
                        </a:spcAft>
                      </a:pPr>
                      <a:endParaRPr lang="es-CO" sz="900" dirty="0">
                        <a:effectLst/>
                        <a:latin typeface="Calibri"/>
                        <a:ea typeface="Calibri"/>
                        <a:cs typeface="Times New Roman"/>
                      </a:endParaRPr>
                    </a:p>
                  </a:txBody>
                  <a:tcPr marL="37803" marR="37803" marT="0" marB="0" anchor="ctr"/>
                </a:tc>
                <a:tc hMerge="1">
                  <a:txBody>
                    <a:bodyPr/>
                    <a:lstStyle/>
                    <a:p>
                      <a:pPr algn="ctr">
                        <a:lnSpc>
                          <a:spcPct val="115000"/>
                        </a:lnSpc>
                        <a:spcAft>
                          <a:spcPts val="0"/>
                        </a:spcAft>
                      </a:pPr>
                      <a:endParaRPr lang="es-CO" sz="900" dirty="0">
                        <a:effectLst/>
                        <a:latin typeface="Calibri"/>
                        <a:ea typeface="Calibri"/>
                        <a:cs typeface="Times New Roman"/>
                      </a:endParaRPr>
                    </a:p>
                  </a:txBody>
                  <a:tcPr marL="37803" marR="37803" marT="0" marB="0" anchor="ctr"/>
                </a:tc>
              </a:tr>
              <a:tr h="1063287">
                <a:tc>
                  <a:txBody>
                    <a:bodyPr/>
                    <a:lstStyle/>
                    <a:p>
                      <a:pPr algn="ctr">
                        <a:lnSpc>
                          <a:spcPct val="115000"/>
                        </a:lnSpc>
                        <a:spcAft>
                          <a:spcPts val="0"/>
                        </a:spcAft>
                      </a:pPr>
                      <a:r>
                        <a:rPr lang="es-CO" sz="1200" dirty="0">
                          <a:effectLst/>
                        </a:rPr>
                        <a:t>MES</a:t>
                      </a:r>
                      <a:endParaRPr lang="es-CO" sz="900" dirty="0">
                        <a:effectLst/>
                        <a:latin typeface="Calibri"/>
                        <a:ea typeface="Calibri"/>
                        <a:cs typeface="Times New Roman"/>
                      </a:endParaRPr>
                    </a:p>
                  </a:txBody>
                  <a:tcPr marL="37803" marR="37803" marT="0" marB="0" anchor="ctr"/>
                </a:tc>
                <a:tc>
                  <a:txBody>
                    <a:bodyPr/>
                    <a:lstStyle/>
                    <a:p>
                      <a:pPr>
                        <a:lnSpc>
                          <a:spcPct val="115000"/>
                        </a:lnSpc>
                      </a:pPr>
                      <a:endParaRPr lang="es-CO" sz="900" dirty="0">
                        <a:effectLst/>
                        <a:latin typeface="Calibri"/>
                        <a:cs typeface="Times New Roman"/>
                      </a:endParaRPr>
                    </a:p>
                  </a:txBody>
                  <a:tcPr marL="37803" marR="37803" marT="0" marB="0" anchor="ctr"/>
                </a:tc>
                <a:tc>
                  <a:txBody>
                    <a:bodyPr/>
                    <a:lstStyle/>
                    <a:p>
                      <a:pPr algn="ctr">
                        <a:lnSpc>
                          <a:spcPct val="115000"/>
                        </a:lnSpc>
                        <a:spcAft>
                          <a:spcPts val="0"/>
                        </a:spcAft>
                      </a:pPr>
                      <a:r>
                        <a:rPr lang="es-CO" sz="900" dirty="0">
                          <a:effectLst/>
                        </a:rPr>
                        <a:t>a) </a:t>
                      </a:r>
                      <a:r>
                        <a:rPr lang="es-CO" sz="900" dirty="0" smtClean="0">
                          <a:effectLst/>
                        </a:rPr>
                        <a:t>Atención</a:t>
                      </a:r>
                      <a:endParaRPr lang="es-CO" sz="9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900" dirty="0">
                          <a:effectLst/>
                        </a:rPr>
                        <a:t>b) Entrega de </a:t>
                      </a:r>
                      <a:r>
                        <a:rPr lang="es-CO" sz="900" dirty="0" smtClean="0">
                          <a:effectLst/>
                        </a:rPr>
                        <a:t>información</a:t>
                      </a:r>
                      <a:endParaRPr lang="es-CO" sz="9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900" dirty="0">
                          <a:effectLst/>
                        </a:rPr>
                        <a:t>c) Entrega de certificados</a:t>
                      </a:r>
                      <a:endParaRPr lang="es-CO" sz="9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900" dirty="0">
                          <a:effectLst/>
                        </a:rPr>
                        <a:t>d) Respuestas de solicitudes</a:t>
                      </a:r>
                      <a:endParaRPr lang="es-CO" sz="900" dirty="0">
                        <a:effectLst/>
                        <a:latin typeface="Calibri"/>
                        <a:ea typeface="Calibri"/>
                        <a:cs typeface="Times New Roman"/>
                      </a:endParaRPr>
                    </a:p>
                  </a:txBody>
                  <a:tcPr marL="37803" marR="37803" marT="0" marB="0" anchor="ctr"/>
                </a:tc>
                <a:tc>
                  <a:txBody>
                    <a:bodyPr/>
                    <a:lstStyle/>
                    <a:p>
                      <a:pPr algn="ctr">
                        <a:lnSpc>
                          <a:spcPct val="115000"/>
                        </a:lnSpc>
                        <a:spcAft>
                          <a:spcPts val="0"/>
                        </a:spcAft>
                      </a:pPr>
                      <a:r>
                        <a:rPr lang="es-CO" sz="900">
                          <a:effectLst/>
                        </a:rPr>
                        <a:t>e) Soluciones a problemas</a:t>
                      </a:r>
                      <a:endParaRPr lang="es-CO" sz="900">
                        <a:effectLst/>
                        <a:latin typeface="Calibri"/>
                        <a:ea typeface="Calibri"/>
                        <a:cs typeface="Times New Roman"/>
                      </a:endParaRPr>
                    </a:p>
                  </a:txBody>
                  <a:tcPr marL="37803" marR="37803" marT="0" marB="0" anchor="ctr"/>
                </a:tc>
              </a:tr>
              <a:tr h="232472">
                <a:tc rowSpan="6">
                  <a:txBody>
                    <a:bodyPr/>
                    <a:lstStyle/>
                    <a:p>
                      <a:pPr algn="ctr">
                        <a:lnSpc>
                          <a:spcPct val="115000"/>
                        </a:lnSpc>
                        <a:spcAft>
                          <a:spcPts val="0"/>
                        </a:spcAft>
                      </a:pPr>
                      <a:r>
                        <a:rPr lang="es-CO" sz="1100" b="1" dirty="0">
                          <a:solidFill>
                            <a:schemeClr val="tx1"/>
                          </a:solidFill>
                          <a:effectLst/>
                          <a:latin typeface="Calibri"/>
                          <a:ea typeface="Times New Roman"/>
                          <a:cs typeface="Calibri"/>
                        </a:rPr>
                        <a:t>ENERO</a:t>
                      </a:r>
                      <a:endParaRPr lang="es-CO" sz="1100" dirty="0">
                        <a:solidFill>
                          <a:schemeClr val="tx1"/>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b="1">
                          <a:solidFill>
                            <a:srgbClr val="000000"/>
                          </a:solidFill>
                          <a:effectLst/>
                          <a:latin typeface="Arial"/>
                          <a:ea typeface="Times New Roman"/>
                          <a:cs typeface="Times New Roman"/>
                        </a:rPr>
                        <a:t>Excelente</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Arial"/>
                          <a:ea typeface="Times New Roman"/>
                          <a:cs typeface="Times New Roman"/>
                        </a:rPr>
                        <a:t>61,50%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23,10%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23,10%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15,40%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15,40%</a:t>
                      </a:r>
                      <a:endParaRPr lang="es-CO" sz="1000">
                        <a:effectLst/>
                        <a:latin typeface="Calibri"/>
                        <a:ea typeface="Calibri"/>
                        <a:cs typeface="Times New Roman"/>
                      </a:endParaRPr>
                    </a:p>
                  </a:txBody>
                  <a:tcPr marL="44450" marR="44450" marT="0" marB="0" anchor="ctr"/>
                </a:tc>
              </a:tr>
              <a:tr h="221402">
                <a:tc vMerge="1">
                  <a:txBody>
                    <a:bodyPr/>
                    <a:lstStyle/>
                    <a:p>
                      <a:endParaRPr lang="es-CO"/>
                    </a:p>
                  </a:txBody>
                  <a:tcPr/>
                </a:tc>
                <a:tc>
                  <a:txBody>
                    <a:bodyPr/>
                    <a:lstStyle/>
                    <a:p>
                      <a:pPr algn="ctr">
                        <a:lnSpc>
                          <a:spcPct val="115000"/>
                        </a:lnSpc>
                        <a:spcAft>
                          <a:spcPts val="0"/>
                        </a:spcAft>
                      </a:pPr>
                      <a:r>
                        <a:rPr lang="es-CO" sz="1000" b="1">
                          <a:solidFill>
                            <a:srgbClr val="000000"/>
                          </a:solidFill>
                          <a:effectLst/>
                          <a:latin typeface="Arial"/>
                          <a:ea typeface="Times New Roman"/>
                          <a:cs typeface="Times New Roman"/>
                        </a:rPr>
                        <a:t>Bueno</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Arial"/>
                          <a:ea typeface="Times New Roman"/>
                          <a:cs typeface="Times New Roman"/>
                        </a:rPr>
                        <a:t>38,50%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69,20%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69,20%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61,50%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76,90%</a:t>
                      </a:r>
                      <a:endParaRPr lang="es-CO" sz="1000">
                        <a:effectLst/>
                        <a:latin typeface="Calibri"/>
                        <a:ea typeface="Calibri"/>
                        <a:cs typeface="Times New Roman"/>
                      </a:endParaRPr>
                    </a:p>
                  </a:txBody>
                  <a:tcPr marL="44450" marR="44450" marT="0" marB="0" anchor="ctr"/>
                </a:tc>
              </a:tr>
              <a:tr h="221402">
                <a:tc vMerge="1">
                  <a:txBody>
                    <a:bodyPr/>
                    <a:lstStyle/>
                    <a:p>
                      <a:endParaRPr lang="es-CO"/>
                    </a:p>
                  </a:txBody>
                  <a:tcPr/>
                </a:tc>
                <a:tc>
                  <a:txBody>
                    <a:bodyPr/>
                    <a:lstStyle/>
                    <a:p>
                      <a:pPr algn="ctr">
                        <a:lnSpc>
                          <a:spcPct val="115000"/>
                        </a:lnSpc>
                        <a:spcAft>
                          <a:spcPts val="0"/>
                        </a:spcAft>
                      </a:pPr>
                      <a:r>
                        <a:rPr lang="es-CO" sz="1000" b="1">
                          <a:solidFill>
                            <a:srgbClr val="000000"/>
                          </a:solidFill>
                          <a:effectLst/>
                          <a:latin typeface="Arial"/>
                          <a:ea typeface="Times New Roman"/>
                          <a:cs typeface="Times New Roman"/>
                        </a:rPr>
                        <a:t>Regular</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Arial"/>
                          <a:ea typeface="Times New Roman"/>
                          <a:cs typeface="Times New Roman"/>
                        </a:rPr>
                        <a:t>0,00%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0,00%</a:t>
                      </a:r>
                      <a:endParaRPr lang="es-CO" sz="1000">
                        <a:effectLst/>
                        <a:latin typeface="Calibri"/>
                        <a:ea typeface="Calibri"/>
                        <a:cs typeface="Times New Roman"/>
                      </a:endParaRPr>
                    </a:p>
                  </a:txBody>
                  <a:tcPr marL="44450" marR="44450" marT="0" marB="0" anchor="ctr"/>
                </a:tc>
              </a:tr>
              <a:tr h="221402">
                <a:tc vMerge="1">
                  <a:txBody>
                    <a:bodyPr/>
                    <a:lstStyle/>
                    <a:p>
                      <a:endParaRPr lang="es-CO"/>
                    </a:p>
                  </a:txBody>
                  <a:tcPr/>
                </a:tc>
                <a:tc>
                  <a:txBody>
                    <a:bodyPr/>
                    <a:lstStyle/>
                    <a:p>
                      <a:pPr algn="ctr">
                        <a:lnSpc>
                          <a:spcPct val="115000"/>
                        </a:lnSpc>
                        <a:spcAft>
                          <a:spcPts val="0"/>
                        </a:spcAft>
                      </a:pPr>
                      <a:r>
                        <a:rPr lang="es-CO" sz="1000" b="1">
                          <a:solidFill>
                            <a:srgbClr val="000000"/>
                          </a:solidFill>
                          <a:effectLst/>
                          <a:latin typeface="Arial"/>
                          <a:ea typeface="Times New Roman"/>
                          <a:cs typeface="Times New Roman"/>
                        </a:rPr>
                        <a:t>Deficiente</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0,00%</a:t>
                      </a:r>
                      <a:endParaRPr lang="es-CO" sz="1000">
                        <a:effectLst/>
                        <a:latin typeface="Calibri"/>
                        <a:ea typeface="Calibri"/>
                        <a:cs typeface="Times New Roman"/>
                      </a:endParaRPr>
                    </a:p>
                  </a:txBody>
                  <a:tcPr marL="44450" marR="44450" marT="0" marB="0" anchor="ctr"/>
                </a:tc>
              </a:tr>
              <a:tr h="221402">
                <a:tc vMerge="1">
                  <a:txBody>
                    <a:bodyPr/>
                    <a:lstStyle/>
                    <a:p>
                      <a:endParaRPr lang="es-CO"/>
                    </a:p>
                  </a:txBody>
                  <a:tcPr/>
                </a:tc>
                <a:tc>
                  <a:txBody>
                    <a:bodyPr/>
                    <a:lstStyle/>
                    <a:p>
                      <a:pPr algn="ctr">
                        <a:lnSpc>
                          <a:spcPct val="115000"/>
                        </a:lnSpc>
                        <a:spcAft>
                          <a:spcPts val="0"/>
                        </a:spcAft>
                      </a:pPr>
                      <a:r>
                        <a:rPr lang="es-CO" sz="1000" b="1">
                          <a:solidFill>
                            <a:srgbClr val="000000"/>
                          </a:solidFill>
                          <a:effectLst/>
                          <a:latin typeface="Arial"/>
                          <a:ea typeface="Times New Roman"/>
                          <a:cs typeface="Times New Roman"/>
                        </a:rPr>
                        <a:t>Malo</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Arial"/>
                          <a:ea typeface="Times New Roman"/>
                          <a:cs typeface="Times New Roman"/>
                        </a:rPr>
                        <a:t>0,00%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0,00%</a:t>
                      </a:r>
                      <a:endParaRPr lang="es-CO" sz="1000">
                        <a:effectLst/>
                        <a:latin typeface="Calibri"/>
                        <a:ea typeface="Calibri"/>
                        <a:cs typeface="Times New Roman"/>
                      </a:endParaRPr>
                    </a:p>
                  </a:txBody>
                  <a:tcPr marL="44450" marR="44450" marT="0" marB="0" anchor="ctr"/>
                </a:tc>
              </a:tr>
              <a:tr h="416620">
                <a:tc vMerge="1">
                  <a:txBody>
                    <a:bodyPr/>
                    <a:lstStyle/>
                    <a:p>
                      <a:endParaRPr lang="es-CO"/>
                    </a:p>
                  </a:txBody>
                  <a:tcPr/>
                </a:tc>
                <a:tc>
                  <a:txBody>
                    <a:bodyPr/>
                    <a:lstStyle/>
                    <a:p>
                      <a:pPr algn="ctr">
                        <a:lnSpc>
                          <a:spcPct val="115000"/>
                        </a:lnSpc>
                        <a:spcAft>
                          <a:spcPts val="0"/>
                        </a:spcAft>
                      </a:pPr>
                      <a:r>
                        <a:rPr lang="es-CO" sz="1000" b="1">
                          <a:solidFill>
                            <a:srgbClr val="000000"/>
                          </a:solidFill>
                          <a:effectLst/>
                          <a:latin typeface="Arial"/>
                          <a:ea typeface="Times New Roman"/>
                          <a:cs typeface="Times New Roman"/>
                        </a:rPr>
                        <a:t>porcentaje de no reponde</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Calibri"/>
                          <a:ea typeface="Times New Roman"/>
                          <a:cs typeface="Calibri"/>
                        </a:rPr>
                        <a:t>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Arial"/>
                          <a:ea typeface="Times New Roman"/>
                          <a:cs typeface="Times New Roman"/>
                        </a:rPr>
                        <a:t>7,70%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7,70%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15,40%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7,70%</a:t>
                      </a:r>
                      <a:endParaRPr lang="es-CO" sz="1000">
                        <a:effectLst/>
                        <a:latin typeface="Calibri"/>
                        <a:ea typeface="Calibri"/>
                        <a:cs typeface="Times New Roman"/>
                      </a:endParaRPr>
                    </a:p>
                  </a:txBody>
                  <a:tcPr marL="44450" marR="44450" marT="0" marB="0" anchor="ctr"/>
                </a:tc>
              </a:tr>
              <a:tr h="232472">
                <a:tc rowSpan="6">
                  <a:txBody>
                    <a:bodyPr/>
                    <a:lstStyle/>
                    <a:p>
                      <a:pPr algn="ctr">
                        <a:lnSpc>
                          <a:spcPct val="115000"/>
                        </a:lnSpc>
                        <a:spcAft>
                          <a:spcPts val="0"/>
                        </a:spcAft>
                      </a:pPr>
                      <a:r>
                        <a:rPr lang="es-CO" sz="1100" b="1" dirty="0">
                          <a:solidFill>
                            <a:schemeClr val="tx1"/>
                          </a:solidFill>
                          <a:effectLst/>
                          <a:latin typeface="Calibri"/>
                          <a:ea typeface="Times New Roman"/>
                          <a:cs typeface="Calibri"/>
                        </a:rPr>
                        <a:t>FEBRERO</a:t>
                      </a:r>
                      <a:endParaRPr lang="es-CO" sz="1100" dirty="0">
                        <a:solidFill>
                          <a:schemeClr val="tx1"/>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b="1">
                          <a:solidFill>
                            <a:srgbClr val="000000"/>
                          </a:solidFill>
                          <a:effectLst/>
                          <a:latin typeface="Arial"/>
                          <a:ea typeface="Times New Roman"/>
                          <a:cs typeface="Times New Roman"/>
                        </a:rPr>
                        <a:t>Excelente</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46,20%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15,40%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Calibri"/>
                          <a:ea typeface="Times New Roman"/>
                          <a:cs typeface="Calibri"/>
                        </a:rPr>
                        <a:t>23,10%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15,40%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15,40%</a:t>
                      </a:r>
                      <a:endParaRPr lang="es-CO" sz="1000">
                        <a:effectLst/>
                        <a:latin typeface="Calibri"/>
                        <a:ea typeface="Calibri"/>
                        <a:cs typeface="Times New Roman"/>
                      </a:endParaRPr>
                    </a:p>
                  </a:txBody>
                  <a:tcPr marL="44450" marR="44450" marT="0" marB="0" anchor="ctr"/>
                </a:tc>
              </a:tr>
              <a:tr h="224058">
                <a:tc vMerge="1">
                  <a:txBody>
                    <a:bodyPr/>
                    <a:lstStyle/>
                    <a:p>
                      <a:endParaRPr lang="es-CO"/>
                    </a:p>
                  </a:txBody>
                  <a:tcPr/>
                </a:tc>
                <a:tc>
                  <a:txBody>
                    <a:bodyPr/>
                    <a:lstStyle/>
                    <a:p>
                      <a:pPr algn="ctr">
                        <a:lnSpc>
                          <a:spcPct val="115000"/>
                        </a:lnSpc>
                        <a:spcAft>
                          <a:spcPts val="0"/>
                        </a:spcAft>
                      </a:pPr>
                      <a:r>
                        <a:rPr lang="es-CO" sz="1000" b="1">
                          <a:solidFill>
                            <a:srgbClr val="000000"/>
                          </a:solidFill>
                          <a:effectLst/>
                          <a:latin typeface="Arial"/>
                          <a:ea typeface="Times New Roman"/>
                          <a:cs typeface="Times New Roman"/>
                        </a:rPr>
                        <a:t>Bueno</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46,20%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53,80%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Calibri"/>
                          <a:ea typeface="Times New Roman"/>
                          <a:cs typeface="Calibri"/>
                        </a:rPr>
                        <a:t>69,20%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53,80%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61,50%</a:t>
                      </a:r>
                      <a:endParaRPr lang="es-CO" sz="1000">
                        <a:effectLst/>
                        <a:latin typeface="Calibri"/>
                        <a:ea typeface="Calibri"/>
                        <a:cs typeface="Times New Roman"/>
                      </a:endParaRPr>
                    </a:p>
                  </a:txBody>
                  <a:tcPr marL="44450" marR="44450" marT="0" marB="0" anchor="ctr"/>
                </a:tc>
              </a:tr>
              <a:tr h="224058">
                <a:tc vMerge="1">
                  <a:txBody>
                    <a:bodyPr/>
                    <a:lstStyle/>
                    <a:p>
                      <a:endParaRPr lang="es-CO"/>
                    </a:p>
                  </a:txBody>
                  <a:tcPr/>
                </a:tc>
                <a:tc>
                  <a:txBody>
                    <a:bodyPr/>
                    <a:lstStyle/>
                    <a:p>
                      <a:pPr algn="ctr">
                        <a:lnSpc>
                          <a:spcPct val="115000"/>
                        </a:lnSpc>
                        <a:spcAft>
                          <a:spcPts val="0"/>
                        </a:spcAft>
                      </a:pPr>
                      <a:r>
                        <a:rPr lang="es-CO" sz="1000" b="1">
                          <a:solidFill>
                            <a:srgbClr val="000000"/>
                          </a:solidFill>
                          <a:effectLst/>
                          <a:latin typeface="Arial"/>
                          <a:ea typeface="Times New Roman"/>
                          <a:cs typeface="Times New Roman"/>
                        </a:rPr>
                        <a:t>Regular</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7,70%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7,70%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r>
              <a:tr h="224058">
                <a:tc vMerge="1">
                  <a:txBody>
                    <a:bodyPr/>
                    <a:lstStyle/>
                    <a:p>
                      <a:endParaRPr lang="es-CO"/>
                    </a:p>
                  </a:txBody>
                  <a:tcPr/>
                </a:tc>
                <a:tc>
                  <a:txBody>
                    <a:bodyPr/>
                    <a:lstStyle/>
                    <a:p>
                      <a:pPr algn="ctr">
                        <a:lnSpc>
                          <a:spcPct val="115000"/>
                        </a:lnSpc>
                        <a:spcAft>
                          <a:spcPts val="0"/>
                        </a:spcAft>
                      </a:pPr>
                      <a:r>
                        <a:rPr lang="es-CO" sz="1000" b="1">
                          <a:solidFill>
                            <a:srgbClr val="000000"/>
                          </a:solidFill>
                          <a:effectLst/>
                          <a:latin typeface="Arial"/>
                          <a:ea typeface="Times New Roman"/>
                          <a:cs typeface="Times New Roman"/>
                        </a:rPr>
                        <a:t>Deficiente</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r>
              <a:tr h="224058">
                <a:tc vMerge="1">
                  <a:txBody>
                    <a:bodyPr/>
                    <a:lstStyle/>
                    <a:p>
                      <a:endParaRPr lang="es-CO"/>
                    </a:p>
                  </a:txBody>
                  <a:tcPr/>
                </a:tc>
                <a:tc>
                  <a:txBody>
                    <a:bodyPr/>
                    <a:lstStyle/>
                    <a:p>
                      <a:pPr algn="ctr">
                        <a:lnSpc>
                          <a:spcPct val="115000"/>
                        </a:lnSpc>
                        <a:spcAft>
                          <a:spcPts val="0"/>
                        </a:spcAft>
                      </a:pPr>
                      <a:r>
                        <a:rPr lang="es-CO" sz="1000" b="1">
                          <a:solidFill>
                            <a:srgbClr val="000000"/>
                          </a:solidFill>
                          <a:effectLst/>
                          <a:latin typeface="Arial"/>
                          <a:ea typeface="Times New Roman"/>
                          <a:cs typeface="Times New Roman"/>
                        </a:rPr>
                        <a:t>Malo</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r>
              <a:tr h="416620">
                <a:tc vMerge="1">
                  <a:txBody>
                    <a:bodyPr/>
                    <a:lstStyle/>
                    <a:p>
                      <a:endParaRPr lang="es-CO"/>
                    </a:p>
                  </a:txBody>
                  <a:tcPr/>
                </a:tc>
                <a:tc>
                  <a:txBody>
                    <a:bodyPr/>
                    <a:lstStyle/>
                    <a:p>
                      <a:pPr algn="ctr">
                        <a:lnSpc>
                          <a:spcPct val="115000"/>
                        </a:lnSpc>
                        <a:spcAft>
                          <a:spcPts val="0"/>
                        </a:spcAft>
                      </a:pPr>
                      <a:r>
                        <a:rPr lang="es-CO" sz="1000" b="1">
                          <a:solidFill>
                            <a:srgbClr val="000000"/>
                          </a:solidFill>
                          <a:effectLst/>
                          <a:latin typeface="Arial"/>
                          <a:ea typeface="Times New Roman"/>
                          <a:cs typeface="Times New Roman"/>
                        </a:rPr>
                        <a:t>porcentaje de no reponde</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7,70%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7,70%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Calibri"/>
                          <a:ea typeface="Times New Roman"/>
                          <a:cs typeface="Calibri"/>
                        </a:rPr>
                        <a:t>0,00%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r>
              <a:tr h="232472">
                <a:tc rowSpan="6">
                  <a:txBody>
                    <a:bodyPr/>
                    <a:lstStyle/>
                    <a:p>
                      <a:pPr algn="ctr">
                        <a:lnSpc>
                          <a:spcPct val="115000"/>
                        </a:lnSpc>
                        <a:spcAft>
                          <a:spcPts val="0"/>
                        </a:spcAft>
                      </a:pPr>
                      <a:r>
                        <a:rPr lang="es-CO" sz="1100" b="1" dirty="0">
                          <a:solidFill>
                            <a:schemeClr val="tx1"/>
                          </a:solidFill>
                          <a:effectLst/>
                          <a:latin typeface="Calibri"/>
                          <a:ea typeface="Times New Roman"/>
                          <a:cs typeface="Calibri"/>
                        </a:rPr>
                        <a:t>MARZO</a:t>
                      </a:r>
                      <a:endParaRPr lang="es-CO" sz="1100" dirty="0">
                        <a:solidFill>
                          <a:schemeClr val="tx1"/>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b="1">
                          <a:solidFill>
                            <a:srgbClr val="000000"/>
                          </a:solidFill>
                          <a:effectLst/>
                          <a:latin typeface="Arial"/>
                          <a:ea typeface="Times New Roman"/>
                          <a:cs typeface="Times New Roman"/>
                        </a:rPr>
                        <a:t>Excelente</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42,90%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14,30%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7,10%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7,10%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r>
              <a:tr h="224058">
                <a:tc vMerge="1">
                  <a:txBody>
                    <a:bodyPr/>
                    <a:lstStyle/>
                    <a:p>
                      <a:endParaRPr lang="es-CO"/>
                    </a:p>
                  </a:txBody>
                  <a:tcPr/>
                </a:tc>
                <a:tc>
                  <a:txBody>
                    <a:bodyPr/>
                    <a:lstStyle/>
                    <a:p>
                      <a:pPr algn="ctr">
                        <a:lnSpc>
                          <a:spcPct val="115000"/>
                        </a:lnSpc>
                        <a:spcAft>
                          <a:spcPts val="0"/>
                        </a:spcAft>
                      </a:pPr>
                      <a:r>
                        <a:rPr lang="es-CO" sz="1000" b="1">
                          <a:solidFill>
                            <a:srgbClr val="000000"/>
                          </a:solidFill>
                          <a:effectLst/>
                          <a:latin typeface="Arial"/>
                          <a:ea typeface="Times New Roman"/>
                          <a:cs typeface="Times New Roman"/>
                        </a:rPr>
                        <a:t>Bueno</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57,10%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78,60%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57,10%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28,60%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35,70%</a:t>
                      </a:r>
                      <a:endParaRPr lang="es-CO" sz="1000">
                        <a:effectLst/>
                        <a:latin typeface="Calibri"/>
                        <a:ea typeface="Calibri"/>
                        <a:cs typeface="Times New Roman"/>
                      </a:endParaRPr>
                    </a:p>
                  </a:txBody>
                  <a:tcPr marL="44450" marR="44450" marT="0" marB="0" anchor="ctr"/>
                </a:tc>
              </a:tr>
              <a:tr h="224058">
                <a:tc vMerge="1">
                  <a:txBody>
                    <a:bodyPr/>
                    <a:lstStyle/>
                    <a:p>
                      <a:endParaRPr lang="es-CO"/>
                    </a:p>
                  </a:txBody>
                  <a:tcPr/>
                </a:tc>
                <a:tc>
                  <a:txBody>
                    <a:bodyPr/>
                    <a:lstStyle/>
                    <a:p>
                      <a:pPr algn="ctr">
                        <a:lnSpc>
                          <a:spcPct val="115000"/>
                        </a:lnSpc>
                        <a:spcAft>
                          <a:spcPts val="0"/>
                        </a:spcAft>
                      </a:pPr>
                      <a:r>
                        <a:rPr lang="es-CO" sz="1000" b="1">
                          <a:solidFill>
                            <a:srgbClr val="000000"/>
                          </a:solidFill>
                          <a:effectLst/>
                          <a:latin typeface="Arial"/>
                          <a:ea typeface="Times New Roman"/>
                          <a:cs typeface="Times New Roman"/>
                        </a:rPr>
                        <a:t>Regular</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0,o%</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Calibri"/>
                          <a:ea typeface="Times New Roman"/>
                          <a:cs typeface="Calibri"/>
                        </a:rPr>
                        <a:t>7,10%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7,10%</a:t>
                      </a:r>
                      <a:endParaRPr lang="es-CO" sz="1000">
                        <a:effectLst/>
                        <a:latin typeface="Calibri"/>
                        <a:ea typeface="Calibri"/>
                        <a:cs typeface="Times New Roman"/>
                      </a:endParaRPr>
                    </a:p>
                  </a:txBody>
                  <a:tcPr marL="44450" marR="44450" marT="0" marB="0" anchor="ctr"/>
                </a:tc>
              </a:tr>
              <a:tr h="224058">
                <a:tc vMerge="1">
                  <a:txBody>
                    <a:bodyPr/>
                    <a:lstStyle/>
                    <a:p>
                      <a:endParaRPr lang="es-CO"/>
                    </a:p>
                  </a:txBody>
                  <a:tcPr/>
                </a:tc>
                <a:tc>
                  <a:txBody>
                    <a:bodyPr/>
                    <a:lstStyle/>
                    <a:p>
                      <a:pPr algn="ctr">
                        <a:lnSpc>
                          <a:spcPct val="115000"/>
                        </a:lnSpc>
                        <a:spcAft>
                          <a:spcPts val="0"/>
                        </a:spcAft>
                      </a:pPr>
                      <a:r>
                        <a:rPr lang="es-CO" sz="1000" b="1">
                          <a:solidFill>
                            <a:srgbClr val="000000"/>
                          </a:solidFill>
                          <a:effectLst/>
                          <a:latin typeface="Arial"/>
                          <a:ea typeface="Times New Roman"/>
                          <a:cs typeface="Times New Roman"/>
                        </a:rPr>
                        <a:t>Deficiente</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Calibri"/>
                          <a:ea typeface="Times New Roman"/>
                          <a:cs typeface="Calibri"/>
                        </a:rPr>
                        <a:t>0,00%</a:t>
                      </a:r>
                      <a:endParaRPr lang="es-CO" sz="1000" dirty="0">
                        <a:effectLst/>
                        <a:latin typeface="Calibri"/>
                        <a:ea typeface="Calibri"/>
                        <a:cs typeface="Times New Roman"/>
                      </a:endParaRPr>
                    </a:p>
                  </a:txBody>
                  <a:tcPr marL="44450" marR="44450" marT="0" marB="0" anchor="ctr"/>
                </a:tc>
              </a:tr>
              <a:tr h="224058">
                <a:tc vMerge="1">
                  <a:txBody>
                    <a:bodyPr/>
                    <a:lstStyle/>
                    <a:p>
                      <a:endParaRPr lang="es-CO"/>
                    </a:p>
                  </a:txBody>
                  <a:tcPr/>
                </a:tc>
                <a:tc>
                  <a:txBody>
                    <a:bodyPr/>
                    <a:lstStyle/>
                    <a:p>
                      <a:pPr algn="ctr">
                        <a:lnSpc>
                          <a:spcPct val="115000"/>
                        </a:lnSpc>
                        <a:spcAft>
                          <a:spcPts val="0"/>
                        </a:spcAft>
                      </a:pPr>
                      <a:r>
                        <a:rPr lang="es-CO" sz="1000" b="1">
                          <a:solidFill>
                            <a:srgbClr val="000000"/>
                          </a:solidFill>
                          <a:effectLst/>
                          <a:latin typeface="Arial"/>
                          <a:ea typeface="Times New Roman"/>
                          <a:cs typeface="Times New Roman"/>
                        </a:rPr>
                        <a:t>Malo</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Calibri"/>
                          <a:ea typeface="Times New Roman"/>
                          <a:cs typeface="Calibri"/>
                        </a:rPr>
                        <a:t>0,00%</a:t>
                      </a:r>
                      <a:endParaRPr lang="es-CO" sz="1000" dirty="0">
                        <a:effectLst/>
                        <a:latin typeface="Calibri"/>
                        <a:ea typeface="Calibri"/>
                        <a:cs typeface="Times New Roman"/>
                      </a:endParaRPr>
                    </a:p>
                  </a:txBody>
                  <a:tcPr marL="44450" marR="44450" marT="0" marB="0" anchor="ctr"/>
                </a:tc>
              </a:tr>
              <a:tr h="416620">
                <a:tc vMerge="1">
                  <a:txBody>
                    <a:bodyPr/>
                    <a:lstStyle/>
                    <a:p>
                      <a:endParaRPr lang="es-CO"/>
                    </a:p>
                  </a:txBody>
                  <a:tcPr/>
                </a:tc>
                <a:tc>
                  <a:txBody>
                    <a:bodyPr/>
                    <a:lstStyle/>
                    <a:p>
                      <a:pPr algn="ctr">
                        <a:lnSpc>
                          <a:spcPct val="115000"/>
                        </a:lnSpc>
                        <a:spcAft>
                          <a:spcPts val="0"/>
                        </a:spcAft>
                      </a:pPr>
                      <a:r>
                        <a:rPr lang="es-CO" sz="1000" b="1">
                          <a:solidFill>
                            <a:srgbClr val="000000"/>
                          </a:solidFill>
                          <a:effectLst/>
                          <a:latin typeface="Arial"/>
                          <a:ea typeface="Times New Roman"/>
                          <a:cs typeface="Times New Roman"/>
                        </a:rPr>
                        <a:t>porcentaje de no reponde</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7,10%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35,70%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57,10%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Calibri"/>
                          <a:ea typeface="Times New Roman"/>
                          <a:cs typeface="Calibri"/>
                        </a:rPr>
                        <a:t>57,10%</a:t>
                      </a:r>
                      <a:endParaRPr lang="es-CO" sz="1000" dirty="0">
                        <a:effectLst/>
                        <a:latin typeface="Calibri"/>
                        <a:ea typeface="Calibri"/>
                        <a:cs typeface="Times New Roman"/>
                      </a:endParaRPr>
                    </a:p>
                  </a:txBody>
                  <a:tcPr marL="44450" marR="44450" marT="0" marB="0" anchor="ctr"/>
                </a:tc>
              </a:tr>
            </a:tbl>
          </a:graphicData>
        </a:graphic>
      </p:graphicFrame>
    </p:spTree>
    <p:extLst>
      <p:ext uri="{BB962C8B-B14F-4D97-AF65-F5344CB8AC3E}">
        <p14:creationId xmlns:p14="http://schemas.microsoft.com/office/powerpoint/2010/main" val="268390001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extLst>
              <p:ext uri="{D42A27DB-BD31-4B8C-83A1-F6EECF244321}">
                <p14:modId xmlns:p14="http://schemas.microsoft.com/office/powerpoint/2010/main" val="2531366618"/>
              </p:ext>
            </p:extLst>
          </p:nvPr>
        </p:nvGraphicFramePr>
        <p:xfrm>
          <a:off x="899591" y="1052736"/>
          <a:ext cx="7776865" cy="3379486"/>
        </p:xfrm>
        <a:graphic>
          <a:graphicData uri="http://schemas.openxmlformats.org/drawingml/2006/table">
            <a:tbl>
              <a:tblPr firstRow="1" firstCol="1" bandRow="1">
                <a:tableStyleId>{5C22544A-7EE6-4342-B048-85BDC9FD1C3A}</a:tableStyleId>
              </a:tblPr>
              <a:tblGrid>
                <a:gridCol w="1296145"/>
                <a:gridCol w="1296144"/>
                <a:gridCol w="1296144"/>
                <a:gridCol w="1296144"/>
                <a:gridCol w="1296144"/>
                <a:gridCol w="1296144"/>
              </a:tblGrid>
              <a:tr h="288032">
                <a:tc gridSpan="6">
                  <a:txBody>
                    <a:bodyPr/>
                    <a:lstStyle/>
                    <a:p>
                      <a:pPr marL="0" marR="0" indent="0" algn="ctr" defTabSz="457200" rtl="0" eaLnBrk="1" fontAlgn="auto" latinLnBrk="0" hangingPunct="1">
                        <a:lnSpc>
                          <a:spcPct val="115000"/>
                        </a:lnSpc>
                        <a:spcBef>
                          <a:spcPts val="0"/>
                        </a:spcBef>
                        <a:spcAft>
                          <a:spcPts val="0"/>
                        </a:spcAft>
                        <a:buClrTx/>
                        <a:buSzTx/>
                        <a:buFontTx/>
                        <a:buNone/>
                        <a:tabLst/>
                        <a:defRPr/>
                      </a:pPr>
                      <a:r>
                        <a:rPr lang="es-CO" sz="1800" dirty="0" smtClean="0">
                          <a:effectLst/>
                          <a:latin typeface="Calibri"/>
                          <a:cs typeface="Times New Roman"/>
                        </a:rPr>
                        <a:t>Consolidado de  Encuesta</a:t>
                      </a:r>
                      <a:r>
                        <a:rPr lang="es-CO" sz="1800" baseline="0" dirty="0" smtClean="0">
                          <a:effectLst/>
                          <a:latin typeface="Calibri"/>
                          <a:cs typeface="Times New Roman"/>
                        </a:rPr>
                        <a:t>  Primer Trimestre 2016</a:t>
                      </a:r>
                      <a:endParaRPr lang="es-CO" sz="1100" dirty="0">
                        <a:effectLst/>
                        <a:latin typeface="Calibri"/>
                        <a:cs typeface="Times New Roman"/>
                      </a:endParaRPr>
                    </a:p>
                  </a:txBody>
                  <a:tcPr marL="44450" marR="44450" marT="0" marB="0" anchor="ctr"/>
                </a:tc>
                <a:tc hMerge="1">
                  <a:txBody>
                    <a:bodyPr/>
                    <a:lstStyle/>
                    <a:p>
                      <a:pPr algn="ctr">
                        <a:lnSpc>
                          <a:spcPct val="115000"/>
                        </a:lnSpc>
                        <a:spcAft>
                          <a:spcPts val="0"/>
                        </a:spcAft>
                      </a:pPr>
                      <a:endParaRPr lang="es-CO" sz="1100" dirty="0">
                        <a:effectLst/>
                        <a:latin typeface="Calibri"/>
                        <a:ea typeface="Calibri"/>
                        <a:cs typeface="Times New Roman"/>
                      </a:endParaRPr>
                    </a:p>
                  </a:txBody>
                  <a:tcPr marL="44450" marR="44450" marT="0" marB="0" anchor="ctr"/>
                </a:tc>
                <a:tc hMerge="1">
                  <a:txBody>
                    <a:bodyPr/>
                    <a:lstStyle/>
                    <a:p>
                      <a:pPr>
                        <a:lnSpc>
                          <a:spcPct val="115000"/>
                        </a:lnSpc>
                        <a:spcAft>
                          <a:spcPts val="0"/>
                        </a:spcAft>
                      </a:pPr>
                      <a:endParaRPr lang="es-CO" sz="1100" dirty="0">
                        <a:effectLst/>
                        <a:latin typeface="Calibri"/>
                        <a:ea typeface="Calibri"/>
                        <a:cs typeface="Times New Roman"/>
                      </a:endParaRPr>
                    </a:p>
                  </a:txBody>
                  <a:tcPr marL="44450" marR="44450" marT="0" marB="0" anchor="ctr"/>
                </a:tc>
                <a:tc hMerge="1">
                  <a:txBody>
                    <a:bodyPr/>
                    <a:lstStyle/>
                    <a:p>
                      <a:pPr>
                        <a:lnSpc>
                          <a:spcPct val="115000"/>
                        </a:lnSpc>
                        <a:spcAft>
                          <a:spcPts val="0"/>
                        </a:spcAft>
                      </a:pPr>
                      <a:endParaRPr lang="es-CO" sz="1100" dirty="0">
                        <a:effectLst/>
                        <a:latin typeface="Calibri"/>
                        <a:ea typeface="Calibri"/>
                        <a:cs typeface="Times New Roman"/>
                      </a:endParaRPr>
                    </a:p>
                  </a:txBody>
                  <a:tcPr marL="44450" marR="44450" marT="0" marB="0" anchor="ctr"/>
                </a:tc>
                <a:tc hMerge="1">
                  <a:txBody>
                    <a:bodyPr/>
                    <a:lstStyle/>
                    <a:p>
                      <a:pPr>
                        <a:lnSpc>
                          <a:spcPct val="115000"/>
                        </a:lnSpc>
                        <a:spcAft>
                          <a:spcPts val="0"/>
                        </a:spcAft>
                      </a:pPr>
                      <a:endParaRPr lang="es-CO" sz="1100" dirty="0">
                        <a:effectLst/>
                        <a:latin typeface="Calibri"/>
                        <a:ea typeface="Calibri"/>
                        <a:cs typeface="Times New Roman"/>
                      </a:endParaRPr>
                    </a:p>
                  </a:txBody>
                  <a:tcPr marL="44450" marR="44450" marT="0" marB="0" anchor="ctr"/>
                </a:tc>
                <a:tc hMerge="1">
                  <a:txBody>
                    <a:bodyPr/>
                    <a:lstStyle/>
                    <a:p>
                      <a:pPr>
                        <a:lnSpc>
                          <a:spcPct val="115000"/>
                        </a:lnSpc>
                        <a:spcAft>
                          <a:spcPts val="0"/>
                        </a:spcAft>
                      </a:pPr>
                      <a:endParaRPr lang="es-CO" sz="1100" dirty="0">
                        <a:effectLst/>
                        <a:latin typeface="Calibri"/>
                        <a:ea typeface="Calibri"/>
                        <a:cs typeface="Times New Roman"/>
                      </a:endParaRPr>
                    </a:p>
                  </a:txBody>
                  <a:tcPr marL="44450" marR="44450" marT="0" marB="0" anchor="ctr"/>
                </a:tc>
              </a:tr>
              <a:tr h="489827">
                <a:tc>
                  <a:txBody>
                    <a:bodyPr/>
                    <a:lstStyle/>
                    <a:p>
                      <a:pPr algn="ctr">
                        <a:lnSpc>
                          <a:spcPct val="115000"/>
                        </a:lnSpc>
                      </a:pPr>
                      <a:endParaRPr lang="es-CO" sz="1100" dirty="0">
                        <a:effectLst/>
                        <a:latin typeface="Calibri"/>
                        <a:cs typeface="Times New Roman"/>
                      </a:endParaRPr>
                    </a:p>
                  </a:txBody>
                  <a:tcPr marL="44450" marR="44450" marT="0" marB="0" anchor="ctr"/>
                </a:tc>
                <a:tc>
                  <a:txBody>
                    <a:bodyPr/>
                    <a:lstStyle/>
                    <a:p>
                      <a:pPr algn="ctr">
                        <a:lnSpc>
                          <a:spcPct val="115000"/>
                        </a:lnSpc>
                        <a:spcAft>
                          <a:spcPts val="0"/>
                        </a:spcAft>
                      </a:pPr>
                      <a:r>
                        <a:rPr lang="es-CO" sz="1000" dirty="0">
                          <a:effectLst/>
                        </a:rPr>
                        <a:t>a) </a:t>
                      </a:r>
                      <a:r>
                        <a:rPr lang="es-CO" sz="1000" dirty="0" smtClean="0">
                          <a:effectLst/>
                        </a:rPr>
                        <a:t>Atención</a:t>
                      </a:r>
                      <a:endParaRPr lang="es-CO" sz="11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b) Entrega de informacion</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c) Entrega de certificados</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d) Respuestas de solicitudes</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effectLst/>
                        </a:rPr>
                        <a:t>e) Soluciones a problemas</a:t>
                      </a:r>
                      <a:endParaRPr lang="es-CO" sz="1100">
                        <a:effectLst/>
                        <a:latin typeface="Calibri"/>
                        <a:ea typeface="Calibri"/>
                        <a:cs typeface="Times New Roman"/>
                      </a:endParaRPr>
                    </a:p>
                  </a:txBody>
                  <a:tcPr marL="44450" marR="44450" marT="0" marB="0" anchor="ctr"/>
                </a:tc>
              </a:tr>
              <a:tr h="395856">
                <a:tc>
                  <a:txBody>
                    <a:bodyPr/>
                    <a:lstStyle/>
                    <a:p>
                      <a:pPr algn="ctr">
                        <a:lnSpc>
                          <a:spcPct val="115000"/>
                        </a:lnSpc>
                        <a:spcAft>
                          <a:spcPts val="0"/>
                        </a:spcAft>
                      </a:pPr>
                      <a:r>
                        <a:rPr lang="es-CO" sz="1000" b="1" dirty="0">
                          <a:solidFill>
                            <a:schemeClr val="tx1"/>
                          </a:solidFill>
                          <a:effectLst/>
                          <a:latin typeface="Arial"/>
                          <a:ea typeface="Times New Roman"/>
                          <a:cs typeface="Times New Roman"/>
                        </a:rPr>
                        <a:t>Excelente</a:t>
                      </a:r>
                      <a:endParaRPr lang="es-CO" sz="1100" dirty="0">
                        <a:solidFill>
                          <a:schemeClr val="tx1"/>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Arial"/>
                          <a:ea typeface="Times New Roman"/>
                          <a:cs typeface="Times New Roman"/>
                        </a:rPr>
                        <a:t>50,00%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17,50%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17,50%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12,50%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10,00%</a:t>
                      </a:r>
                      <a:endParaRPr lang="es-CO" sz="1000">
                        <a:effectLst/>
                        <a:latin typeface="Calibri"/>
                        <a:ea typeface="Calibri"/>
                        <a:cs typeface="Times New Roman"/>
                      </a:endParaRPr>
                    </a:p>
                  </a:txBody>
                  <a:tcPr marL="44450" marR="44450" marT="0" marB="0" anchor="ctr"/>
                </a:tc>
              </a:tr>
              <a:tr h="377005">
                <a:tc>
                  <a:txBody>
                    <a:bodyPr/>
                    <a:lstStyle/>
                    <a:p>
                      <a:pPr algn="ctr">
                        <a:lnSpc>
                          <a:spcPct val="115000"/>
                        </a:lnSpc>
                        <a:spcAft>
                          <a:spcPts val="0"/>
                        </a:spcAft>
                      </a:pPr>
                      <a:r>
                        <a:rPr lang="es-CO" sz="1000" b="1" dirty="0">
                          <a:solidFill>
                            <a:schemeClr val="tx1"/>
                          </a:solidFill>
                          <a:effectLst/>
                          <a:latin typeface="Arial"/>
                          <a:ea typeface="Times New Roman"/>
                          <a:cs typeface="Times New Roman"/>
                        </a:rPr>
                        <a:t>Bueno</a:t>
                      </a:r>
                      <a:endParaRPr lang="es-CO" sz="1100" dirty="0">
                        <a:solidFill>
                          <a:schemeClr val="tx1"/>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Arial"/>
                          <a:ea typeface="Times New Roman"/>
                          <a:cs typeface="Times New Roman"/>
                        </a:rPr>
                        <a:t>45,00%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Arial"/>
                          <a:ea typeface="Times New Roman"/>
                          <a:cs typeface="Times New Roman"/>
                        </a:rPr>
                        <a:t>72,50%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65,00%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50,00%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57,50%</a:t>
                      </a:r>
                      <a:endParaRPr lang="es-CO" sz="1000">
                        <a:effectLst/>
                        <a:latin typeface="Calibri"/>
                        <a:ea typeface="Calibri"/>
                        <a:cs typeface="Times New Roman"/>
                      </a:endParaRPr>
                    </a:p>
                  </a:txBody>
                  <a:tcPr marL="44450" marR="44450" marT="0" marB="0" anchor="ctr"/>
                </a:tc>
              </a:tr>
              <a:tr h="377005">
                <a:tc>
                  <a:txBody>
                    <a:bodyPr/>
                    <a:lstStyle/>
                    <a:p>
                      <a:pPr algn="ctr">
                        <a:lnSpc>
                          <a:spcPct val="115000"/>
                        </a:lnSpc>
                        <a:spcAft>
                          <a:spcPts val="0"/>
                        </a:spcAft>
                      </a:pPr>
                      <a:r>
                        <a:rPr lang="es-CO" sz="1000" b="1" dirty="0">
                          <a:solidFill>
                            <a:schemeClr val="tx1"/>
                          </a:solidFill>
                          <a:effectLst/>
                          <a:latin typeface="Arial"/>
                          <a:ea typeface="Times New Roman"/>
                          <a:cs typeface="Times New Roman"/>
                        </a:rPr>
                        <a:t>Regular</a:t>
                      </a:r>
                      <a:endParaRPr lang="es-CO" sz="1100" dirty="0">
                        <a:solidFill>
                          <a:schemeClr val="tx1"/>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2,50%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Arial"/>
                          <a:ea typeface="Times New Roman"/>
                          <a:cs typeface="Times New Roman"/>
                        </a:rPr>
                        <a:t>2,50%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Arial"/>
                          <a:ea typeface="Times New Roman"/>
                          <a:cs typeface="Times New Roman"/>
                        </a:rPr>
                        <a:t>0,00%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2,50%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2,50%</a:t>
                      </a:r>
                      <a:endParaRPr lang="es-CO" sz="1000">
                        <a:effectLst/>
                        <a:latin typeface="Calibri"/>
                        <a:ea typeface="Calibri"/>
                        <a:cs typeface="Times New Roman"/>
                      </a:endParaRPr>
                    </a:p>
                  </a:txBody>
                  <a:tcPr marL="44450" marR="44450" marT="0" marB="0" anchor="ctr"/>
                </a:tc>
              </a:tr>
              <a:tr h="377005">
                <a:tc>
                  <a:txBody>
                    <a:bodyPr/>
                    <a:lstStyle/>
                    <a:p>
                      <a:pPr algn="ctr">
                        <a:lnSpc>
                          <a:spcPct val="115000"/>
                        </a:lnSpc>
                        <a:spcAft>
                          <a:spcPts val="0"/>
                        </a:spcAft>
                      </a:pPr>
                      <a:r>
                        <a:rPr lang="es-CO" sz="1000" b="1" dirty="0">
                          <a:solidFill>
                            <a:schemeClr val="tx1"/>
                          </a:solidFill>
                          <a:effectLst/>
                          <a:latin typeface="Arial"/>
                          <a:ea typeface="Times New Roman"/>
                          <a:cs typeface="Times New Roman"/>
                        </a:rPr>
                        <a:t>Deficiente</a:t>
                      </a:r>
                      <a:endParaRPr lang="es-CO" sz="1100" dirty="0">
                        <a:solidFill>
                          <a:schemeClr val="tx1"/>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Arial"/>
                          <a:ea typeface="Times New Roman"/>
                          <a:cs typeface="Times New Roman"/>
                        </a:rPr>
                        <a:t>0,00%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Arial"/>
                          <a:ea typeface="Times New Roman"/>
                          <a:cs typeface="Times New Roman"/>
                        </a:rPr>
                        <a:t>0,00%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0,00%</a:t>
                      </a:r>
                      <a:endParaRPr lang="es-CO" sz="1000">
                        <a:effectLst/>
                        <a:latin typeface="Calibri"/>
                        <a:ea typeface="Calibri"/>
                        <a:cs typeface="Times New Roman"/>
                      </a:endParaRPr>
                    </a:p>
                  </a:txBody>
                  <a:tcPr marL="44450" marR="44450" marT="0" marB="0" anchor="ctr"/>
                </a:tc>
              </a:tr>
              <a:tr h="377005">
                <a:tc>
                  <a:txBody>
                    <a:bodyPr/>
                    <a:lstStyle/>
                    <a:p>
                      <a:pPr algn="ctr">
                        <a:lnSpc>
                          <a:spcPct val="115000"/>
                        </a:lnSpc>
                        <a:spcAft>
                          <a:spcPts val="0"/>
                        </a:spcAft>
                      </a:pPr>
                      <a:r>
                        <a:rPr lang="es-CO" sz="1000" b="1" dirty="0">
                          <a:solidFill>
                            <a:schemeClr val="tx1"/>
                          </a:solidFill>
                          <a:effectLst/>
                          <a:latin typeface="Arial"/>
                          <a:ea typeface="Times New Roman"/>
                          <a:cs typeface="Times New Roman"/>
                        </a:rPr>
                        <a:t>Malo</a:t>
                      </a:r>
                      <a:endParaRPr lang="es-CO" sz="1100" dirty="0">
                        <a:solidFill>
                          <a:schemeClr val="tx1"/>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0,00%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Arial"/>
                          <a:ea typeface="Times New Roman"/>
                          <a:cs typeface="Times New Roman"/>
                        </a:rPr>
                        <a:t>0,00%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Arial"/>
                          <a:ea typeface="Times New Roman"/>
                          <a:cs typeface="Times New Roman"/>
                        </a:rPr>
                        <a:t>0,00%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Arial"/>
                          <a:ea typeface="Times New Roman"/>
                          <a:cs typeface="Times New Roman"/>
                        </a:rPr>
                        <a:t>0,00%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0,00%</a:t>
                      </a:r>
                      <a:endParaRPr lang="es-CO" sz="1000">
                        <a:effectLst/>
                        <a:latin typeface="Calibri"/>
                        <a:ea typeface="Calibri"/>
                        <a:cs typeface="Times New Roman"/>
                      </a:endParaRPr>
                    </a:p>
                  </a:txBody>
                  <a:tcPr marL="44450" marR="44450" marT="0" marB="0" anchor="ctr"/>
                </a:tc>
              </a:tr>
              <a:tr h="670315">
                <a:tc>
                  <a:txBody>
                    <a:bodyPr/>
                    <a:lstStyle/>
                    <a:p>
                      <a:pPr algn="ctr">
                        <a:lnSpc>
                          <a:spcPct val="115000"/>
                        </a:lnSpc>
                        <a:spcAft>
                          <a:spcPts val="0"/>
                        </a:spcAft>
                      </a:pPr>
                      <a:r>
                        <a:rPr lang="es-CO" sz="1000" b="1" dirty="0">
                          <a:solidFill>
                            <a:schemeClr val="tx1"/>
                          </a:solidFill>
                          <a:effectLst/>
                          <a:latin typeface="Arial"/>
                          <a:ea typeface="Times New Roman"/>
                          <a:cs typeface="Times New Roman"/>
                        </a:rPr>
                        <a:t>porcentaje de no </a:t>
                      </a:r>
                      <a:r>
                        <a:rPr lang="es-CO" sz="1000" b="1" dirty="0" err="1">
                          <a:solidFill>
                            <a:schemeClr val="tx1"/>
                          </a:solidFill>
                          <a:effectLst/>
                          <a:latin typeface="Arial"/>
                          <a:ea typeface="Times New Roman"/>
                          <a:cs typeface="Times New Roman"/>
                        </a:rPr>
                        <a:t>reponde</a:t>
                      </a:r>
                      <a:endParaRPr lang="es-CO" sz="1100" dirty="0">
                        <a:solidFill>
                          <a:schemeClr val="tx1"/>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7,5%</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Arial"/>
                          <a:ea typeface="Times New Roman"/>
                          <a:cs typeface="Times New Roman"/>
                        </a:rPr>
                        <a:t>7,50%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a:solidFill>
                            <a:srgbClr val="000000"/>
                          </a:solidFill>
                          <a:effectLst/>
                          <a:latin typeface="Calibri"/>
                          <a:ea typeface="Times New Roman"/>
                          <a:cs typeface="Calibri"/>
                        </a:rPr>
                        <a:t>17,50%</a:t>
                      </a:r>
                      <a:endParaRPr lang="es-CO" sz="1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Calibri"/>
                          <a:ea typeface="Times New Roman"/>
                          <a:cs typeface="Calibri"/>
                        </a:rPr>
                        <a:t>32,50%</a:t>
                      </a:r>
                      <a:endParaRPr lang="es-CO" sz="1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CO" sz="1000" dirty="0">
                          <a:solidFill>
                            <a:srgbClr val="000000"/>
                          </a:solidFill>
                          <a:effectLst/>
                          <a:latin typeface="Calibri"/>
                          <a:ea typeface="Times New Roman"/>
                          <a:cs typeface="Calibri"/>
                        </a:rPr>
                        <a:t>30,00%</a:t>
                      </a:r>
                      <a:endParaRPr lang="es-CO" sz="1000" dirty="0">
                        <a:effectLst/>
                        <a:latin typeface="Calibri"/>
                        <a:ea typeface="Calibri"/>
                        <a:cs typeface="Times New Roman"/>
                      </a:endParaRPr>
                    </a:p>
                  </a:txBody>
                  <a:tcPr marL="44450" marR="44450" marT="0" marB="0" anchor="ctr"/>
                </a:tc>
              </a:tr>
            </a:tbl>
          </a:graphicData>
        </a:graphic>
      </p:graphicFrame>
    </p:spTree>
    <p:extLst>
      <p:ext uri="{BB962C8B-B14F-4D97-AF65-F5344CB8AC3E}">
        <p14:creationId xmlns:p14="http://schemas.microsoft.com/office/powerpoint/2010/main" val="244081349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908720"/>
            <a:ext cx="8596133" cy="434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8244388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t>Resumen del comportamiento</a:t>
            </a:r>
            <a:endParaRPr lang="es-CO" dirty="0"/>
          </a:p>
        </p:txBody>
      </p:sp>
      <p:sp>
        <p:nvSpPr>
          <p:cNvPr id="3" name="2 Marcador de contenido"/>
          <p:cNvSpPr>
            <a:spLocks noGrp="1"/>
          </p:cNvSpPr>
          <p:nvPr>
            <p:ph idx="1"/>
          </p:nvPr>
        </p:nvSpPr>
        <p:spPr/>
        <p:txBody>
          <a:bodyPr>
            <a:normAutofit fontScale="92500" lnSpcReduction="10000"/>
          </a:bodyPr>
          <a:lstStyle/>
          <a:p>
            <a:pPr algn="just"/>
            <a:r>
              <a:rPr lang="es-CO" dirty="0" smtClean="0"/>
              <a:t>El  componente de la encuesta no es mas que el resumen de nuestros servicios y nos permite  </a:t>
            </a:r>
            <a:r>
              <a:rPr lang="es-CO" dirty="0"/>
              <a:t>la Evaluación de </a:t>
            </a:r>
            <a:r>
              <a:rPr lang="es-CO" dirty="0" smtClean="0"/>
              <a:t>satisfacción de estos, </a:t>
            </a:r>
            <a:r>
              <a:rPr lang="es-CO" dirty="0"/>
              <a:t>se observa, que  la variable Atención la cual hace referencia al beneficio o satisfacción por un servicio que se requiera </a:t>
            </a:r>
            <a:r>
              <a:rPr lang="es-CO" dirty="0" smtClean="0"/>
              <a:t>y </a:t>
            </a:r>
            <a:r>
              <a:rPr lang="es-CO" dirty="0"/>
              <a:t>lo presta de manera general  , el porcentaje mayor alcanzado para excelencia fue del 57,50%; en el consolidado </a:t>
            </a:r>
            <a:r>
              <a:rPr lang="es-CO" dirty="0" smtClean="0"/>
              <a:t>de los trimestres y en la variable entrega de información, califican bueno con el 72,50%,las </a:t>
            </a:r>
            <a:r>
              <a:rPr lang="es-CO" dirty="0"/>
              <a:t>demás variables; </a:t>
            </a:r>
            <a:r>
              <a:rPr lang="es-CO" dirty="0" smtClean="0"/>
              <a:t>como: </a:t>
            </a:r>
            <a:r>
              <a:rPr lang="es-CO" dirty="0"/>
              <a:t>Entrega de certificados, Respuestas a solicitudes y Soluciones a problemas, reciben la calificación </a:t>
            </a:r>
            <a:r>
              <a:rPr lang="es-CO" dirty="0" smtClean="0"/>
              <a:t>su, pero  </a:t>
            </a:r>
            <a:r>
              <a:rPr lang="es-CO" dirty="0"/>
              <a:t>la </a:t>
            </a:r>
            <a:r>
              <a:rPr lang="es-CO" dirty="0" smtClean="0"/>
              <a:t>mayoría encuestada </a:t>
            </a:r>
            <a:r>
              <a:rPr lang="es-CO" dirty="0"/>
              <a:t>no califico es decir paso al porcentaje de no responden a ninguna calificación, se cree  una parte de la población no conoce o no a utilizado los demás  servicios en la </a:t>
            </a:r>
            <a:r>
              <a:rPr lang="es-CO" dirty="0" smtClean="0"/>
              <a:t>secretaria o le da pereza responder. </a:t>
            </a:r>
            <a:endParaRPr lang="es-CO" dirty="0"/>
          </a:p>
          <a:p>
            <a:endParaRPr lang="es-CO" dirty="0"/>
          </a:p>
        </p:txBody>
      </p:sp>
    </p:spTree>
    <p:extLst>
      <p:ext uri="{BB962C8B-B14F-4D97-AF65-F5344CB8AC3E}">
        <p14:creationId xmlns:p14="http://schemas.microsoft.com/office/powerpoint/2010/main" val="342720561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t>Resumen del comportamiento</a:t>
            </a:r>
            <a:endParaRPr lang="es-CO" dirty="0"/>
          </a:p>
        </p:txBody>
      </p:sp>
      <p:sp>
        <p:nvSpPr>
          <p:cNvPr id="3" name="2 Marcador de contenido"/>
          <p:cNvSpPr>
            <a:spLocks noGrp="1"/>
          </p:cNvSpPr>
          <p:nvPr>
            <p:ph idx="1"/>
          </p:nvPr>
        </p:nvSpPr>
        <p:spPr/>
        <p:txBody>
          <a:bodyPr/>
          <a:lstStyle/>
          <a:p>
            <a:r>
              <a:rPr lang="es-CO" dirty="0"/>
              <a:t> Cabe anotar que el interés  de la secretaría  de educación es mejorar y porque no buscar la excelencia, por lo  que se hace necesario llevar las variables a una calificación equilibrada de manera general. </a:t>
            </a:r>
          </a:p>
        </p:txBody>
      </p:sp>
    </p:spTree>
    <p:extLst>
      <p:ext uri="{BB962C8B-B14F-4D97-AF65-F5344CB8AC3E}">
        <p14:creationId xmlns:p14="http://schemas.microsoft.com/office/powerpoint/2010/main" val="42411440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2" y="476674"/>
            <a:ext cx="7117180" cy="1470025"/>
          </a:xfrm>
        </p:spPr>
        <p:txBody>
          <a:bodyPr/>
          <a:lstStyle/>
          <a:p>
            <a:r>
              <a:rPr lang="es-CO" sz="3600" dirty="0" smtClean="0"/>
              <a:t>Estado y manejo del Sistema de Atención al Ciudadano</a:t>
            </a:r>
            <a:endParaRPr lang="es-CO" sz="3600" dirty="0"/>
          </a:p>
        </p:txBody>
      </p:sp>
      <p:sp>
        <p:nvSpPr>
          <p:cNvPr id="3" name="2 Subtítulo"/>
          <p:cNvSpPr>
            <a:spLocks noGrp="1"/>
          </p:cNvSpPr>
          <p:nvPr>
            <p:ph type="subTitle" idx="1"/>
          </p:nvPr>
        </p:nvSpPr>
        <p:spPr>
          <a:xfrm>
            <a:off x="539552" y="2204864"/>
            <a:ext cx="8136904" cy="3672408"/>
          </a:xfrm>
        </p:spPr>
        <p:txBody>
          <a:bodyPr/>
          <a:lstStyle/>
          <a:p>
            <a:endParaRPr lang="es-CO" sz="2800" dirty="0" smtClean="0"/>
          </a:p>
          <a:p>
            <a:r>
              <a:rPr lang="es-CO" sz="2800" dirty="0" smtClean="0"/>
              <a:t>Consolidado del comportamiento del SAC cuarto trimestre 2015 y primer trimestre 2016</a:t>
            </a:r>
            <a:r>
              <a:rPr lang="es-CO" dirty="0" smtClean="0"/>
              <a:t>. </a:t>
            </a:r>
            <a:endParaRPr lang="es-CO" dirty="0"/>
          </a:p>
        </p:txBody>
      </p:sp>
    </p:spTree>
    <p:extLst>
      <p:ext uri="{BB962C8B-B14F-4D97-AF65-F5344CB8AC3E}">
        <p14:creationId xmlns:p14="http://schemas.microsoft.com/office/powerpoint/2010/main" val="16462720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lstStyle/>
          <a:p>
            <a:endParaRPr lang="es-CO" dirty="0"/>
          </a:p>
        </p:txBody>
      </p:sp>
      <p:graphicFrame>
        <p:nvGraphicFramePr>
          <p:cNvPr id="4" name="3 Tabla"/>
          <p:cNvGraphicFramePr>
            <a:graphicFrameLocks noGrp="1"/>
          </p:cNvGraphicFramePr>
          <p:nvPr>
            <p:extLst>
              <p:ext uri="{D42A27DB-BD31-4B8C-83A1-F6EECF244321}">
                <p14:modId xmlns:p14="http://schemas.microsoft.com/office/powerpoint/2010/main" val="2782572935"/>
              </p:ext>
            </p:extLst>
          </p:nvPr>
        </p:nvGraphicFramePr>
        <p:xfrm>
          <a:off x="179512" y="1052736"/>
          <a:ext cx="8784976" cy="5447736"/>
        </p:xfrm>
        <a:graphic>
          <a:graphicData uri="http://schemas.openxmlformats.org/drawingml/2006/table">
            <a:tbl>
              <a:tblPr firstRow="1" firstCol="1" bandRow="1">
                <a:tableStyleId>{5C22544A-7EE6-4342-B048-85BDC9FD1C3A}</a:tableStyleId>
              </a:tblPr>
              <a:tblGrid>
                <a:gridCol w="534737"/>
                <a:gridCol w="534737"/>
                <a:gridCol w="730726"/>
                <a:gridCol w="873487"/>
                <a:gridCol w="764592"/>
                <a:gridCol w="882201"/>
                <a:gridCol w="721331"/>
                <a:gridCol w="305565"/>
                <a:gridCol w="789505"/>
                <a:gridCol w="775887"/>
                <a:gridCol w="879125"/>
                <a:gridCol w="993083"/>
              </a:tblGrid>
              <a:tr h="288032">
                <a:tc gridSpan="12">
                  <a:txBody>
                    <a:bodyPr/>
                    <a:lstStyle/>
                    <a:p>
                      <a:pPr algn="ctr">
                        <a:lnSpc>
                          <a:spcPct val="115000"/>
                        </a:lnSpc>
                        <a:spcAft>
                          <a:spcPts val="0"/>
                        </a:spcAft>
                      </a:pPr>
                      <a:r>
                        <a:rPr lang="es-CO" sz="1400" baseline="0" dirty="0" smtClean="0">
                          <a:effectLst/>
                          <a:latin typeface="Calibri"/>
                          <a:ea typeface="Calibri"/>
                          <a:cs typeface="Times New Roman"/>
                        </a:rPr>
                        <a:t>ESTADISTICA DE ALGUNOS ASPECTOS RELEVANTES </a:t>
                      </a:r>
                      <a:endParaRPr lang="es-CO" sz="1400" dirty="0">
                        <a:effectLst/>
                        <a:latin typeface="Calibri"/>
                        <a:ea typeface="Calibri"/>
                        <a:cs typeface="Times New Roman"/>
                      </a:endParaRPr>
                    </a:p>
                  </a:txBody>
                  <a:tcPr marL="58047" marR="58047" marT="0" marB="0" anchor="ctr"/>
                </a:tc>
                <a:tc hMerge="1">
                  <a:txBody>
                    <a:bodyPr/>
                    <a:lstStyle/>
                    <a:p>
                      <a:pPr algn="ctr">
                        <a:lnSpc>
                          <a:spcPct val="115000"/>
                        </a:lnSpc>
                        <a:spcAft>
                          <a:spcPts val="0"/>
                        </a:spcAft>
                      </a:pPr>
                      <a:endParaRPr lang="es-CO" sz="900" dirty="0">
                        <a:effectLst/>
                        <a:latin typeface="Calibri"/>
                        <a:ea typeface="Calibri"/>
                        <a:cs typeface="Times New Roman"/>
                      </a:endParaRPr>
                    </a:p>
                  </a:txBody>
                  <a:tcPr marL="58047" marR="58047" marT="0" marB="0" anchor="ctr"/>
                </a:tc>
                <a:tc hMerge="1">
                  <a:txBody>
                    <a:bodyPr/>
                    <a:lstStyle/>
                    <a:p>
                      <a:pPr algn="ctr">
                        <a:lnSpc>
                          <a:spcPct val="115000"/>
                        </a:lnSpc>
                        <a:spcAft>
                          <a:spcPts val="0"/>
                        </a:spcAft>
                      </a:pPr>
                      <a:endParaRPr lang="es-CO" sz="900" dirty="0">
                        <a:effectLst/>
                        <a:latin typeface="Calibri"/>
                        <a:ea typeface="Calibri"/>
                        <a:cs typeface="Times New Roman"/>
                      </a:endParaRPr>
                    </a:p>
                  </a:txBody>
                  <a:tcPr marL="58047" marR="58047" marT="0" marB="0" anchor="ctr"/>
                </a:tc>
                <a:tc hMerge="1">
                  <a:txBody>
                    <a:bodyPr/>
                    <a:lstStyle/>
                    <a:p>
                      <a:pPr algn="ctr">
                        <a:lnSpc>
                          <a:spcPct val="115000"/>
                        </a:lnSpc>
                        <a:spcAft>
                          <a:spcPts val="0"/>
                        </a:spcAft>
                      </a:pPr>
                      <a:endParaRPr lang="es-CO" sz="900" dirty="0">
                        <a:effectLst/>
                        <a:latin typeface="Calibri"/>
                        <a:ea typeface="Calibri"/>
                        <a:cs typeface="Times New Roman"/>
                      </a:endParaRPr>
                    </a:p>
                  </a:txBody>
                  <a:tcPr marL="58047" marR="58047" marT="0" marB="0" anchor="ctr"/>
                </a:tc>
                <a:tc hMerge="1">
                  <a:txBody>
                    <a:bodyPr/>
                    <a:lstStyle/>
                    <a:p>
                      <a:pPr algn="ctr">
                        <a:lnSpc>
                          <a:spcPct val="115000"/>
                        </a:lnSpc>
                        <a:spcAft>
                          <a:spcPts val="0"/>
                        </a:spcAft>
                      </a:pPr>
                      <a:endParaRPr lang="es-CO" sz="900" dirty="0">
                        <a:effectLst/>
                        <a:latin typeface="Calibri"/>
                        <a:ea typeface="Calibri"/>
                        <a:cs typeface="Times New Roman"/>
                      </a:endParaRPr>
                    </a:p>
                  </a:txBody>
                  <a:tcPr marL="58047" marR="58047" marT="0" marB="0" anchor="ctr"/>
                </a:tc>
                <a:tc hMerge="1">
                  <a:txBody>
                    <a:bodyPr/>
                    <a:lstStyle/>
                    <a:p>
                      <a:pPr algn="ctr">
                        <a:lnSpc>
                          <a:spcPct val="115000"/>
                        </a:lnSpc>
                        <a:spcAft>
                          <a:spcPts val="0"/>
                        </a:spcAft>
                      </a:pPr>
                      <a:endParaRPr lang="es-CO" sz="900" dirty="0" smtClean="0">
                        <a:effectLst/>
                      </a:endParaRPr>
                    </a:p>
                  </a:txBody>
                  <a:tcPr marL="58047" marR="58047" marT="0" marB="0" anchor="ctr"/>
                </a:tc>
                <a:tc hMerge="1">
                  <a:txBody>
                    <a:bodyPr/>
                    <a:lstStyle/>
                    <a:p>
                      <a:pPr algn="ctr">
                        <a:lnSpc>
                          <a:spcPct val="115000"/>
                        </a:lnSpc>
                        <a:spcAft>
                          <a:spcPts val="0"/>
                        </a:spcAft>
                      </a:pPr>
                      <a:endParaRPr lang="es-CO" sz="900" dirty="0">
                        <a:effectLst/>
                        <a:latin typeface="Calibri"/>
                        <a:ea typeface="Calibri"/>
                        <a:cs typeface="Times New Roman"/>
                      </a:endParaRPr>
                    </a:p>
                  </a:txBody>
                  <a:tcPr marL="58047" marR="58047" marT="0" marB="0" anchor="ctr"/>
                </a:tc>
                <a:tc hMerge="1">
                  <a:txBody>
                    <a:bodyPr/>
                    <a:lstStyle/>
                    <a:p>
                      <a:pPr algn="ctr">
                        <a:lnSpc>
                          <a:spcPct val="115000"/>
                        </a:lnSpc>
                        <a:spcAft>
                          <a:spcPts val="0"/>
                        </a:spcAft>
                      </a:pPr>
                      <a:endParaRPr lang="es-CO" sz="900" dirty="0" smtClean="0">
                        <a:effectLst/>
                      </a:endParaRPr>
                    </a:p>
                  </a:txBody>
                  <a:tcPr marL="58047" marR="58047" marT="0" marB="0" anchor="ctr"/>
                </a:tc>
                <a:tc hMerge="1">
                  <a:txBody>
                    <a:bodyPr/>
                    <a:lstStyle/>
                    <a:p>
                      <a:pPr algn="ctr">
                        <a:lnSpc>
                          <a:spcPct val="115000"/>
                        </a:lnSpc>
                        <a:spcAft>
                          <a:spcPts val="0"/>
                        </a:spcAft>
                      </a:pPr>
                      <a:endParaRPr lang="es-CO" sz="900" dirty="0">
                        <a:effectLst/>
                        <a:latin typeface="Calibri"/>
                        <a:ea typeface="Calibri"/>
                        <a:cs typeface="Times New Roman"/>
                      </a:endParaRPr>
                    </a:p>
                  </a:txBody>
                  <a:tcPr marL="58047" marR="58047" marT="0" marB="0" anchor="ctr"/>
                </a:tc>
                <a:tc hMerge="1">
                  <a:txBody>
                    <a:bodyPr/>
                    <a:lstStyle/>
                    <a:p>
                      <a:pPr algn="ctr">
                        <a:lnSpc>
                          <a:spcPct val="115000"/>
                        </a:lnSpc>
                        <a:spcAft>
                          <a:spcPts val="0"/>
                        </a:spcAft>
                      </a:pPr>
                      <a:endParaRPr lang="es-CO" sz="900" dirty="0">
                        <a:effectLst/>
                        <a:latin typeface="Calibri"/>
                        <a:ea typeface="Calibri"/>
                        <a:cs typeface="Times New Roman"/>
                      </a:endParaRPr>
                    </a:p>
                  </a:txBody>
                  <a:tcPr marL="58047" marR="58047" marT="0" marB="0" anchor="ctr"/>
                </a:tc>
                <a:tc hMerge="1">
                  <a:txBody>
                    <a:bodyPr/>
                    <a:lstStyle/>
                    <a:p>
                      <a:pPr algn="ctr">
                        <a:lnSpc>
                          <a:spcPct val="115000"/>
                        </a:lnSpc>
                        <a:spcAft>
                          <a:spcPts val="0"/>
                        </a:spcAft>
                      </a:pPr>
                      <a:endParaRPr lang="es-CO" sz="900" dirty="0">
                        <a:effectLst/>
                        <a:latin typeface="Calibri"/>
                        <a:ea typeface="Calibri"/>
                        <a:cs typeface="Times New Roman"/>
                      </a:endParaRPr>
                    </a:p>
                  </a:txBody>
                  <a:tcPr marL="58047" marR="58047" marT="0" marB="0" anchor="ctr"/>
                </a:tc>
                <a:tc hMerge="1">
                  <a:txBody>
                    <a:bodyPr/>
                    <a:lstStyle/>
                    <a:p>
                      <a:pPr algn="ctr">
                        <a:lnSpc>
                          <a:spcPct val="115000"/>
                        </a:lnSpc>
                        <a:spcAft>
                          <a:spcPts val="0"/>
                        </a:spcAft>
                      </a:pPr>
                      <a:endParaRPr lang="es-CO" sz="900" dirty="0">
                        <a:effectLst/>
                        <a:latin typeface="Calibri"/>
                        <a:ea typeface="Calibri"/>
                        <a:cs typeface="Times New Roman"/>
                      </a:endParaRPr>
                    </a:p>
                  </a:txBody>
                  <a:tcPr marL="58047" marR="58047" marT="0" marB="0" anchor="ctr"/>
                </a:tc>
              </a:tr>
              <a:tr h="648069">
                <a:tc>
                  <a:txBody>
                    <a:bodyPr/>
                    <a:lstStyle/>
                    <a:p>
                      <a:pPr algn="ctr">
                        <a:lnSpc>
                          <a:spcPct val="115000"/>
                        </a:lnSpc>
                        <a:spcAft>
                          <a:spcPts val="0"/>
                        </a:spcAft>
                      </a:pPr>
                      <a:r>
                        <a:rPr lang="es-CO" sz="900" dirty="0" smtClean="0">
                          <a:effectLst/>
                        </a:rPr>
                        <a:t>AÑO</a:t>
                      </a:r>
                      <a:endParaRPr lang="es-CO" sz="900"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900" dirty="0" smtClean="0">
                          <a:effectLst/>
                        </a:rPr>
                        <a:t>MES</a:t>
                      </a:r>
                      <a:endParaRPr lang="es-CO" sz="900"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900" dirty="0" smtClean="0">
                          <a:effectLst/>
                        </a:rPr>
                        <a:t>PUESTO</a:t>
                      </a:r>
                      <a:endParaRPr lang="es-CO" sz="900"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900" dirty="0" smtClean="0">
                          <a:effectLst/>
                        </a:rPr>
                        <a:t>N°. REQUERI-</a:t>
                      </a:r>
                    </a:p>
                    <a:p>
                      <a:pPr algn="ctr">
                        <a:lnSpc>
                          <a:spcPct val="115000"/>
                        </a:lnSpc>
                        <a:spcAft>
                          <a:spcPts val="0"/>
                        </a:spcAft>
                      </a:pPr>
                      <a:r>
                        <a:rPr lang="es-CO" sz="900" dirty="0" smtClean="0">
                          <a:effectLst/>
                        </a:rPr>
                        <a:t>MIENTOS INGRES.</a:t>
                      </a:r>
                      <a:endParaRPr lang="es-CO" sz="900"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900" dirty="0" smtClean="0">
                          <a:effectLst/>
                          <a:latin typeface="Calibri"/>
                          <a:ea typeface="Calibri"/>
                          <a:cs typeface="Times New Roman"/>
                        </a:rPr>
                        <a:t>N°</a:t>
                      </a:r>
                    </a:p>
                    <a:p>
                      <a:pPr algn="ctr">
                        <a:lnSpc>
                          <a:spcPct val="115000"/>
                        </a:lnSpc>
                        <a:spcAft>
                          <a:spcPts val="0"/>
                        </a:spcAft>
                      </a:pPr>
                      <a:r>
                        <a:rPr lang="es-CO" sz="900" dirty="0" smtClean="0">
                          <a:effectLst/>
                          <a:latin typeface="Calibri"/>
                          <a:ea typeface="Calibri"/>
                          <a:cs typeface="Times New Roman"/>
                        </a:rPr>
                        <a:t>REQUERIMIENTOS</a:t>
                      </a:r>
                    </a:p>
                    <a:p>
                      <a:pPr algn="ctr">
                        <a:lnSpc>
                          <a:spcPct val="115000"/>
                        </a:lnSpc>
                        <a:spcAft>
                          <a:spcPts val="0"/>
                        </a:spcAft>
                      </a:pPr>
                      <a:r>
                        <a:rPr lang="es-CO" sz="900" dirty="0" smtClean="0">
                          <a:effectLst/>
                          <a:latin typeface="Calibri"/>
                          <a:ea typeface="Calibri"/>
                          <a:cs typeface="Times New Roman"/>
                        </a:rPr>
                        <a:t>ESPERAD.</a:t>
                      </a:r>
                      <a:endParaRPr lang="es-CO" sz="900"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900" dirty="0" err="1" smtClean="0">
                          <a:effectLst/>
                        </a:rPr>
                        <a:t>PQRs</a:t>
                      </a:r>
                      <a:r>
                        <a:rPr lang="es-CO" sz="900" baseline="0" dirty="0" smtClean="0">
                          <a:effectLst/>
                        </a:rPr>
                        <a:t> FUERA DE TIEMPO</a:t>
                      </a:r>
                      <a:endParaRPr lang="es-CO" sz="900" dirty="0" smtClean="0">
                        <a:effectLst/>
                      </a:endParaRPr>
                    </a:p>
                  </a:txBody>
                  <a:tcPr marL="58047" marR="58047" marT="0" marB="0" anchor="ctr"/>
                </a:tc>
                <a:tc>
                  <a:txBody>
                    <a:bodyPr/>
                    <a:lstStyle/>
                    <a:p>
                      <a:pPr algn="ctr">
                        <a:lnSpc>
                          <a:spcPct val="115000"/>
                        </a:lnSpc>
                        <a:spcAft>
                          <a:spcPts val="0"/>
                        </a:spcAft>
                      </a:pPr>
                      <a:r>
                        <a:rPr lang="es-CO" sz="900" dirty="0" err="1" smtClean="0">
                          <a:effectLst/>
                          <a:latin typeface="+mn-lt"/>
                          <a:ea typeface="+mn-ea"/>
                          <a:cs typeface="+mn-cs"/>
                        </a:rPr>
                        <a:t>PQRs</a:t>
                      </a:r>
                      <a:endParaRPr lang="es-CO" sz="900" dirty="0" smtClean="0">
                        <a:effectLst/>
                        <a:latin typeface="+mn-lt"/>
                        <a:ea typeface="+mn-ea"/>
                        <a:cs typeface="+mn-cs"/>
                      </a:endParaRPr>
                    </a:p>
                    <a:p>
                      <a:pPr algn="ctr">
                        <a:lnSpc>
                          <a:spcPct val="115000"/>
                        </a:lnSpc>
                        <a:spcAft>
                          <a:spcPts val="0"/>
                        </a:spcAft>
                      </a:pPr>
                      <a:r>
                        <a:rPr lang="es-CO" sz="900" dirty="0" smtClean="0">
                          <a:effectLst/>
                          <a:latin typeface="+mn-lt"/>
                          <a:ea typeface="+mn-ea"/>
                          <a:cs typeface="+mn-cs"/>
                        </a:rPr>
                        <a:t>ING.</a:t>
                      </a:r>
                      <a:r>
                        <a:rPr lang="es-CO" sz="900" baseline="0" dirty="0" smtClean="0">
                          <a:effectLst/>
                          <a:latin typeface="+mn-lt"/>
                          <a:ea typeface="+mn-ea"/>
                          <a:cs typeface="+mn-cs"/>
                        </a:rPr>
                        <a:t>VIA WEB</a:t>
                      </a:r>
                      <a:endParaRPr lang="es-CO" sz="900"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900" dirty="0" smtClean="0">
                          <a:effectLst/>
                        </a:rPr>
                        <a:t>A  </a:t>
                      </a:r>
                    </a:p>
                  </a:txBody>
                  <a:tcPr marL="58047" marR="58047" marT="0" marB="0" anchor="ctr"/>
                </a:tc>
                <a:tc>
                  <a:txBody>
                    <a:bodyPr/>
                    <a:lstStyle/>
                    <a:p>
                      <a:pPr algn="ctr">
                        <a:lnSpc>
                          <a:spcPct val="115000"/>
                        </a:lnSpc>
                        <a:spcAft>
                          <a:spcPts val="0"/>
                        </a:spcAft>
                      </a:pPr>
                      <a:r>
                        <a:rPr lang="es-CO" sz="900" dirty="0" smtClean="0">
                          <a:effectLst/>
                        </a:rPr>
                        <a:t>FINALIZADOS</a:t>
                      </a:r>
                      <a:endParaRPr lang="es-CO" sz="900"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900" dirty="0" smtClean="0">
                          <a:effectLst/>
                          <a:latin typeface="+mn-lt"/>
                          <a:ea typeface="+mn-ea"/>
                          <a:cs typeface="+mn-cs"/>
                        </a:rPr>
                        <a:t>PUNTAJE</a:t>
                      </a:r>
                      <a:r>
                        <a:rPr lang="es-CO" sz="900" baseline="0" dirty="0" smtClean="0">
                          <a:effectLst/>
                          <a:latin typeface="+mn-lt"/>
                          <a:ea typeface="+mn-ea"/>
                          <a:cs typeface="+mn-cs"/>
                        </a:rPr>
                        <a:t> DE LA SEM</a:t>
                      </a:r>
                      <a:endParaRPr lang="es-CO" sz="900"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900" dirty="0" smtClean="0">
                          <a:effectLst/>
                        </a:rPr>
                        <a:t>QUEJAS </a:t>
                      </a:r>
                      <a:r>
                        <a:rPr lang="es-CO" sz="900" dirty="0">
                          <a:effectLst/>
                        </a:rPr>
                        <a:t>Y RECLAMOS</a:t>
                      </a:r>
                      <a:endParaRPr lang="es-CO" sz="900"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900" dirty="0" smtClean="0">
                          <a:effectLst/>
                        </a:rPr>
                        <a:t>OPORTUNIDAD </a:t>
                      </a:r>
                      <a:r>
                        <a:rPr lang="es-CO" sz="900" dirty="0">
                          <a:effectLst/>
                        </a:rPr>
                        <a:t>EN LA RESPUESTA</a:t>
                      </a:r>
                      <a:endParaRPr lang="es-CO" sz="900" dirty="0">
                        <a:effectLst/>
                        <a:latin typeface="Calibri"/>
                        <a:ea typeface="Calibri"/>
                        <a:cs typeface="Times New Roman"/>
                      </a:endParaRPr>
                    </a:p>
                  </a:txBody>
                  <a:tcPr marL="58047" marR="58047" marT="0" marB="0" anchor="ctr"/>
                </a:tc>
              </a:tr>
              <a:tr h="902327">
                <a:tc>
                  <a:txBody>
                    <a:bodyPr/>
                    <a:lstStyle/>
                    <a:p>
                      <a:pPr algn="ctr">
                        <a:lnSpc>
                          <a:spcPct val="115000"/>
                        </a:lnSpc>
                        <a:spcAft>
                          <a:spcPts val="0"/>
                        </a:spcAft>
                      </a:pPr>
                      <a:r>
                        <a:rPr lang="es-CO" sz="1000" dirty="0" smtClean="0">
                          <a:effectLst/>
                        </a:rPr>
                        <a:t>2015</a:t>
                      </a:r>
                      <a:endParaRPr lang="es-CO" sz="1000"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Oct.</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rPr>
                        <a:t>20</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rPr>
                        <a:t>484</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400</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Calibri"/>
                          <a:ea typeface="Calibri"/>
                          <a:cs typeface="Times New Roman"/>
                        </a:rPr>
                        <a:t>23</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5</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rPr>
                        <a:t>480</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98.96%</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a:effectLst/>
                        </a:rPr>
                        <a:t>2</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rPr>
                        <a:t>98.08%</a:t>
                      </a:r>
                      <a:endParaRPr lang="es-CO" sz="1000" b="1" dirty="0">
                        <a:effectLst/>
                        <a:latin typeface="Calibri"/>
                        <a:ea typeface="Calibri"/>
                        <a:cs typeface="Times New Roman"/>
                      </a:endParaRPr>
                    </a:p>
                  </a:txBody>
                  <a:tcPr marL="58047" marR="58047" marT="0" marB="0" anchor="ctr"/>
                </a:tc>
              </a:tr>
              <a:tr h="902327">
                <a:tc>
                  <a:txBody>
                    <a:bodyPr/>
                    <a:lstStyle/>
                    <a:p>
                      <a:pPr algn="ctr">
                        <a:lnSpc>
                          <a:spcPct val="115000"/>
                        </a:lnSpc>
                        <a:spcAft>
                          <a:spcPts val="0"/>
                        </a:spcAft>
                      </a:pPr>
                      <a:r>
                        <a:rPr lang="es-CO" sz="1000" dirty="0" smtClean="0">
                          <a:effectLst/>
                        </a:rPr>
                        <a:t>2015</a:t>
                      </a:r>
                      <a:endParaRPr lang="es-CO" sz="1000"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Nov.</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29</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418</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400</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44</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a:effectLst/>
                          <a:latin typeface="+mn-lt"/>
                          <a:ea typeface="+mn-ea"/>
                          <a:cs typeface="+mn-cs"/>
                        </a:rPr>
                        <a:t>3</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rPr>
                        <a:t>417</a:t>
                      </a: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97.18%</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a:effectLst/>
                          <a:latin typeface="+mn-lt"/>
                          <a:ea typeface="+mn-ea"/>
                          <a:cs typeface="+mn-cs"/>
                        </a:rPr>
                        <a:t>1</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rPr>
                        <a:t>94.92%</a:t>
                      </a:r>
                      <a:endParaRPr lang="es-CO" sz="1000" b="1" dirty="0">
                        <a:effectLst/>
                        <a:latin typeface="Calibri"/>
                        <a:ea typeface="Calibri"/>
                        <a:cs typeface="Times New Roman"/>
                      </a:endParaRPr>
                    </a:p>
                  </a:txBody>
                  <a:tcPr marL="58047" marR="58047" marT="0" marB="0" anchor="ctr"/>
                </a:tc>
              </a:tr>
              <a:tr h="902327">
                <a:tc>
                  <a:txBody>
                    <a:bodyPr/>
                    <a:lstStyle/>
                    <a:p>
                      <a:pPr algn="ctr">
                        <a:lnSpc>
                          <a:spcPct val="115000"/>
                        </a:lnSpc>
                        <a:spcAft>
                          <a:spcPts val="0"/>
                        </a:spcAft>
                      </a:pPr>
                      <a:r>
                        <a:rPr lang="es-CO" sz="1000" dirty="0" smtClean="0">
                          <a:effectLst/>
                        </a:rPr>
                        <a:t>2015</a:t>
                      </a:r>
                      <a:endParaRPr lang="es-CO" sz="1000"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Dic.</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45</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413</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400</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25</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a:effectLst/>
                          <a:latin typeface="+mn-lt"/>
                          <a:ea typeface="+mn-ea"/>
                          <a:cs typeface="+mn-cs"/>
                        </a:rPr>
                        <a:t>3</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411</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93.78%</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Calibri"/>
                          <a:ea typeface="Calibri"/>
                          <a:cs typeface="Times New Roman"/>
                        </a:rPr>
                        <a:t>1</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rPr>
                        <a:t>87.55%</a:t>
                      </a:r>
                      <a:endParaRPr lang="es-CO" sz="1000" b="1" dirty="0">
                        <a:effectLst/>
                        <a:latin typeface="Calibri"/>
                        <a:ea typeface="Calibri"/>
                        <a:cs typeface="Times New Roman"/>
                      </a:endParaRPr>
                    </a:p>
                  </a:txBody>
                  <a:tcPr marL="58047" marR="58047" marT="0" marB="0" anchor="ctr"/>
                </a:tc>
              </a:tr>
              <a:tr h="902327">
                <a:tc>
                  <a:txBody>
                    <a:bodyPr/>
                    <a:lstStyle/>
                    <a:p>
                      <a:pPr algn="ctr">
                        <a:lnSpc>
                          <a:spcPct val="115000"/>
                        </a:lnSpc>
                        <a:spcAft>
                          <a:spcPts val="0"/>
                        </a:spcAft>
                      </a:pPr>
                      <a:r>
                        <a:rPr lang="es-CO" sz="1000" dirty="0" smtClean="0">
                          <a:effectLst/>
                        </a:rPr>
                        <a:t>2016</a:t>
                      </a:r>
                      <a:endParaRPr lang="es-CO" sz="1000"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Enero</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solidFill>
                            <a:srgbClr val="FF0000"/>
                          </a:solidFill>
                          <a:effectLst/>
                          <a:latin typeface="+mn-lt"/>
                          <a:ea typeface="+mn-ea"/>
                          <a:cs typeface="+mn-cs"/>
                        </a:rPr>
                        <a:t>10</a:t>
                      </a:r>
                      <a:endParaRPr lang="es-CO" sz="1000" b="1" dirty="0">
                        <a:solidFill>
                          <a:srgbClr val="FF0000"/>
                        </a:solidFill>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rPr>
                        <a:t>434</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rPr>
                        <a:t>400</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21</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a:effectLst/>
                          <a:latin typeface="+mn-lt"/>
                          <a:ea typeface="+mn-ea"/>
                          <a:cs typeface="+mn-cs"/>
                        </a:rPr>
                        <a:t>3</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412</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99.67%</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a:effectLst/>
                          <a:latin typeface="+mn-lt"/>
                          <a:ea typeface="+mn-ea"/>
                          <a:cs typeface="+mn-cs"/>
                        </a:rPr>
                        <a:t>4</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rPr>
                        <a:t>99.33%</a:t>
                      </a:r>
                      <a:endParaRPr lang="es-CO" sz="1000" b="1" dirty="0">
                        <a:effectLst/>
                        <a:latin typeface="Calibri"/>
                        <a:ea typeface="Calibri"/>
                        <a:cs typeface="Times New Roman"/>
                      </a:endParaRPr>
                    </a:p>
                  </a:txBody>
                  <a:tcPr marL="58047" marR="58047" marT="0" marB="0" anchor="ctr"/>
                </a:tc>
              </a:tr>
              <a:tr h="902327">
                <a:tc>
                  <a:txBody>
                    <a:bodyPr/>
                    <a:lstStyle/>
                    <a:p>
                      <a:pPr algn="ctr">
                        <a:lnSpc>
                          <a:spcPct val="115000"/>
                        </a:lnSpc>
                        <a:spcAft>
                          <a:spcPts val="0"/>
                        </a:spcAft>
                      </a:pPr>
                      <a:r>
                        <a:rPr lang="es-CO" sz="1000" dirty="0" smtClean="0">
                          <a:effectLst/>
                        </a:rPr>
                        <a:t>2016</a:t>
                      </a:r>
                      <a:endParaRPr lang="es-CO" sz="1000"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Feb.</a:t>
                      </a:r>
                    </a:p>
                    <a:p>
                      <a:pPr algn="ctr">
                        <a:lnSpc>
                          <a:spcPct val="115000"/>
                        </a:lnSpc>
                        <a:spcAft>
                          <a:spcPts val="0"/>
                        </a:spcAft>
                      </a:pPr>
                      <a:r>
                        <a:rPr lang="es-CO" sz="1000" b="1" dirty="0" err="1" smtClean="0">
                          <a:effectLst/>
                          <a:latin typeface="+mn-lt"/>
                          <a:ea typeface="+mn-ea"/>
                          <a:cs typeface="+mn-cs"/>
                        </a:rPr>
                        <a:t>Marz</a:t>
                      </a:r>
                      <a:r>
                        <a:rPr lang="es-CO" sz="1000" b="1" dirty="0" smtClean="0">
                          <a:effectLst/>
                          <a:latin typeface="+mn-lt"/>
                          <a:ea typeface="+mn-ea"/>
                          <a:cs typeface="+mn-cs"/>
                        </a:rPr>
                        <a:t>.</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21</a:t>
                      </a:r>
                      <a:r>
                        <a:rPr lang="es-CO" sz="1000" b="1" baseline="0" dirty="0" smtClean="0">
                          <a:effectLst/>
                          <a:latin typeface="+mn-lt"/>
                          <a:ea typeface="+mn-ea"/>
                          <a:cs typeface="+mn-cs"/>
                        </a:rPr>
                        <a:t> </a:t>
                      </a:r>
                    </a:p>
                    <a:p>
                      <a:pPr algn="ctr">
                        <a:lnSpc>
                          <a:spcPct val="115000"/>
                        </a:lnSpc>
                        <a:spcAft>
                          <a:spcPts val="0"/>
                        </a:spcAft>
                      </a:pPr>
                      <a:r>
                        <a:rPr lang="es-CO" sz="1000" b="1" baseline="0" dirty="0" smtClean="0">
                          <a:effectLst/>
                          <a:latin typeface="+mn-lt"/>
                          <a:ea typeface="+mn-ea"/>
                          <a:cs typeface="+mn-cs"/>
                        </a:rPr>
                        <a:t>21</a:t>
                      </a: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581</a:t>
                      </a:r>
                    </a:p>
                    <a:p>
                      <a:pPr algn="ctr">
                        <a:lnSpc>
                          <a:spcPct val="115000"/>
                        </a:lnSpc>
                        <a:spcAft>
                          <a:spcPts val="0"/>
                        </a:spcAft>
                      </a:pPr>
                      <a:r>
                        <a:rPr lang="es-CO" sz="1000" b="1" dirty="0" smtClean="0">
                          <a:effectLst/>
                          <a:latin typeface="+mn-lt"/>
                          <a:ea typeface="+mn-ea"/>
                          <a:cs typeface="+mn-cs"/>
                        </a:rPr>
                        <a:t>534</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rPr>
                        <a:t>600</a:t>
                      </a:r>
                    </a:p>
                    <a:p>
                      <a:pPr algn="ctr">
                        <a:lnSpc>
                          <a:spcPct val="115000"/>
                        </a:lnSpc>
                        <a:spcAft>
                          <a:spcPts val="0"/>
                        </a:spcAft>
                      </a:pPr>
                      <a:r>
                        <a:rPr lang="es-CO" sz="1000" b="1" baseline="0" dirty="0" smtClean="0">
                          <a:effectLst/>
                          <a:latin typeface="Calibri"/>
                          <a:ea typeface="Calibri"/>
                          <a:cs typeface="Times New Roman"/>
                        </a:rPr>
                        <a:t> 600</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21</a:t>
                      </a:r>
                    </a:p>
                    <a:p>
                      <a:pPr algn="ctr">
                        <a:lnSpc>
                          <a:spcPct val="115000"/>
                        </a:lnSpc>
                        <a:spcAft>
                          <a:spcPts val="0"/>
                        </a:spcAft>
                      </a:pPr>
                      <a:r>
                        <a:rPr lang="es-CO" sz="1000" b="1" dirty="0" smtClean="0">
                          <a:effectLst/>
                          <a:latin typeface="+mn-lt"/>
                          <a:ea typeface="+mn-ea"/>
                          <a:cs typeface="+mn-cs"/>
                        </a:rPr>
                        <a:t>20</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rPr>
                        <a:t>3</a:t>
                      </a:r>
                    </a:p>
                    <a:p>
                      <a:pPr algn="ctr">
                        <a:lnSpc>
                          <a:spcPct val="115000"/>
                        </a:lnSpc>
                        <a:spcAft>
                          <a:spcPts val="0"/>
                        </a:spcAft>
                      </a:pPr>
                      <a:r>
                        <a:rPr lang="es-CO" sz="1000" b="1" dirty="0" smtClean="0">
                          <a:solidFill>
                            <a:srgbClr val="FF0000"/>
                          </a:solidFill>
                          <a:effectLst/>
                          <a:latin typeface="Calibri"/>
                          <a:ea typeface="Calibri"/>
                          <a:cs typeface="Times New Roman"/>
                        </a:rPr>
                        <a:t>27</a:t>
                      </a:r>
                      <a:endParaRPr lang="es-CO" sz="1000" b="1" dirty="0">
                        <a:solidFill>
                          <a:srgbClr val="FF0000"/>
                        </a:solidFill>
                        <a:effectLst/>
                        <a:latin typeface="Calibri"/>
                        <a:ea typeface="Calibri"/>
                        <a:cs typeface="Times New Roman"/>
                      </a:endParaRPr>
                    </a:p>
                  </a:txBody>
                  <a:tcPr marL="58047" marR="58047" marT="0" marB="0" anchor="ctr"/>
                </a:tc>
                <a:tc>
                  <a:txBody>
                    <a:bodyPr/>
                    <a:lstStyle/>
                    <a:p>
                      <a:pPr algn="ctr">
                        <a:lnSpc>
                          <a:spcPct val="115000"/>
                        </a:lnSpc>
                        <a:spcAft>
                          <a:spcPts val="0"/>
                        </a:spcAft>
                      </a:pP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580</a:t>
                      </a:r>
                    </a:p>
                    <a:p>
                      <a:pPr algn="ctr">
                        <a:lnSpc>
                          <a:spcPct val="115000"/>
                        </a:lnSpc>
                        <a:spcAft>
                          <a:spcPts val="0"/>
                        </a:spcAft>
                      </a:pPr>
                      <a:r>
                        <a:rPr lang="es-CO" sz="1000" b="1" dirty="0" smtClean="0">
                          <a:effectLst/>
                          <a:latin typeface="+mn-lt"/>
                          <a:ea typeface="+mn-ea"/>
                          <a:cs typeface="+mn-cs"/>
                        </a:rPr>
                        <a:t>533</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97.22%</a:t>
                      </a:r>
                    </a:p>
                    <a:p>
                      <a:pPr algn="ctr">
                        <a:lnSpc>
                          <a:spcPct val="115000"/>
                        </a:lnSpc>
                        <a:spcAft>
                          <a:spcPts val="0"/>
                        </a:spcAft>
                      </a:pPr>
                      <a:r>
                        <a:rPr lang="es-CO" sz="1000" b="1" dirty="0" smtClean="0">
                          <a:effectLst/>
                          <a:latin typeface="+mn-lt"/>
                          <a:ea typeface="+mn-ea"/>
                          <a:cs typeface="+mn-cs"/>
                        </a:rPr>
                        <a:t>95-40%</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latin typeface="+mn-lt"/>
                          <a:ea typeface="+mn-ea"/>
                          <a:cs typeface="+mn-cs"/>
                        </a:rPr>
                        <a:t>2</a:t>
                      </a:r>
                    </a:p>
                    <a:p>
                      <a:pPr algn="ctr">
                        <a:lnSpc>
                          <a:spcPct val="115000"/>
                        </a:lnSpc>
                        <a:spcAft>
                          <a:spcPts val="0"/>
                        </a:spcAft>
                      </a:pPr>
                      <a:r>
                        <a:rPr lang="es-CO" sz="1000" b="1" dirty="0" smtClean="0">
                          <a:effectLst/>
                          <a:latin typeface="+mn-lt"/>
                          <a:ea typeface="+mn-ea"/>
                          <a:cs typeface="+mn-cs"/>
                        </a:rPr>
                        <a:t>10</a:t>
                      </a:r>
                      <a:endParaRPr lang="es-CO" sz="1000" b="1" dirty="0">
                        <a:effectLst/>
                        <a:latin typeface="Calibri"/>
                        <a:ea typeface="Calibri"/>
                        <a:cs typeface="Times New Roman"/>
                      </a:endParaRPr>
                    </a:p>
                  </a:txBody>
                  <a:tcPr marL="58047" marR="58047" marT="0" marB="0" anchor="ctr"/>
                </a:tc>
                <a:tc>
                  <a:txBody>
                    <a:bodyPr/>
                    <a:lstStyle/>
                    <a:p>
                      <a:pPr algn="ctr">
                        <a:lnSpc>
                          <a:spcPct val="115000"/>
                        </a:lnSpc>
                        <a:spcAft>
                          <a:spcPts val="0"/>
                        </a:spcAft>
                      </a:pPr>
                      <a:r>
                        <a:rPr lang="es-CO" sz="1000" b="1" dirty="0" smtClean="0">
                          <a:effectLst/>
                        </a:rPr>
                        <a:t>95.83%</a:t>
                      </a:r>
                    </a:p>
                    <a:p>
                      <a:pPr algn="ctr">
                        <a:lnSpc>
                          <a:spcPct val="115000"/>
                        </a:lnSpc>
                        <a:spcAft>
                          <a:spcPts val="0"/>
                        </a:spcAft>
                      </a:pPr>
                      <a:r>
                        <a:rPr lang="es-CO" sz="1000" b="1" dirty="0" smtClean="0">
                          <a:effectLst/>
                          <a:latin typeface="Calibri"/>
                          <a:ea typeface="Calibri"/>
                          <a:cs typeface="Times New Roman"/>
                        </a:rPr>
                        <a:t>95.19%</a:t>
                      </a:r>
                      <a:endParaRPr lang="es-CO" sz="1000" b="1" dirty="0">
                        <a:effectLst/>
                        <a:latin typeface="Calibri"/>
                        <a:ea typeface="Calibri"/>
                        <a:cs typeface="Times New Roman"/>
                      </a:endParaRPr>
                    </a:p>
                  </a:txBody>
                  <a:tcPr marL="58047" marR="58047" marT="0" marB="0" anchor="ctr"/>
                </a:tc>
              </a:tr>
            </a:tbl>
          </a:graphicData>
        </a:graphic>
      </p:graphicFrame>
    </p:spTree>
    <p:extLst>
      <p:ext uri="{BB962C8B-B14F-4D97-AF65-F5344CB8AC3E}">
        <p14:creationId xmlns:p14="http://schemas.microsoft.com/office/powerpoint/2010/main" val="2761758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611560" y="620688"/>
            <a:ext cx="7848872" cy="5616624"/>
          </a:xfrm>
        </p:spPr>
        <p:txBody>
          <a:bodyPr>
            <a:normAutofit/>
          </a:bodyPr>
          <a:lstStyle/>
          <a:p>
            <a:pPr marL="514350" indent="-514350">
              <a:buAutoNum type="arabicPeriod"/>
            </a:pPr>
            <a:r>
              <a:rPr lang="es-CO" sz="2800" dirty="0" smtClean="0">
                <a:hlinkClick r:id="rId2" action="ppaction://hlinksldjump"/>
              </a:rPr>
              <a:t>Puesto. </a:t>
            </a:r>
            <a:endParaRPr lang="es-CO" sz="2800" dirty="0" smtClean="0"/>
          </a:p>
          <a:p>
            <a:r>
              <a:rPr lang="es-CO" sz="2400" dirty="0" smtClean="0"/>
              <a:t>El comportamiento es variable.</a:t>
            </a:r>
          </a:p>
          <a:p>
            <a:r>
              <a:rPr lang="es-CO" sz="2800" dirty="0" smtClean="0"/>
              <a:t>Factores de la variación: </a:t>
            </a:r>
          </a:p>
          <a:p>
            <a:pPr algn="just"/>
            <a:r>
              <a:rPr lang="es-CO" sz="2400" dirty="0" smtClean="0"/>
              <a:t>-Número de requerimiento, tramites, asignados, vencidos, a tiempo, finalizados, anulados, quejas y reclamos, invitaciones y oportunidad en la respuesta. Estos componentes que condicionan nuestra posición en el ranking, ya sea para alejarnos del puesto número uno hacia un bajo rendimiento o mejorar sustancialmente. </a:t>
            </a:r>
            <a:endParaRPr lang="es-CO" sz="2400" dirty="0"/>
          </a:p>
        </p:txBody>
      </p:sp>
    </p:spTree>
    <p:extLst>
      <p:ext uri="{BB962C8B-B14F-4D97-AF65-F5344CB8AC3E}">
        <p14:creationId xmlns:p14="http://schemas.microsoft.com/office/powerpoint/2010/main" val="1523729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260648"/>
            <a:ext cx="7776862" cy="1008112"/>
          </a:xfrm>
        </p:spPr>
        <p:txBody>
          <a:bodyPr/>
          <a:lstStyle/>
          <a:p>
            <a:r>
              <a:rPr lang="es-CO" dirty="0" smtClean="0">
                <a:solidFill>
                  <a:schemeClr val="bg1"/>
                </a:solidFill>
                <a:hlinkClick r:id="rId2" action="ppaction://hlinksldjump"/>
              </a:rPr>
              <a:t>1. Número de requerimientos</a:t>
            </a:r>
            <a:endParaRPr lang="es-CO" dirty="0">
              <a:solidFill>
                <a:schemeClr val="bg1"/>
              </a:solidFill>
            </a:endParaRPr>
          </a:p>
        </p:txBody>
      </p:sp>
      <p:sp>
        <p:nvSpPr>
          <p:cNvPr id="3" name="2 Subtítulo"/>
          <p:cNvSpPr>
            <a:spLocks noGrp="1"/>
          </p:cNvSpPr>
          <p:nvPr>
            <p:ph type="subTitle" idx="1"/>
          </p:nvPr>
        </p:nvSpPr>
        <p:spPr>
          <a:xfrm>
            <a:off x="395536" y="1556792"/>
            <a:ext cx="7992888" cy="4680520"/>
          </a:xfrm>
        </p:spPr>
        <p:txBody>
          <a:bodyPr>
            <a:normAutofit/>
          </a:bodyPr>
          <a:lstStyle/>
          <a:p>
            <a:pPr algn="just"/>
            <a:r>
              <a:rPr lang="es-CO" sz="2400" dirty="0" smtClean="0"/>
              <a:t>Son peticiones, quejas reclamos y solicitudes que un usuario allega a la SEM para resolver sus situaciones. Estos pueden ser de manera física o virtual. En la medida en que la cantidad aumente, el puntaje para nosotros es mayor. Existen acciones y estrategias que pueden determinar la variación de los requerimientos. </a:t>
            </a:r>
          </a:p>
          <a:p>
            <a:pPr algn="just"/>
            <a:r>
              <a:rPr lang="es-CO" sz="2400" dirty="0" smtClean="0"/>
              <a:t>Pasaron de 400 a 600 PQRs esperados </a:t>
            </a:r>
          </a:p>
          <a:p>
            <a:pPr algn="just"/>
            <a:r>
              <a:rPr lang="es-CO" sz="2400" dirty="0" smtClean="0"/>
              <a:t>Se debe evitar ciertas acciones, ingresarlos por fuera del sistema </a:t>
            </a:r>
            <a:endParaRPr lang="es-CO" sz="2400" dirty="0"/>
          </a:p>
        </p:txBody>
      </p:sp>
    </p:spTree>
    <p:extLst>
      <p:ext uri="{BB962C8B-B14F-4D97-AF65-F5344CB8AC3E}">
        <p14:creationId xmlns:p14="http://schemas.microsoft.com/office/powerpoint/2010/main" val="10473012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548681"/>
            <a:ext cx="7189188" cy="864096"/>
          </a:xfrm>
        </p:spPr>
        <p:txBody>
          <a:bodyPr/>
          <a:lstStyle/>
          <a:p>
            <a:r>
              <a:rPr lang="es-CO" dirty="0" smtClean="0"/>
              <a:t>Requerimientos Web </a:t>
            </a:r>
            <a:endParaRPr lang="es-CO" dirty="0"/>
          </a:p>
        </p:txBody>
      </p:sp>
      <p:sp>
        <p:nvSpPr>
          <p:cNvPr id="3" name="2 Subtítulo"/>
          <p:cNvSpPr>
            <a:spLocks noGrp="1"/>
          </p:cNvSpPr>
          <p:nvPr>
            <p:ph type="subTitle" idx="1"/>
          </p:nvPr>
        </p:nvSpPr>
        <p:spPr>
          <a:xfrm>
            <a:off x="539552" y="1556792"/>
            <a:ext cx="7992888" cy="4824536"/>
          </a:xfrm>
        </p:spPr>
        <p:txBody>
          <a:bodyPr>
            <a:normAutofit/>
          </a:bodyPr>
          <a:lstStyle/>
          <a:p>
            <a:pPr algn="just"/>
            <a:r>
              <a:rPr lang="es-CO" sz="2400" dirty="0" smtClean="0"/>
              <a:t>Estrategia SAC que brinda al ciudadano la oportunidad de ingresar </a:t>
            </a:r>
            <a:r>
              <a:rPr lang="es-CO" sz="2400" dirty="0" err="1" smtClean="0"/>
              <a:t>PQRs</a:t>
            </a:r>
            <a:r>
              <a:rPr lang="es-CO" sz="2400" dirty="0" smtClean="0"/>
              <a:t> desde la comodidad de su hogar o lugar de trabajo sin costo de dinero adicional, </a:t>
            </a:r>
            <a:r>
              <a:rPr lang="es-CO" sz="2400" dirty="0"/>
              <a:t>y</a:t>
            </a:r>
            <a:r>
              <a:rPr lang="es-CO" sz="2400" dirty="0" smtClean="0"/>
              <a:t> permite descongestionar las oficinas. </a:t>
            </a:r>
          </a:p>
          <a:p>
            <a:pPr algn="just"/>
            <a:r>
              <a:rPr lang="es-CO" sz="2400" dirty="0" smtClean="0"/>
              <a:t>Implementado en SEM Lorica desde Enero de 2014. </a:t>
            </a:r>
          </a:p>
          <a:p>
            <a:pPr algn="just"/>
            <a:r>
              <a:rPr lang="es-CO" sz="2400" dirty="0" smtClean="0"/>
              <a:t>Estrategias para su utilización: Capacitación, mesas de trabajo y capacitación personalizada. </a:t>
            </a:r>
          </a:p>
          <a:p>
            <a:pPr algn="just"/>
            <a:r>
              <a:rPr lang="es-CO" sz="2400" dirty="0" smtClean="0"/>
              <a:t>Se necesita crear otras estrategias que demanden gastos (publicación en páginas, reuniones, </a:t>
            </a:r>
            <a:r>
              <a:rPr lang="es-CO" sz="2400" dirty="0" err="1" smtClean="0"/>
              <a:t>etc</a:t>
            </a:r>
            <a:r>
              <a:rPr lang="es-CO" sz="2400" dirty="0" smtClean="0"/>
              <a:t>, videos en T.V.). </a:t>
            </a:r>
          </a:p>
        </p:txBody>
      </p:sp>
    </p:spTree>
    <p:extLst>
      <p:ext uri="{BB962C8B-B14F-4D97-AF65-F5344CB8AC3E}">
        <p14:creationId xmlns:p14="http://schemas.microsoft.com/office/powerpoint/2010/main" val="1747313769"/>
      </p:ext>
    </p:extLst>
  </p:cSld>
  <p:clrMapOvr>
    <a:masterClrMapping/>
  </p:clrMapOvr>
  <p:timing>
    <p:tnLst>
      <p:par>
        <p:cTn id="1" dur="indefinite" restart="never" nodeType="tmRoot"/>
      </p:par>
    </p:tnLst>
  </p:timing>
</p:sld>
</file>

<file path=ppt/theme/theme1.xml><?xml version="1.0" encoding="utf-8"?>
<a:theme xmlns:a="http://schemas.openxmlformats.org/drawingml/2006/main" name="Autumn">
  <a:themeElements>
    <a:clrScheme name="Cartoné">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Autumn">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tumn">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8000"/>
                <a:shade val="100000"/>
                <a:hueMod val="108000"/>
                <a:satMod val="130000"/>
                <a:lumMod val="108000"/>
              </a:schemeClr>
            </a:gs>
            <a:gs pos="92000">
              <a:schemeClr val="phClr">
                <a:shade val="88000"/>
                <a:hueMod val="96000"/>
                <a:satMod val="120000"/>
                <a:lumMod val="74000"/>
              </a:schemeClr>
            </a:gs>
          </a:gsLst>
          <a:lin ang="5400000" scaled="1"/>
        </a:gradFill>
        <a:gradFill rotWithShape="1">
          <a:gsLst>
            <a:gs pos="0">
              <a:schemeClr val="phClr">
                <a:tint val="98000"/>
                <a:shade val="100000"/>
                <a:hueMod val="100000"/>
                <a:satMod val="130000"/>
                <a:lumMod val="112000"/>
              </a:schemeClr>
            </a:gs>
            <a:gs pos="100000">
              <a:schemeClr val="phClr">
                <a:shade val="84000"/>
                <a:hueMod val="96000"/>
                <a:satMod val="120000"/>
                <a:lumMod val="80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TC102455610[[fn=Otoño]]</Template>
  <TotalTime>1402</TotalTime>
  <Words>3319</Words>
  <Application>Microsoft Office PowerPoint</Application>
  <PresentationFormat>Presentación en pantalla (4:3)</PresentationFormat>
  <Paragraphs>1203</Paragraphs>
  <Slides>49</Slides>
  <Notes>3</Notes>
  <HiddenSlides>0</HiddenSlides>
  <MMClips>0</MMClips>
  <ScaleCrop>false</ScaleCrop>
  <HeadingPairs>
    <vt:vector size="4" baseType="variant">
      <vt:variant>
        <vt:lpstr>Tema</vt:lpstr>
      </vt:variant>
      <vt:variant>
        <vt:i4>1</vt:i4>
      </vt:variant>
      <vt:variant>
        <vt:lpstr>Títulos de diapositiva</vt:lpstr>
      </vt:variant>
      <vt:variant>
        <vt:i4>49</vt:i4>
      </vt:variant>
    </vt:vector>
  </HeadingPairs>
  <TitlesOfParts>
    <vt:vector size="50" baseType="lpstr">
      <vt:lpstr>Autumn</vt:lpstr>
      <vt:lpstr>Análisis de Informes:  1. Atención al ciudadano  2.Análisis de Indicadores  3. Análisis Comparativo de encuestas de los dos últimos trimestres (2015-2016)</vt:lpstr>
      <vt:lpstr>Presentación de PowerPoint</vt:lpstr>
      <vt:lpstr>Presentación de PowerPoint</vt:lpstr>
      <vt:lpstr>CALIFICACIÓN DEL DESEMPEÑO DE LAS SECRETARÍAS DE EDUCACIÓN EN EL USO DEL SAC </vt:lpstr>
      <vt:lpstr>Estado y manejo del Sistema de Atención al Ciudadano</vt:lpstr>
      <vt:lpstr>Presentación de PowerPoint</vt:lpstr>
      <vt:lpstr>Presentación de PowerPoint</vt:lpstr>
      <vt:lpstr>1. Número de requerimientos</vt:lpstr>
      <vt:lpstr>Requerimientos Web </vt:lpstr>
      <vt:lpstr>4. Vencidos </vt:lpstr>
      <vt:lpstr>Oportunidad en la respuesta</vt:lpstr>
      <vt:lpstr>PQRs  CONTESTADOS FUERA DE TIEMPO  - ULTIMO TRIMESTRE 2015 - PRIMER TRIMESTRE 2016 </vt:lpstr>
      <vt:lpstr>Presentación de PowerPoint</vt:lpstr>
      <vt:lpstr>Presentación de PowerPoint</vt:lpstr>
      <vt:lpstr>Conclusiones </vt:lpstr>
      <vt:lpstr>Presentación de PowerPoint</vt:lpstr>
      <vt:lpstr>Recomendaciones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Análisis de los Indicadores del SAC</vt:lpstr>
      <vt:lpstr>1. Oportunidad de la Respuesta</vt:lpstr>
      <vt:lpstr>Presentación de PowerPoint</vt:lpstr>
      <vt:lpstr>Presentación de PowerPoint</vt:lpstr>
      <vt:lpstr>Presentación de PowerPoint</vt:lpstr>
      <vt:lpstr>Presentación de PowerPoint</vt:lpstr>
      <vt:lpstr>2. QUEJAS</vt:lpstr>
      <vt:lpstr>Presentación de PowerPoint</vt:lpstr>
      <vt:lpstr>Presentación de PowerPoint</vt:lpstr>
      <vt:lpstr>Presentación de PowerPoint</vt:lpstr>
      <vt:lpstr>Presentación de PowerPoint</vt:lpstr>
      <vt:lpstr>Análisis de Encuestas de Atención al Ciudadano </vt:lpstr>
      <vt:lpstr>Presentación de PowerPoint</vt:lpstr>
      <vt:lpstr>Presentación de PowerPoint</vt:lpstr>
      <vt:lpstr>Presentación de PowerPoint</vt:lpstr>
      <vt:lpstr>Presentación de PowerPoint</vt:lpstr>
      <vt:lpstr>Presentación de PowerPoint</vt:lpstr>
      <vt:lpstr>Presentación de PowerPoint</vt:lpstr>
      <vt:lpstr>Resumen del comportamiento</vt:lpstr>
      <vt:lpstr>Resumen del comportamiento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Informe:  Atención al ciudadano</dc:title>
  <dc:creator>Sandra Correa</dc:creator>
  <cp:lastModifiedBy>SAC</cp:lastModifiedBy>
  <cp:revision>152</cp:revision>
  <dcterms:created xsi:type="dcterms:W3CDTF">2014-06-21T20:39:36Z</dcterms:created>
  <dcterms:modified xsi:type="dcterms:W3CDTF">2016-05-27T14:53:41Z</dcterms:modified>
</cp:coreProperties>
</file>