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4" r:id="rId2"/>
    <p:sldMasterId id="2147483864" r:id="rId3"/>
  </p:sldMasterIdLst>
  <p:notesMasterIdLst>
    <p:notesMasterId r:id="rId33"/>
  </p:notesMasterIdLst>
  <p:handoutMasterIdLst>
    <p:handoutMasterId r:id="rId34"/>
  </p:handoutMasterIdLst>
  <p:sldIdLst>
    <p:sldId id="258" r:id="rId4"/>
    <p:sldId id="256" r:id="rId5"/>
    <p:sldId id="269" r:id="rId6"/>
    <p:sldId id="259" r:id="rId7"/>
    <p:sldId id="271" r:id="rId8"/>
    <p:sldId id="285"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60" r:id="rId23"/>
    <p:sldId id="261" r:id="rId24"/>
    <p:sldId id="262" r:id="rId25"/>
    <p:sldId id="267" r:id="rId26"/>
    <p:sldId id="263" r:id="rId27"/>
    <p:sldId id="268" r:id="rId28"/>
    <p:sldId id="264" r:id="rId29"/>
    <p:sldId id="265" r:id="rId30"/>
    <p:sldId id="266" r:id="rId31"/>
    <p:sldId id="270"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FE3A72-2BB0-4CE4-B9C6-964A7A7D57F7}" type="datetimeFigureOut">
              <a:rPr lang="es-CO" smtClean="0"/>
              <a:t>16/05/2016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4B55B3-43BF-45D9-B21B-FA9F26FD66D1}" type="slidenum">
              <a:rPr lang="es-CO" smtClean="0"/>
              <a:t>‹Nº›</a:t>
            </a:fld>
            <a:endParaRPr lang="es-CO"/>
          </a:p>
        </p:txBody>
      </p:sp>
    </p:spTree>
    <p:extLst>
      <p:ext uri="{BB962C8B-B14F-4D97-AF65-F5344CB8AC3E}">
        <p14:creationId xmlns:p14="http://schemas.microsoft.com/office/powerpoint/2010/main" val="6390900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CF955-043D-4037-AFD1-4ED74D284494}" type="datetimeFigureOut">
              <a:rPr lang="es-CO" smtClean="0"/>
              <a:t>16/05/2016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BDAFD-9AE2-4D01-9074-47C748B539CD}" type="slidenum">
              <a:rPr lang="es-CO" smtClean="0"/>
              <a:t>‹Nº›</a:t>
            </a:fld>
            <a:endParaRPr lang="es-CO"/>
          </a:p>
        </p:txBody>
      </p:sp>
    </p:spTree>
    <p:extLst>
      <p:ext uri="{BB962C8B-B14F-4D97-AF65-F5344CB8AC3E}">
        <p14:creationId xmlns:p14="http://schemas.microsoft.com/office/powerpoint/2010/main" val="377076912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44EBDAFD-9AE2-4D01-9074-47C748B539CD}" type="slidenum">
              <a:rPr lang="es-CO" smtClean="0"/>
              <a:t>2</a:t>
            </a:fld>
            <a:endParaRPr lang="es-CO"/>
          </a:p>
        </p:txBody>
      </p:sp>
      <p:sp>
        <p:nvSpPr>
          <p:cNvPr id="5" name="Marcador de encabezado 4"/>
          <p:cNvSpPr>
            <a:spLocks noGrp="1"/>
          </p:cNvSpPr>
          <p:nvPr>
            <p:ph type="hdr" sz="quarter" idx="11"/>
          </p:nvPr>
        </p:nvSpPr>
        <p:spPr/>
        <p:txBody>
          <a:bodyPr/>
          <a:lstStyle/>
          <a:p>
            <a:endParaRPr lang="es-CO"/>
          </a:p>
        </p:txBody>
      </p:sp>
    </p:spTree>
    <p:extLst>
      <p:ext uri="{BB962C8B-B14F-4D97-AF65-F5344CB8AC3E}">
        <p14:creationId xmlns:p14="http://schemas.microsoft.com/office/powerpoint/2010/main" val="84887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96935-8B04-458C-849C-934308D973B9}"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68646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D15EDD-8AA6-4C4B-B813-CDC8DB86FD1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417697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9264D6-CCB4-4368-91B3-B697CAD96491}"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98024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96935-8B04-458C-849C-934308D973B9}"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57768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C5B247-0A5B-4A68-B2A8-1C51AA2E892F}"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45765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EE8F2D0-CF28-4284-9CD2-1362F382367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432332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0FB505-EEB2-4A7D-830C-128F9ACCF2A2}"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93748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879C586-632A-4E04-A4DE-94010A469861}" type="datetime1">
              <a:rPr lang="es-CO" smtClean="0"/>
              <a:t>16/05/2016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940575C-4EC5-478C-8FD9-E4EABDEDF963}"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164034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45282B-A6EB-4BE6-9364-79CEA598956C}" type="datetime1">
              <a:rPr lang="es-CO" smtClean="0"/>
              <a:t>16/05/2016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940575C-4EC5-478C-8FD9-E4EABDEDF963}" type="slidenum">
              <a:rPr lang="es-CO" smtClean="0"/>
              <a:t>‹Nº›</a:t>
            </a:fld>
            <a:endParaRPr lang="es-CO"/>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38299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61A72-318C-41EA-B40A-DDB28EC54E33}" type="datetime1">
              <a:rPr lang="es-CO" smtClean="0"/>
              <a:t>16/05/2016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19411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22DBBB-A29E-44C0-9465-F1DB76AA0FFC}"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1911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C5B247-0A5B-4A68-B2A8-1C51AA2E892F}"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31631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2019E2-03A8-406C-B724-A19DCAD71A42}"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937876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D15EDD-8AA6-4C4B-B813-CDC8DB86FD1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90163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C9264D6-CCB4-4368-91B3-B697CAD96491}"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31414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96935-8B04-458C-849C-934308D973B9}"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300931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C5B247-0A5B-4A68-B2A8-1C51AA2E892F}"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835766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EE8F2D0-CF28-4284-9CD2-1362F382367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506123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0FB505-EEB2-4A7D-830C-128F9ACCF2A2}"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515554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879C586-632A-4E04-A4DE-94010A469861}" type="datetime1">
              <a:rPr lang="es-CO" smtClean="0"/>
              <a:t>16/05/2016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139378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045282B-A6EB-4BE6-9364-79CEA598956C}" type="datetime1">
              <a:rPr lang="es-CO" smtClean="0"/>
              <a:t>16/05/2016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131110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61A72-318C-41EA-B40A-DDB28EC54E33}" type="datetime1">
              <a:rPr lang="es-CO" smtClean="0"/>
              <a:t>16/05/2016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63472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EE8F2D0-CF28-4284-9CD2-1362F382367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404629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22DBBB-A29E-44C0-9465-F1DB76AA0FFC}"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018175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
        <p:nvSpPr>
          <p:cNvPr id="5" name="Date Placeholder 4"/>
          <p:cNvSpPr>
            <a:spLocks noGrp="1"/>
          </p:cNvSpPr>
          <p:nvPr>
            <p:ph type="dt" sz="half" idx="10"/>
          </p:nvPr>
        </p:nvSpPr>
        <p:spPr/>
        <p:txBody>
          <a:bodyPr/>
          <a:lstStyle/>
          <a:p>
            <a:fld id="{CD2019E2-03A8-406C-B724-A19DCAD71A42}" type="datetime1">
              <a:rPr lang="es-CO" smtClean="0"/>
              <a:t>16/05/2016</a:t>
            </a:fld>
            <a:endParaRPr lang="es-CO"/>
          </a:p>
        </p:txBody>
      </p:sp>
    </p:spTree>
    <p:extLst>
      <p:ext uri="{BB962C8B-B14F-4D97-AF65-F5344CB8AC3E}">
        <p14:creationId xmlns:p14="http://schemas.microsoft.com/office/powerpoint/2010/main" val="315601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17A2A9-1212-49A2-B0A5-72FBD9E99AA3}"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24983634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17A2A9-1212-49A2-B0A5-72FBD9E99AA3}"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588012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17A2A9-1212-49A2-B0A5-72FBD9E99AA3}"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77153648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17A2A9-1212-49A2-B0A5-72FBD9E99AA3}"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623468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17A2A9-1212-49A2-B0A5-72FBD9E99AA3}"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99798588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D15EDD-8AA6-4C4B-B813-CDC8DB86FD12}"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917725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9264D6-CCB4-4368-91B3-B697CAD96491}" type="datetime1">
              <a:rPr lang="es-CO" smtClean="0"/>
              <a:t>16/05/2016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00648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0FB505-EEB2-4A7D-830C-128F9ACCF2A2}"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3745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879C586-632A-4E04-A4DE-94010A469861}" type="datetime1">
              <a:rPr lang="es-CO" smtClean="0"/>
              <a:t>16/05/2016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940575C-4EC5-478C-8FD9-E4EABDEDF963}"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34699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45282B-A6EB-4BE6-9364-79CEA598956C}" type="datetime1">
              <a:rPr lang="es-CO" smtClean="0"/>
              <a:t>16/05/2016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940575C-4EC5-478C-8FD9-E4EABDEDF963}" type="slidenum">
              <a:rPr lang="es-CO" smtClean="0"/>
              <a:t>‹Nº›</a:t>
            </a:fld>
            <a:endParaRPr lang="es-CO"/>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80104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61A72-318C-41EA-B40A-DDB28EC54E33}" type="datetime1">
              <a:rPr lang="es-CO" smtClean="0"/>
              <a:t>16/05/2016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15948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D22DBBB-A29E-44C0-9465-F1DB76AA0FFC}"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248945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2019E2-03A8-406C-B724-A19DCAD71A42}" type="datetime1">
              <a:rPr lang="es-CO" smtClean="0"/>
              <a:t>16/05/2016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940575C-4EC5-478C-8FD9-E4EABDEDF963}" type="slidenum">
              <a:rPr lang="es-CO" smtClean="0"/>
              <a:t>‹Nº›</a:t>
            </a:fld>
            <a:endParaRPr lang="es-CO"/>
          </a:p>
        </p:txBody>
      </p:sp>
    </p:spTree>
    <p:extLst>
      <p:ext uri="{BB962C8B-B14F-4D97-AF65-F5344CB8AC3E}">
        <p14:creationId xmlns:p14="http://schemas.microsoft.com/office/powerpoint/2010/main" val="65105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117A2A9-1212-49A2-B0A5-72FBD9E99AA3}" type="datetime1">
              <a:rPr lang="es-CO" smtClean="0"/>
              <a:t>16/05/2016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CO"/>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940575C-4EC5-478C-8FD9-E4EABDEDF963}" type="slidenum">
              <a:rPr lang="es-CO" smtClean="0"/>
              <a:t>‹Nº›</a:t>
            </a:fld>
            <a:endParaRPr lang="es-CO"/>
          </a:p>
        </p:txBody>
      </p:sp>
    </p:spTree>
    <p:extLst>
      <p:ext uri="{BB962C8B-B14F-4D97-AF65-F5344CB8AC3E}">
        <p14:creationId xmlns:p14="http://schemas.microsoft.com/office/powerpoint/2010/main" val="25521981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117A2A9-1212-49A2-B0A5-72FBD9E99AA3}" type="datetime1">
              <a:rPr lang="es-CO" smtClean="0"/>
              <a:t>16/05/2016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CO"/>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940575C-4EC5-478C-8FD9-E4EABDEDF963}" type="slidenum">
              <a:rPr lang="es-CO" smtClean="0"/>
              <a:t>‹Nº›</a:t>
            </a:fld>
            <a:endParaRPr lang="es-CO"/>
          </a:p>
        </p:txBody>
      </p:sp>
    </p:spTree>
    <p:extLst>
      <p:ext uri="{BB962C8B-B14F-4D97-AF65-F5344CB8AC3E}">
        <p14:creationId xmlns:p14="http://schemas.microsoft.com/office/powerpoint/2010/main" val="411785703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17A2A9-1212-49A2-B0A5-72FBD9E99AA3}" type="datetime1">
              <a:rPr lang="es-CO" smtClean="0"/>
              <a:t>16/05/2016</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40575C-4EC5-478C-8FD9-E4EABDEDF963}" type="slidenum">
              <a:rPr lang="es-CO" smtClean="0"/>
              <a:t>‹Nº›</a:t>
            </a:fld>
            <a:endParaRPr lang="es-CO"/>
          </a:p>
        </p:txBody>
      </p:sp>
    </p:spTree>
    <p:extLst>
      <p:ext uri="{BB962C8B-B14F-4D97-AF65-F5344CB8AC3E}">
        <p14:creationId xmlns:p14="http://schemas.microsoft.com/office/powerpoint/2010/main" val="39804017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caldia de Lo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7276"/>
            <a:ext cx="12229131" cy="6935275"/>
          </a:xfrm>
          <a:prstGeom prst="rect">
            <a:avLst/>
          </a:prstGeom>
          <a:noFill/>
          <a:extLst>
            <a:ext uri="{909E8E84-426E-40DD-AFC4-6F175D3DCCD1}">
              <a14:hiddenFill xmlns:a14="http://schemas.microsoft.com/office/drawing/2010/main">
                <a:solidFill>
                  <a:srgbClr val="FFFFFF"/>
                </a:solidFill>
              </a14:hiddenFill>
            </a:ext>
          </a:extLst>
        </p:spPr>
      </p:pic>
      <p:pic>
        <p:nvPicPr>
          <p:cNvPr id="11"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7276"/>
            <a:ext cx="3168203" cy="2860865"/>
          </a:xfrm>
          <a:solidFill>
            <a:schemeClr val="accent1">
              <a:alpha val="0"/>
            </a:schemeClr>
          </a:solidFill>
          <a:effectLst/>
          <a:scene3d>
            <a:camera prst="orthographicFront"/>
            <a:lightRig rig="threePt" dir="t"/>
          </a:scene3d>
          <a:sp3d contourW="12700">
            <a:contourClr>
              <a:schemeClr val="bg1"/>
            </a:contourClr>
          </a:sp3d>
        </p:spPr>
      </p:pic>
      <p:pic>
        <p:nvPicPr>
          <p:cNvPr id="12" name="Picture 4" descr="SEC EDUCACIÓN LO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079" y="-77276"/>
            <a:ext cx="2933052" cy="286361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875763" y="4932608"/>
            <a:ext cx="10818254" cy="1323439"/>
          </a:xfrm>
          <a:prstGeom prst="rect">
            <a:avLst/>
          </a:prstGeom>
          <a:noFill/>
        </p:spPr>
        <p:txBody>
          <a:bodyPr wrap="square" rtlCol="0">
            <a:spAutoFit/>
          </a:bodyPr>
          <a:lstStyle/>
          <a:p>
            <a:r>
              <a:rPr lang="es-ES" dirty="0"/>
              <a:t> </a:t>
            </a:r>
            <a:endParaRPr lang="es-CO" dirty="0"/>
          </a:p>
          <a:p>
            <a:r>
              <a:rPr lang="es-ES" sz="4400" dirty="0" smtClean="0">
                <a:ln>
                  <a:solidFill>
                    <a:srgbClr val="00B0F0"/>
                  </a:solidFill>
                </a:ln>
                <a:solidFill>
                  <a:schemeClr val="bg1">
                    <a:lumMod val="95000"/>
                  </a:schemeClr>
                </a:solidFill>
                <a:cs typeface="Times New Roman" panose="02020603050405020304" pitchFamily="18" charset="0"/>
              </a:rPr>
              <a:t>       LORICA </a:t>
            </a:r>
            <a:r>
              <a:rPr lang="es-ES" sz="4400" dirty="0">
                <a:ln>
                  <a:solidFill>
                    <a:srgbClr val="00B0F0"/>
                  </a:solidFill>
                </a:ln>
                <a:solidFill>
                  <a:schemeClr val="bg1">
                    <a:lumMod val="95000"/>
                  </a:schemeClr>
                </a:solidFill>
                <a:cs typeface="Times New Roman" panose="02020603050405020304" pitchFamily="18" charset="0"/>
              </a:rPr>
              <a:t>100% SOCIAL Y CON CULTURA</a:t>
            </a:r>
            <a:endParaRPr lang="es-CO" sz="4400" dirty="0">
              <a:ln>
                <a:solidFill>
                  <a:srgbClr val="00B0F0"/>
                </a:solidFill>
              </a:ln>
              <a:solidFill>
                <a:schemeClr val="bg1">
                  <a:lumMod val="95000"/>
                </a:schemeClr>
              </a:solidFill>
              <a:cs typeface="Times New Roman" panose="02020603050405020304" pitchFamily="18" charset="0"/>
            </a:endParaRPr>
          </a:p>
          <a:p>
            <a:endParaRPr lang="es-CO" dirty="0"/>
          </a:p>
        </p:txBody>
      </p:sp>
    </p:spTree>
    <p:extLst>
      <p:ext uri="{BB962C8B-B14F-4D97-AF65-F5344CB8AC3E}">
        <p14:creationId xmlns:p14="http://schemas.microsoft.com/office/powerpoint/2010/main" val="2722412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7720"/>
          </a:xfrm>
        </p:spPr>
        <p:txBody>
          <a:bodyPr/>
          <a:lstStyle/>
          <a:p>
            <a:r>
              <a:rPr lang="es-CO" dirty="0"/>
              <a:t>INSTITUCIÓN EDUCATIVA PAULO VI</a:t>
            </a:r>
          </a:p>
        </p:txBody>
      </p:sp>
      <p:sp>
        <p:nvSpPr>
          <p:cNvPr id="5" name="Título 1"/>
          <p:cNvSpPr txBox="1">
            <a:spLocks/>
          </p:cNvSpPr>
          <p:nvPr/>
        </p:nvSpPr>
        <p:spPr>
          <a:xfrm>
            <a:off x="677334" y="5791200"/>
            <a:ext cx="8596668" cy="8077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dirty="0">
                <a:solidFill>
                  <a:schemeClr val="tx1">
                    <a:lumMod val="75000"/>
                    <a:lumOff val="25000"/>
                  </a:schemeClr>
                </a:solidFill>
                <a:latin typeface="+mn-lt"/>
                <a:ea typeface="+mn-ea"/>
                <a:cs typeface="+mn-cs"/>
              </a:rPr>
              <a:t>INSTITUCIÓN EDUCATIVA PAULO VI, selección de los estudiantes   para las capacitaciones de manejo de residuos sólidos y convivencia escolar.</a:t>
            </a:r>
          </a:p>
        </p:txBody>
      </p:sp>
      <p:pic>
        <p:nvPicPr>
          <p:cNvPr id="7" name="Imagen 6" descr="C:\Users\funcolombiasueña\Desktop\evidencia del proyecto\20160510_1453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0" y="1768793"/>
            <a:ext cx="4305300" cy="3228975"/>
          </a:xfrm>
          <a:prstGeom prst="rect">
            <a:avLst/>
          </a:prstGeom>
          <a:noFill/>
          <a:ln>
            <a:noFill/>
          </a:ln>
        </p:spPr>
      </p:pic>
    </p:spTree>
    <p:extLst>
      <p:ext uri="{BB962C8B-B14F-4D97-AF65-F5344CB8AC3E}">
        <p14:creationId xmlns:p14="http://schemas.microsoft.com/office/powerpoint/2010/main" val="405063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INSTITUCIÓN EDUCATIVA PAULO VI</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634808"/>
            <a:ext cx="6900332" cy="3881437"/>
          </a:xfrm>
        </p:spPr>
      </p:pic>
      <p:sp>
        <p:nvSpPr>
          <p:cNvPr id="6" name="Título 1"/>
          <p:cNvSpPr txBox="1">
            <a:spLocks/>
          </p:cNvSpPr>
          <p:nvPr/>
        </p:nvSpPr>
        <p:spPr>
          <a:xfrm>
            <a:off x="656823" y="5756856"/>
            <a:ext cx="8617179" cy="8420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dirty="0">
                <a:solidFill>
                  <a:schemeClr val="tx1">
                    <a:lumMod val="75000"/>
                    <a:lumOff val="25000"/>
                  </a:schemeClr>
                </a:solidFill>
                <a:latin typeface="+mn-lt"/>
                <a:ea typeface="+mn-ea"/>
                <a:cs typeface="+mn-cs"/>
              </a:rPr>
              <a:t>INSTITUCIÓN EDUCATIVA PAULO </a:t>
            </a:r>
            <a:r>
              <a:rPr lang="es-CO" sz="2000" dirty="0" smtClean="0">
                <a:solidFill>
                  <a:schemeClr val="tx1">
                    <a:lumMod val="75000"/>
                    <a:lumOff val="25000"/>
                  </a:schemeClr>
                </a:solidFill>
                <a:latin typeface="+mn-lt"/>
                <a:ea typeface="+mn-ea"/>
                <a:cs typeface="+mn-cs"/>
              </a:rPr>
              <a:t>VI primer sección de capacitación grado 10 jornada de la tarde.</a:t>
            </a:r>
            <a:endParaRPr lang="es-CO" sz="20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94692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INSTITUCIÓN EDUCATIVA PAULO VI</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4353" y="1701800"/>
            <a:ext cx="6900332" cy="3881437"/>
          </a:xfrm>
        </p:spPr>
      </p:pic>
      <p:sp>
        <p:nvSpPr>
          <p:cNvPr id="5" name="Título 1"/>
          <p:cNvSpPr txBox="1">
            <a:spLocks/>
          </p:cNvSpPr>
          <p:nvPr/>
        </p:nvSpPr>
        <p:spPr>
          <a:xfrm>
            <a:off x="656823" y="5756856"/>
            <a:ext cx="8617179" cy="8420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dirty="0">
                <a:solidFill>
                  <a:schemeClr val="tx1">
                    <a:lumMod val="75000"/>
                    <a:lumOff val="25000"/>
                  </a:schemeClr>
                </a:solidFill>
                <a:latin typeface="+mn-lt"/>
                <a:ea typeface="+mn-ea"/>
                <a:cs typeface="+mn-cs"/>
              </a:rPr>
              <a:t>INSTITUCIÓN EDUCATIVA PAULO </a:t>
            </a:r>
            <a:r>
              <a:rPr lang="es-CO" sz="2000" dirty="0" smtClean="0">
                <a:solidFill>
                  <a:schemeClr val="tx1">
                    <a:lumMod val="75000"/>
                    <a:lumOff val="25000"/>
                  </a:schemeClr>
                </a:solidFill>
                <a:latin typeface="+mn-lt"/>
                <a:ea typeface="+mn-ea"/>
                <a:cs typeface="+mn-cs"/>
              </a:rPr>
              <a:t>VI primer sección de capacitación grado 10 jornada de la tarde.</a:t>
            </a:r>
            <a:endParaRPr lang="es-CO" sz="20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188275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INSTITUCIÓN EDUCATIVA DAVID SÁNCHEZ JULIAO.</a:t>
            </a:r>
            <a:endParaRPr lang="es-CO" sz="2800" dirty="0">
              <a:solidFill>
                <a:schemeClr val="tx1">
                  <a:lumMod val="75000"/>
                  <a:lumOff val="25000"/>
                </a:schemeClr>
              </a:solidFill>
              <a:latin typeface="+mn-lt"/>
              <a:ea typeface="+mn-ea"/>
              <a:cs typeface="+mn-cs"/>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853" y="2160588"/>
            <a:ext cx="6900332" cy="3881437"/>
          </a:xfrm>
        </p:spPr>
      </p:pic>
    </p:spTree>
    <p:extLst>
      <p:ext uri="{BB962C8B-B14F-4D97-AF65-F5344CB8AC3E}">
        <p14:creationId xmlns:p14="http://schemas.microsoft.com/office/powerpoint/2010/main" val="250854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593917"/>
            <a:ext cx="6900332" cy="3881437"/>
          </a:xfrm>
        </p:spPr>
      </p:pic>
      <p:sp>
        <p:nvSpPr>
          <p:cNvPr id="5" name="Título 1"/>
          <p:cNvSpPr txBox="1">
            <a:spLocks/>
          </p:cNvSpPr>
          <p:nvPr/>
        </p:nvSpPr>
        <p:spPr>
          <a:xfrm>
            <a:off x="656823" y="5756856"/>
            <a:ext cx="8617179" cy="8420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000" dirty="0">
                <a:solidFill>
                  <a:schemeClr val="tx1">
                    <a:lumMod val="75000"/>
                    <a:lumOff val="25000"/>
                  </a:schemeClr>
                </a:solidFill>
                <a:latin typeface="+mn-lt"/>
                <a:ea typeface="+mn-ea"/>
                <a:cs typeface="+mn-cs"/>
              </a:rPr>
              <a:t>Institución Educativa </a:t>
            </a:r>
            <a:r>
              <a:rPr lang="es-ES" sz="2000" dirty="0" err="1">
                <a:solidFill>
                  <a:schemeClr val="tx1">
                    <a:lumMod val="75000"/>
                    <a:lumOff val="25000"/>
                  </a:schemeClr>
                </a:solidFill>
                <a:latin typeface="+mn-lt"/>
                <a:ea typeface="+mn-ea"/>
                <a:cs typeface="+mn-cs"/>
              </a:rPr>
              <a:t>Lacides</a:t>
            </a:r>
            <a:r>
              <a:rPr lang="es-ES" sz="2000" dirty="0">
                <a:solidFill>
                  <a:schemeClr val="tx1">
                    <a:lumMod val="75000"/>
                    <a:lumOff val="25000"/>
                  </a:schemeClr>
                </a:solidFill>
                <a:latin typeface="+mn-lt"/>
                <a:ea typeface="+mn-ea"/>
                <a:cs typeface="+mn-cs"/>
              </a:rPr>
              <a:t> C. </a:t>
            </a:r>
            <a:r>
              <a:rPr lang="es-ES" sz="2000" dirty="0" err="1" smtClean="0">
                <a:solidFill>
                  <a:schemeClr val="tx1">
                    <a:lumMod val="75000"/>
                    <a:lumOff val="25000"/>
                  </a:schemeClr>
                </a:solidFill>
                <a:latin typeface="+mn-lt"/>
                <a:ea typeface="+mn-ea"/>
                <a:cs typeface="+mn-cs"/>
              </a:rPr>
              <a:t>Bersal</a:t>
            </a:r>
            <a:r>
              <a:rPr lang="es-ES" sz="2000" dirty="0">
                <a:solidFill>
                  <a:schemeClr val="tx1">
                    <a:lumMod val="75000"/>
                    <a:lumOff val="25000"/>
                  </a:schemeClr>
                </a:solidFill>
                <a:latin typeface="+mn-lt"/>
                <a:ea typeface="+mn-ea"/>
                <a:cs typeface="+mn-cs"/>
              </a:rPr>
              <a:t> </a:t>
            </a:r>
            <a:r>
              <a:rPr lang="es-CO" sz="2000" dirty="0" smtClean="0">
                <a:solidFill>
                  <a:schemeClr val="tx1">
                    <a:lumMod val="75000"/>
                    <a:lumOff val="25000"/>
                  </a:schemeClr>
                </a:solidFill>
                <a:latin typeface="+mn-lt"/>
                <a:ea typeface="+mn-ea"/>
                <a:cs typeface="+mn-cs"/>
              </a:rPr>
              <a:t>primera sección de capacitación grado 9 01 jornada de la mañana.</a:t>
            </a:r>
            <a:endParaRPr lang="es-CO" sz="20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51233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270000"/>
            <a:ext cx="6900332" cy="3881437"/>
          </a:xfrm>
        </p:spPr>
      </p:pic>
      <p:sp>
        <p:nvSpPr>
          <p:cNvPr id="5" name="Rectángulo 4"/>
          <p:cNvSpPr/>
          <p:nvPr/>
        </p:nvSpPr>
        <p:spPr>
          <a:xfrm>
            <a:off x="1682840" y="5488671"/>
            <a:ext cx="6096000" cy="646331"/>
          </a:xfrm>
          <a:prstGeom prst="rect">
            <a:avLst/>
          </a:prstGeom>
        </p:spPr>
        <p:txBody>
          <a:bodyPr>
            <a:spAutoFit/>
          </a:bodyPr>
          <a:lstStyle/>
          <a:p>
            <a:r>
              <a:rPr lang="es-ES" dirty="0">
                <a:solidFill>
                  <a:schemeClr val="tx1">
                    <a:lumMod val="75000"/>
                    <a:lumOff val="25000"/>
                  </a:schemeClr>
                </a:solidFill>
              </a:rPr>
              <a:t>Institución Educativa </a:t>
            </a:r>
            <a:r>
              <a:rPr lang="es-ES" dirty="0" err="1">
                <a:solidFill>
                  <a:schemeClr val="tx1">
                    <a:lumMod val="75000"/>
                    <a:lumOff val="25000"/>
                  </a:schemeClr>
                </a:solidFill>
              </a:rPr>
              <a:t>Lacides</a:t>
            </a:r>
            <a:r>
              <a:rPr lang="es-ES" dirty="0">
                <a:solidFill>
                  <a:schemeClr val="tx1">
                    <a:lumMod val="75000"/>
                    <a:lumOff val="25000"/>
                  </a:schemeClr>
                </a:solidFill>
              </a:rPr>
              <a:t> C. </a:t>
            </a:r>
            <a:r>
              <a:rPr lang="es-ES" dirty="0" err="1">
                <a:solidFill>
                  <a:schemeClr val="tx1">
                    <a:lumMod val="75000"/>
                    <a:lumOff val="25000"/>
                  </a:schemeClr>
                </a:solidFill>
              </a:rPr>
              <a:t>Bersal</a:t>
            </a:r>
            <a:r>
              <a:rPr lang="es-ES" dirty="0">
                <a:solidFill>
                  <a:schemeClr val="tx1">
                    <a:lumMod val="75000"/>
                    <a:lumOff val="25000"/>
                  </a:schemeClr>
                </a:solidFill>
              </a:rPr>
              <a:t> </a:t>
            </a:r>
            <a:r>
              <a:rPr lang="es-CO" dirty="0">
                <a:solidFill>
                  <a:schemeClr val="tx1">
                    <a:lumMod val="75000"/>
                    <a:lumOff val="25000"/>
                  </a:schemeClr>
                </a:solidFill>
              </a:rPr>
              <a:t>primera sección de capacitación grado 9 </a:t>
            </a:r>
            <a:r>
              <a:rPr lang="es-CO" dirty="0" smtClean="0">
                <a:solidFill>
                  <a:schemeClr val="tx1">
                    <a:lumMod val="75000"/>
                    <a:lumOff val="25000"/>
                  </a:schemeClr>
                </a:solidFill>
              </a:rPr>
              <a:t>01 </a:t>
            </a:r>
            <a:r>
              <a:rPr lang="es-CO" dirty="0">
                <a:solidFill>
                  <a:schemeClr val="tx1">
                    <a:lumMod val="75000"/>
                    <a:lumOff val="25000"/>
                  </a:schemeClr>
                </a:solidFill>
              </a:rPr>
              <a:t>jornada de la mañana.</a:t>
            </a:r>
          </a:p>
        </p:txBody>
      </p:sp>
    </p:spTree>
    <p:extLst>
      <p:ext uri="{BB962C8B-B14F-4D97-AF65-F5344CB8AC3E}">
        <p14:creationId xmlns:p14="http://schemas.microsoft.com/office/powerpoint/2010/main" val="170094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426492"/>
            <a:ext cx="6900332" cy="3881437"/>
          </a:xfrm>
        </p:spPr>
      </p:pic>
      <p:sp>
        <p:nvSpPr>
          <p:cNvPr id="5" name="Rectángulo 4"/>
          <p:cNvSpPr/>
          <p:nvPr/>
        </p:nvSpPr>
        <p:spPr>
          <a:xfrm>
            <a:off x="1399504" y="5668731"/>
            <a:ext cx="6096000" cy="646331"/>
          </a:xfrm>
          <a:prstGeom prst="rect">
            <a:avLst/>
          </a:prstGeom>
        </p:spPr>
        <p:txBody>
          <a:bodyPr>
            <a:spAutoFit/>
          </a:bodyPr>
          <a:lstStyle/>
          <a:p>
            <a:r>
              <a:rPr lang="es-ES" dirty="0">
                <a:solidFill>
                  <a:schemeClr val="tx1">
                    <a:lumMod val="75000"/>
                    <a:lumOff val="25000"/>
                  </a:schemeClr>
                </a:solidFill>
              </a:rPr>
              <a:t>Institución Educativa </a:t>
            </a:r>
            <a:r>
              <a:rPr lang="es-ES" dirty="0" err="1">
                <a:solidFill>
                  <a:schemeClr val="tx1">
                    <a:lumMod val="75000"/>
                    <a:lumOff val="25000"/>
                  </a:schemeClr>
                </a:solidFill>
              </a:rPr>
              <a:t>Lacides</a:t>
            </a:r>
            <a:r>
              <a:rPr lang="es-ES" dirty="0">
                <a:solidFill>
                  <a:schemeClr val="tx1">
                    <a:lumMod val="75000"/>
                    <a:lumOff val="25000"/>
                  </a:schemeClr>
                </a:solidFill>
              </a:rPr>
              <a:t> C. </a:t>
            </a:r>
            <a:r>
              <a:rPr lang="es-ES" dirty="0" err="1">
                <a:solidFill>
                  <a:schemeClr val="tx1">
                    <a:lumMod val="75000"/>
                    <a:lumOff val="25000"/>
                  </a:schemeClr>
                </a:solidFill>
              </a:rPr>
              <a:t>Bersal</a:t>
            </a:r>
            <a:r>
              <a:rPr lang="es-ES" dirty="0">
                <a:solidFill>
                  <a:schemeClr val="tx1">
                    <a:lumMod val="75000"/>
                    <a:lumOff val="25000"/>
                  </a:schemeClr>
                </a:solidFill>
              </a:rPr>
              <a:t> </a:t>
            </a:r>
            <a:r>
              <a:rPr lang="es-CO" dirty="0">
                <a:solidFill>
                  <a:schemeClr val="tx1">
                    <a:lumMod val="75000"/>
                    <a:lumOff val="25000"/>
                  </a:schemeClr>
                </a:solidFill>
              </a:rPr>
              <a:t>primera sección de capacitación grado 9 </a:t>
            </a:r>
            <a:r>
              <a:rPr lang="es-CO" dirty="0" smtClean="0">
                <a:solidFill>
                  <a:schemeClr val="tx1">
                    <a:lumMod val="75000"/>
                    <a:lumOff val="25000"/>
                  </a:schemeClr>
                </a:solidFill>
              </a:rPr>
              <a:t>02 </a:t>
            </a:r>
            <a:r>
              <a:rPr lang="es-CO" dirty="0">
                <a:solidFill>
                  <a:schemeClr val="tx1">
                    <a:lumMod val="75000"/>
                    <a:lumOff val="25000"/>
                  </a:schemeClr>
                </a:solidFill>
              </a:rPr>
              <a:t>jornada de la mañana.</a:t>
            </a:r>
          </a:p>
        </p:txBody>
      </p:sp>
    </p:spTree>
    <p:extLst>
      <p:ext uri="{BB962C8B-B14F-4D97-AF65-F5344CB8AC3E}">
        <p14:creationId xmlns:p14="http://schemas.microsoft.com/office/powerpoint/2010/main" val="132551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270000"/>
            <a:ext cx="6900332" cy="3881437"/>
          </a:xfrm>
        </p:spPr>
      </p:pic>
      <p:sp>
        <p:nvSpPr>
          <p:cNvPr id="5" name="Rectángulo 4"/>
          <p:cNvSpPr/>
          <p:nvPr/>
        </p:nvSpPr>
        <p:spPr>
          <a:xfrm>
            <a:off x="1927668" y="5488671"/>
            <a:ext cx="6096000" cy="646331"/>
          </a:xfrm>
          <a:prstGeom prst="rect">
            <a:avLst/>
          </a:prstGeom>
        </p:spPr>
        <p:txBody>
          <a:bodyPr>
            <a:spAutoFit/>
          </a:bodyPr>
          <a:lstStyle/>
          <a:p>
            <a:r>
              <a:rPr lang="es-ES" dirty="0">
                <a:solidFill>
                  <a:schemeClr val="tx1">
                    <a:lumMod val="75000"/>
                    <a:lumOff val="25000"/>
                  </a:schemeClr>
                </a:solidFill>
              </a:rPr>
              <a:t>Institución Educativa </a:t>
            </a:r>
            <a:r>
              <a:rPr lang="es-ES" dirty="0" err="1">
                <a:solidFill>
                  <a:schemeClr val="tx1">
                    <a:lumMod val="75000"/>
                    <a:lumOff val="25000"/>
                  </a:schemeClr>
                </a:solidFill>
              </a:rPr>
              <a:t>Lacides</a:t>
            </a:r>
            <a:r>
              <a:rPr lang="es-ES" dirty="0">
                <a:solidFill>
                  <a:schemeClr val="tx1">
                    <a:lumMod val="75000"/>
                    <a:lumOff val="25000"/>
                  </a:schemeClr>
                </a:solidFill>
              </a:rPr>
              <a:t> C. </a:t>
            </a:r>
            <a:r>
              <a:rPr lang="es-ES" dirty="0" err="1">
                <a:solidFill>
                  <a:schemeClr val="tx1">
                    <a:lumMod val="75000"/>
                    <a:lumOff val="25000"/>
                  </a:schemeClr>
                </a:solidFill>
              </a:rPr>
              <a:t>Bersal</a:t>
            </a:r>
            <a:r>
              <a:rPr lang="es-ES" dirty="0">
                <a:solidFill>
                  <a:schemeClr val="tx1">
                    <a:lumMod val="75000"/>
                    <a:lumOff val="25000"/>
                  </a:schemeClr>
                </a:solidFill>
              </a:rPr>
              <a:t> </a:t>
            </a:r>
            <a:r>
              <a:rPr lang="es-CO" dirty="0">
                <a:solidFill>
                  <a:schemeClr val="tx1">
                    <a:lumMod val="75000"/>
                    <a:lumOff val="25000"/>
                  </a:schemeClr>
                </a:solidFill>
              </a:rPr>
              <a:t>primera sección de capacitación grado 9 </a:t>
            </a:r>
            <a:r>
              <a:rPr lang="es-CO" dirty="0" smtClean="0">
                <a:solidFill>
                  <a:schemeClr val="tx1">
                    <a:lumMod val="75000"/>
                    <a:lumOff val="25000"/>
                  </a:schemeClr>
                </a:solidFill>
              </a:rPr>
              <a:t>02 </a:t>
            </a:r>
            <a:r>
              <a:rPr lang="es-CO" dirty="0">
                <a:solidFill>
                  <a:schemeClr val="tx1">
                    <a:lumMod val="75000"/>
                    <a:lumOff val="25000"/>
                  </a:schemeClr>
                </a:solidFill>
              </a:rPr>
              <a:t>jornada de la mañana.</a:t>
            </a:r>
          </a:p>
        </p:txBody>
      </p:sp>
    </p:spTree>
    <p:extLst>
      <p:ext uri="{BB962C8B-B14F-4D97-AF65-F5344CB8AC3E}">
        <p14:creationId xmlns:p14="http://schemas.microsoft.com/office/powerpoint/2010/main" val="146160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387856"/>
            <a:ext cx="6900332" cy="3881437"/>
          </a:xfrm>
        </p:spPr>
      </p:pic>
      <p:sp>
        <p:nvSpPr>
          <p:cNvPr id="7" name="Rectángulo 6"/>
          <p:cNvSpPr/>
          <p:nvPr/>
        </p:nvSpPr>
        <p:spPr>
          <a:xfrm>
            <a:off x="1927668" y="5401218"/>
            <a:ext cx="6096000" cy="923330"/>
          </a:xfrm>
          <a:prstGeom prst="rect">
            <a:avLst/>
          </a:prstGeom>
        </p:spPr>
        <p:txBody>
          <a:bodyPr>
            <a:spAutoFit/>
          </a:bodyPr>
          <a:lstStyle/>
          <a:p>
            <a:r>
              <a:rPr lang="es-ES" dirty="0">
                <a:solidFill>
                  <a:schemeClr val="tx1">
                    <a:lumMod val="75000"/>
                    <a:lumOff val="25000"/>
                  </a:schemeClr>
                </a:solidFill>
              </a:rPr>
              <a:t>Institución Educativa </a:t>
            </a:r>
            <a:r>
              <a:rPr lang="es-ES" dirty="0" err="1">
                <a:solidFill>
                  <a:schemeClr val="tx1">
                    <a:lumMod val="75000"/>
                    <a:lumOff val="25000"/>
                  </a:schemeClr>
                </a:solidFill>
              </a:rPr>
              <a:t>Lacides</a:t>
            </a:r>
            <a:r>
              <a:rPr lang="es-ES" dirty="0">
                <a:solidFill>
                  <a:schemeClr val="tx1">
                    <a:lumMod val="75000"/>
                    <a:lumOff val="25000"/>
                  </a:schemeClr>
                </a:solidFill>
              </a:rPr>
              <a:t> C. </a:t>
            </a:r>
            <a:r>
              <a:rPr lang="es-ES" dirty="0" err="1">
                <a:solidFill>
                  <a:schemeClr val="tx1">
                    <a:lumMod val="75000"/>
                    <a:lumOff val="25000"/>
                  </a:schemeClr>
                </a:solidFill>
              </a:rPr>
              <a:t>Bersal</a:t>
            </a:r>
            <a:r>
              <a:rPr lang="es-ES" dirty="0">
                <a:solidFill>
                  <a:schemeClr val="tx1">
                    <a:lumMod val="75000"/>
                    <a:lumOff val="25000"/>
                  </a:schemeClr>
                </a:solidFill>
              </a:rPr>
              <a:t> </a:t>
            </a:r>
            <a:r>
              <a:rPr lang="es-CO" dirty="0">
                <a:solidFill>
                  <a:schemeClr val="tx1">
                    <a:lumMod val="75000"/>
                    <a:lumOff val="25000"/>
                  </a:schemeClr>
                </a:solidFill>
              </a:rPr>
              <a:t>primera sección de capacitación grado 9 </a:t>
            </a:r>
            <a:r>
              <a:rPr lang="es-CO" dirty="0" smtClean="0">
                <a:solidFill>
                  <a:schemeClr val="tx1">
                    <a:lumMod val="75000"/>
                    <a:lumOff val="25000"/>
                  </a:schemeClr>
                </a:solidFill>
              </a:rPr>
              <a:t>04 - 9 05 - </a:t>
            </a:r>
            <a:r>
              <a:rPr lang="es-CO" dirty="0">
                <a:solidFill>
                  <a:schemeClr val="tx1">
                    <a:lumMod val="75000"/>
                    <a:lumOff val="25000"/>
                  </a:schemeClr>
                </a:solidFill>
              </a:rPr>
              <a:t>9 </a:t>
            </a:r>
            <a:r>
              <a:rPr lang="es-CO" dirty="0" smtClean="0">
                <a:solidFill>
                  <a:schemeClr val="tx1">
                    <a:lumMod val="75000"/>
                    <a:lumOff val="25000"/>
                  </a:schemeClr>
                </a:solidFill>
              </a:rPr>
              <a:t>06 jornada </a:t>
            </a:r>
            <a:r>
              <a:rPr lang="es-CO" dirty="0">
                <a:solidFill>
                  <a:schemeClr val="tx1">
                    <a:lumMod val="75000"/>
                    <a:lumOff val="25000"/>
                  </a:schemeClr>
                </a:solidFill>
              </a:rPr>
              <a:t>de la </a:t>
            </a:r>
            <a:r>
              <a:rPr lang="es-CO" dirty="0" smtClean="0">
                <a:solidFill>
                  <a:schemeClr val="tx1">
                    <a:lumMod val="75000"/>
                    <a:lumOff val="25000"/>
                  </a:schemeClr>
                </a:solidFill>
              </a:rPr>
              <a:t>tardé.</a:t>
            </a:r>
            <a:endParaRPr lang="es-CO" dirty="0">
              <a:solidFill>
                <a:schemeClr val="tx1">
                  <a:lumMod val="75000"/>
                  <a:lumOff val="25000"/>
                </a:schemeClr>
              </a:solidFill>
            </a:endParaRPr>
          </a:p>
        </p:txBody>
      </p:sp>
    </p:spTree>
    <p:extLst>
      <p:ext uri="{BB962C8B-B14F-4D97-AF65-F5344CB8AC3E}">
        <p14:creationId xmlns:p14="http://schemas.microsoft.com/office/powerpoint/2010/main" val="349024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Institución Educativa </a:t>
            </a:r>
            <a:r>
              <a:rPr lang="es-ES" dirty="0" err="1"/>
              <a:t>Lacides</a:t>
            </a:r>
            <a:r>
              <a:rPr lang="es-ES" dirty="0"/>
              <a:t> C. </a:t>
            </a:r>
            <a:r>
              <a:rPr lang="es-ES" dirty="0" err="1"/>
              <a:t>Bersal</a:t>
            </a:r>
            <a:r>
              <a:rPr lang="es-ES" dirty="0"/>
              <a:t>.</a:t>
            </a:r>
            <a:endParaRPr lang="es-CO" dirty="0"/>
          </a:p>
        </p:txBody>
      </p:sp>
      <p:pic>
        <p:nvPicPr>
          <p:cNvPr id="10" name="Marcador de contenid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5502" y="1475110"/>
            <a:ext cx="6900332" cy="3881437"/>
          </a:xfrm>
        </p:spPr>
      </p:pic>
      <p:sp>
        <p:nvSpPr>
          <p:cNvPr id="11" name="Rectángulo 10"/>
          <p:cNvSpPr/>
          <p:nvPr/>
        </p:nvSpPr>
        <p:spPr>
          <a:xfrm>
            <a:off x="1525502" y="5568867"/>
            <a:ext cx="6096000" cy="923330"/>
          </a:xfrm>
          <a:prstGeom prst="rect">
            <a:avLst/>
          </a:prstGeom>
        </p:spPr>
        <p:txBody>
          <a:bodyPr>
            <a:spAutoFit/>
          </a:bodyPr>
          <a:lstStyle/>
          <a:p>
            <a:r>
              <a:rPr lang="es-ES" dirty="0">
                <a:solidFill>
                  <a:schemeClr val="tx1">
                    <a:lumMod val="75000"/>
                    <a:lumOff val="25000"/>
                  </a:schemeClr>
                </a:solidFill>
              </a:rPr>
              <a:t>Institución Educativa </a:t>
            </a:r>
            <a:r>
              <a:rPr lang="es-ES" dirty="0" err="1">
                <a:solidFill>
                  <a:schemeClr val="tx1">
                    <a:lumMod val="75000"/>
                    <a:lumOff val="25000"/>
                  </a:schemeClr>
                </a:solidFill>
              </a:rPr>
              <a:t>Lacides</a:t>
            </a:r>
            <a:r>
              <a:rPr lang="es-ES" dirty="0">
                <a:solidFill>
                  <a:schemeClr val="tx1">
                    <a:lumMod val="75000"/>
                    <a:lumOff val="25000"/>
                  </a:schemeClr>
                </a:solidFill>
              </a:rPr>
              <a:t> C. </a:t>
            </a:r>
            <a:r>
              <a:rPr lang="es-ES" dirty="0" err="1">
                <a:solidFill>
                  <a:schemeClr val="tx1">
                    <a:lumMod val="75000"/>
                    <a:lumOff val="25000"/>
                  </a:schemeClr>
                </a:solidFill>
              </a:rPr>
              <a:t>Bersal</a:t>
            </a:r>
            <a:r>
              <a:rPr lang="es-ES" dirty="0">
                <a:solidFill>
                  <a:schemeClr val="tx1">
                    <a:lumMod val="75000"/>
                    <a:lumOff val="25000"/>
                  </a:schemeClr>
                </a:solidFill>
              </a:rPr>
              <a:t> </a:t>
            </a:r>
            <a:r>
              <a:rPr lang="es-CO" dirty="0">
                <a:solidFill>
                  <a:schemeClr val="tx1">
                    <a:lumMod val="75000"/>
                    <a:lumOff val="25000"/>
                  </a:schemeClr>
                </a:solidFill>
              </a:rPr>
              <a:t>primera sección de capacitación grado 9 04 - 9 05 - 9 06 jornada de la tardé.</a:t>
            </a:r>
          </a:p>
        </p:txBody>
      </p:sp>
    </p:spTree>
    <p:extLst>
      <p:ext uri="{BB962C8B-B14F-4D97-AF65-F5344CB8AC3E}">
        <p14:creationId xmlns:p14="http://schemas.microsoft.com/office/powerpoint/2010/main" val="16744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0" y="5061397"/>
            <a:ext cx="2133871" cy="1796603"/>
          </a:xfrm>
          <a:prstGeom prst="rect">
            <a:avLst/>
          </a:prstGeom>
          <a:effectLst>
            <a:reflection stA="0" endPos="0" dir="5400000" sy="-100000" algn="bl" rotWithShape="0"/>
            <a:softEdge rad="12700"/>
          </a:effectLst>
        </p:spPr>
      </p:pic>
      <p:sp>
        <p:nvSpPr>
          <p:cNvPr id="6" name="CuadroTexto 5"/>
          <p:cNvSpPr txBox="1"/>
          <p:nvPr/>
        </p:nvSpPr>
        <p:spPr>
          <a:xfrm>
            <a:off x="669700" y="822741"/>
            <a:ext cx="8667481" cy="5970865"/>
          </a:xfrm>
          <a:prstGeom prst="rect">
            <a:avLst/>
          </a:prstGeom>
          <a:noFill/>
        </p:spPr>
        <p:txBody>
          <a:bodyPr wrap="square" rtlCol="0">
            <a:spAutoFit/>
          </a:bodyPr>
          <a:lstStyle/>
          <a:p>
            <a:pPr algn="ctr"/>
            <a:endParaRPr lang="es-ES_tradnl" sz="3600" b="1" dirty="0" smtClean="0"/>
          </a:p>
          <a:p>
            <a:pPr algn="ctr"/>
            <a:r>
              <a:rPr lang="es-ES_tradnl" sz="2400" b="1" dirty="0" smtClean="0"/>
              <a:t>IMPLEMENTACION DEL PROYECTO CULTURA CIUDADANA EN LOS ALUMNOS DE </a:t>
            </a:r>
            <a:r>
              <a:rPr lang="es-ES_tradnl" sz="2400" b="1" dirty="0"/>
              <a:t>GRADO </a:t>
            </a:r>
            <a:r>
              <a:rPr lang="es-CO" sz="2400" b="1" dirty="0"/>
              <a:t>9° </a:t>
            </a:r>
            <a:r>
              <a:rPr lang="es-CO" sz="2400" b="1" dirty="0" smtClean="0"/>
              <a:t>o </a:t>
            </a:r>
            <a:r>
              <a:rPr lang="es-CO" sz="2400" b="1" dirty="0"/>
              <a:t>10° </a:t>
            </a:r>
            <a:r>
              <a:rPr lang="es-CO" sz="2400" b="1" dirty="0" smtClean="0"/>
              <a:t>o 11°</a:t>
            </a:r>
            <a:r>
              <a:rPr lang="es-ES_tradnl" sz="2400" b="1" dirty="0" smtClean="0"/>
              <a:t> </a:t>
            </a:r>
            <a:r>
              <a:rPr lang="es-ES_tradnl" sz="2400" b="1" dirty="0"/>
              <a:t>DE LA</a:t>
            </a:r>
            <a:r>
              <a:rPr lang="es-ES_tradnl" sz="2400" b="1" dirty="0" smtClean="0"/>
              <a:t>S INSTITUCIONES EDUCATIVAS OFICIALES DEL CASCO URBANO DE LORICA,  PARA  SENSIBILIZAR Y FORMAR GESTORES CULTURALES EN APROVECHAMIENTO Y MANEJO DE RESIDUOS SÓLIDOS, MOVILIDAD VIAL, ESPACIO PÚBLICO, CONVIVENCIA ESCOLAR, POLÍTICA Y GOBERNANZA CON EL FIN DE PROFUNDIZAR EL CONOCIMIENTO, VALORACIÓN, DIFUSIÓN Y APLICACIÓN DE NUESTRA IDENTIDAD CULTURAL Y EMPRENDER PROCESOS DE BÚSQUEDA DE LA PAZ SOCIAL Y LA CONVIVENCIA CIUDADANA DEL MUNICIPIO DE SANTA CRUZ DE LORICA.</a:t>
            </a:r>
            <a:endParaRPr lang="es-CO" sz="2400" dirty="0" smtClean="0"/>
          </a:p>
          <a:p>
            <a:r>
              <a:rPr lang="es-ES_tradnl" sz="2000" b="1" dirty="0" smtClean="0"/>
              <a:t> </a:t>
            </a:r>
            <a:endParaRPr lang="es-CO" sz="2000" dirty="0" smtClean="0"/>
          </a:p>
          <a:p>
            <a:r>
              <a:rPr lang="es-ES_tradnl" sz="2000" b="1" dirty="0" smtClean="0"/>
              <a:t> </a:t>
            </a:r>
            <a:endParaRPr lang="es-CO" sz="2000" dirty="0" smtClean="0"/>
          </a:p>
          <a:p>
            <a:endParaRPr lang="es-CO" dirty="0"/>
          </a:p>
        </p:txBody>
      </p:sp>
    </p:spTree>
    <p:extLst>
      <p:ext uri="{BB962C8B-B14F-4D97-AF65-F5344CB8AC3E}">
        <p14:creationId xmlns:p14="http://schemas.microsoft.com/office/powerpoint/2010/main" val="3665271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b="1" dirty="0"/>
              <a:t>CULTURA CIUDADANA</a:t>
            </a:r>
          </a:p>
        </p:txBody>
      </p:sp>
      <p:sp>
        <p:nvSpPr>
          <p:cNvPr id="3" name="Marcador de contenido 2"/>
          <p:cNvSpPr>
            <a:spLocks noGrp="1"/>
          </p:cNvSpPr>
          <p:nvPr>
            <p:ph idx="1"/>
          </p:nvPr>
        </p:nvSpPr>
        <p:spPr/>
        <p:txBody>
          <a:bodyPr>
            <a:normAutofit/>
          </a:bodyPr>
          <a:lstStyle/>
          <a:p>
            <a:pPr marL="0" indent="0" algn="just">
              <a:buNone/>
            </a:pPr>
            <a:r>
              <a:rPr lang="es-CO" sz="2200" dirty="0"/>
              <a:t>La iniciativa Cultura Ciudadana es un conjunto de programas y proyectos emprendido con el fin de fomentar la convivencia ciudadana mediante un cambio consciente de la conducta de los ciudadanos.</a:t>
            </a:r>
          </a:p>
          <a:p>
            <a:pPr marL="0" indent="0" algn="just">
              <a:buNone/>
            </a:pPr>
            <a:endParaRPr lang="es-CO" sz="2200" dirty="0"/>
          </a:p>
          <a:p>
            <a:pPr marL="0" indent="0" algn="just">
              <a:buNone/>
            </a:pPr>
            <a:r>
              <a:rPr lang="es-CO" sz="2200" dirty="0"/>
              <a:t>La cultura ciudadana es, pues, un proyecto que pretende ‘modificar’ y mejorar la conducta de los ciudadanos, con el fin de mejorar la convivencia en la sociedad.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68949">
            <a:off x="8529953" y="306321"/>
            <a:ext cx="4238625" cy="2552700"/>
          </a:xfrm>
          <a:prstGeom prst="rect">
            <a:avLst/>
          </a:prstGeom>
        </p:spPr>
      </p:pic>
    </p:spTree>
    <p:extLst>
      <p:ext uri="{BB962C8B-B14F-4D97-AF65-F5344CB8AC3E}">
        <p14:creationId xmlns:p14="http://schemas.microsoft.com/office/powerpoint/2010/main" val="3600882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3842" y="772732"/>
            <a:ext cx="9144000" cy="820446"/>
          </a:xfrm>
        </p:spPr>
        <p:txBody>
          <a:bodyPr>
            <a:normAutofit fontScale="90000"/>
          </a:bodyPr>
          <a:lstStyle/>
          <a:p>
            <a:r>
              <a:rPr lang="es-CO" sz="4400" b="1" dirty="0"/>
              <a:t>FOMENTAR UN MODELO PEDAGÓGICO</a:t>
            </a:r>
          </a:p>
        </p:txBody>
      </p:sp>
      <p:sp>
        <p:nvSpPr>
          <p:cNvPr id="3" name="Subtítulo 2"/>
          <p:cNvSpPr>
            <a:spLocks noGrp="1"/>
          </p:cNvSpPr>
          <p:nvPr>
            <p:ph type="subTitle" idx="1"/>
          </p:nvPr>
        </p:nvSpPr>
        <p:spPr>
          <a:xfrm>
            <a:off x="583842" y="2120966"/>
            <a:ext cx="9204102" cy="4382865"/>
          </a:xfrm>
        </p:spPr>
        <p:txBody>
          <a:bodyPr>
            <a:noAutofit/>
          </a:bodyPr>
          <a:lstStyle/>
          <a:p>
            <a:pPr algn="just"/>
            <a:r>
              <a:rPr lang="es-CO" sz="2200" dirty="0">
                <a:solidFill>
                  <a:schemeClr val="tx1">
                    <a:lumMod val="75000"/>
                    <a:lumOff val="25000"/>
                  </a:schemeClr>
                </a:solidFill>
              </a:rPr>
              <a:t>El presente proyecto tiene como fin de fomentar un modelo pedagógico que permita a los jóvenes bachilleres conocer, apropiarse  y aplicar el concepto de cultura ciudadana.</a:t>
            </a:r>
          </a:p>
          <a:p>
            <a:pPr algn="just"/>
            <a:r>
              <a:rPr lang="es-CO" sz="2200" dirty="0">
                <a:solidFill>
                  <a:schemeClr val="tx1">
                    <a:lumMod val="75000"/>
                    <a:lumOff val="25000"/>
                  </a:schemeClr>
                </a:solidFill>
              </a:rPr>
              <a:t> </a:t>
            </a:r>
          </a:p>
          <a:p>
            <a:pPr algn="just"/>
            <a:r>
              <a:rPr lang="es-CO" sz="2200" dirty="0">
                <a:solidFill>
                  <a:schemeClr val="tx1">
                    <a:lumMod val="75000"/>
                    <a:lumOff val="25000"/>
                  </a:schemeClr>
                </a:solidFill>
              </a:rPr>
              <a:t>Lo que se pretende con la ejecución del proyecto es poder brindarles a los jóvenes herramientas que les permitan apropiarse del conocimiento de cultura ciudadana.</a:t>
            </a:r>
          </a:p>
        </p:txBody>
      </p:sp>
      <p:pic>
        <p:nvPicPr>
          <p:cNvPr id="4098" name="Picture 2" descr="https://encrypted-tbn2.gstatic.com/images?q=tbn:ANd9GcQRPJC5ib3hKUM0J_BtwGhf6N3YjlqPGBFQO6aURgHEdhC0Yi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944" y="120715"/>
            <a:ext cx="22860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40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OBJETIVOS</a:t>
            </a:r>
            <a:r>
              <a:rPr lang="es-CO" dirty="0"/>
              <a:t/>
            </a:r>
            <a:br>
              <a:rPr lang="es-CO" dirty="0"/>
            </a:br>
            <a:endParaRPr lang="es-CO" dirty="0"/>
          </a:p>
        </p:txBody>
      </p:sp>
      <p:sp>
        <p:nvSpPr>
          <p:cNvPr id="3" name="Marcador de contenido 2"/>
          <p:cNvSpPr>
            <a:spLocks noGrp="1"/>
          </p:cNvSpPr>
          <p:nvPr>
            <p:ph idx="1"/>
          </p:nvPr>
        </p:nvSpPr>
        <p:spPr>
          <a:xfrm>
            <a:off x="378372" y="1893194"/>
            <a:ext cx="9074721" cy="4636395"/>
          </a:xfrm>
        </p:spPr>
        <p:txBody>
          <a:bodyPr>
            <a:noAutofit/>
          </a:bodyPr>
          <a:lstStyle/>
          <a:p>
            <a:pPr>
              <a:buFont typeface="Wingdings" panose="05000000000000000000" pitchFamily="2" charset="2"/>
              <a:buChar char="§"/>
            </a:pPr>
            <a:r>
              <a:rPr lang="es-CO" sz="2200" dirty="0" smtClean="0"/>
              <a:t>Sensibilizar a los alumnos de las diferentes instituciones </a:t>
            </a:r>
            <a:r>
              <a:rPr lang="es-CO" sz="2200" dirty="0"/>
              <a:t>acerca de la importancia del tema de cultura ciudadana</a:t>
            </a:r>
            <a:r>
              <a:rPr lang="es-CO" sz="2200" dirty="0" smtClean="0"/>
              <a:t>.</a:t>
            </a:r>
          </a:p>
          <a:p>
            <a:pPr>
              <a:buFont typeface="Wingdings" panose="05000000000000000000" pitchFamily="2" charset="2"/>
              <a:buChar char="§"/>
            </a:pPr>
            <a:endParaRPr lang="es-CO" sz="2200" dirty="0"/>
          </a:p>
          <a:p>
            <a:pPr>
              <a:buFont typeface="Wingdings" panose="05000000000000000000" pitchFamily="2" charset="2"/>
              <a:buChar char="§"/>
            </a:pPr>
            <a:r>
              <a:rPr lang="es-CO" sz="2200" dirty="0"/>
              <a:t>Formar bloques capacitadores con los alumnos de las instituciones educativas del municipio, para que se conviertan en multiplicadores del modelo pedagógico.</a:t>
            </a:r>
          </a:p>
          <a:p>
            <a:pPr lvl="0">
              <a:buFont typeface="Wingdings" panose="05000000000000000000" pitchFamily="2" charset="2"/>
              <a:buChar char="§"/>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97" y="4784836"/>
            <a:ext cx="4764764" cy="2073164"/>
          </a:xfrm>
          <a:prstGeom prst="rect">
            <a:avLst/>
          </a:prstGeom>
        </p:spPr>
      </p:pic>
    </p:spTree>
    <p:extLst>
      <p:ext uri="{BB962C8B-B14F-4D97-AF65-F5344CB8AC3E}">
        <p14:creationId xmlns:p14="http://schemas.microsoft.com/office/powerpoint/2010/main" val="3201597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OBJETIVOS</a:t>
            </a:r>
            <a:endParaRPr lang="es-CO" dirty="0"/>
          </a:p>
        </p:txBody>
      </p:sp>
      <p:sp>
        <p:nvSpPr>
          <p:cNvPr id="3" name="Marcador de contenido 2"/>
          <p:cNvSpPr>
            <a:spLocks noGrp="1"/>
          </p:cNvSpPr>
          <p:nvPr>
            <p:ph idx="1"/>
          </p:nvPr>
        </p:nvSpPr>
        <p:spPr/>
        <p:txBody>
          <a:bodyPr/>
          <a:lstStyle/>
          <a:p>
            <a:pPr lvl="0">
              <a:buFont typeface="Wingdings" panose="05000000000000000000" pitchFamily="2" charset="2"/>
              <a:buChar char="§"/>
            </a:pPr>
            <a:endParaRPr lang="es-CO" dirty="0" smtClean="0"/>
          </a:p>
          <a:p>
            <a:pPr lvl="0">
              <a:buFont typeface="Wingdings" panose="05000000000000000000" pitchFamily="2" charset="2"/>
              <a:buChar char="§"/>
            </a:pPr>
            <a:r>
              <a:rPr lang="es-CO" sz="2200" dirty="0"/>
              <a:t>Unir esfuerzos con la secretaria de gobierno en la implementación de un modelo pedagógico para el mejoramiento de la calidad de vida de los habitantes del municipio de Santa Cruz de Lorica.</a:t>
            </a:r>
          </a:p>
          <a:p>
            <a:pPr marL="0" lvl="0" indent="0">
              <a:buNone/>
            </a:pPr>
            <a:endParaRPr lang="es-CO" sz="2200" dirty="0"/>
          </a:p>
          <a:p>
            <a:pPr>
              <a:buFont typeface="Wingdings" panose="05000000000000000000" pitchFamily="2" charset="2"/>
              <a:buChar char="§"/>
            </a:pPr>
            <a:r>
              <a:rPr lang="es-CO" sz="2200" dirty="0"/>
              <a:t>Mejorar la actitud de los estudiantes acerca de su papel en las condiciones de limpieza </a:t>
            </a:r>
            <a:r>
              <a:rPr lang="es-CO" sz="2200" dirty="0" smtClean="0"/>
              <a:t>de la institución y </a:t>
            </a:r>
            <a:r>
              <a:rPr lang="es-CO" sz="2200" dirty="0"/>
              <a:t>la </a:t>
            </a:r>
            <a:r>
              <a:rPr lang="es-CO" sz="2200" dirty="0" smtClean="0"/>
              <a:t>ciudad </a:t>
            </a:r>
            <a:r>
              <a:rPr lang="es-CO" sz="2200" dirty="0"/>
              <a:t>del cuidado de las áreas públicas.</a:t>
            </a:r>
          </a:p>
          <a:p>
            <a:pPr marL="0" lvl="0" indent="0">
              <a:buNone/>
            </a:pPr>
            <a:endParaRPr lang="es-CO" dirty="0"/>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4033">
            <a:off x="9042184" y="282095"/>
            <a:ext cx="2149558" cy="2696487"/>
          </a:xfrm>
          <a:prstGeom prst="rect">
            <a:avLst/>
          </a:prstGeom>
        </p:spPr>
      </p:pic>
    </p:spTree>
    <p:extLst>
      <p:ext uri="{BB962C8B-B14F-4D97-AF65-F5344CB8AC3E}">
        <p14:creationId xmlns:p14="http://schemas.microsoft.com/office/powerpoint/2010/main" val="236579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OBJETIVOS</a:t>
            </a:r>
            <a:r>
              <a:rPr lang="es-CO" dirty="0"/>
              <a:t/>
            </a:r>
            <a:br>
              <a:rPr lang="es-CO" dirty="0"/>
            </a:br>
            <a:endParaRPr lang="es-CO" dirty="0"/>
          </a:p>
        </p:txBody>
      </p:sp>
      <p:sp>
        <p:nvSpPr>
          <p:cNvPr id="3" name="Marcador de contenido 2"/>
          <p:cNvSpPr>
            <a:spLocks noGrp="1"/>
          </p:cNvSpPr>
          <p:nvPr>
            <p:ph idx="1"/>
          </p:nvPr>
        </p:nvSpPr>
        <p:spPr>
          <a:xfrm>
            <a:off x="299545" y="1455314"/>
            <a:ext cx="8974457" cy="5055846"/>
          </a:xfrm>
        </p:spPr>
        <p:txBody>
          <a:bodyPr>
            <a:normAutofit/>
          </a:bodyPr>
          <a:lstStyle/>
          <a:p>
            <a:pPr lvl="0"/>
            <a:endParaRPr lang="es-CO" sz="3000" dirty="0" smtClean="0"/>
          </a:p>
          <a:p>
            <a:pPr lvl="0"/>
            <a:r>
              <a:rPr lang="es-CO" sz="2200" dirty="0"/>
              <a:t>Concientizar a la comunidad </a:t>
            </a:r>
            <a:r>
              <a:rPr lang="es-CO" sz="2200" dirty="0" err="1"/>
              <a:t>Loriquera</a:t>
            </a:r>
            <a:r>
              <a:rPr lang="es-CO" sz="2200" dirty="0"/>
              <a:t> en la importancia del manejo adecuado de los residuos sólidos, respeto a la movilidad y de la invasión del espacio público. </a:t>
            </a:r>
          </a:p>
          <a:p>
            <a:pPr lvl="0"/>
            <a:endParaRPr lang="es-CO" sz="2200" dirty="0"/>
          </a:p>
          <a:p>
            <a:pPr lvl="0"/>
            <a:r>
              <a:rPr lang="es-CO" sz="2200" dirty="0"/>
              <a:t>Participar de la mano de la alcaldía municipal en campañas en pro de la recuperación de identidad en la zona patrimonial del municipio. </a:t>
            </a:r>
            <a:r>
              <a:rPr lang="es-CO" sz="3000" dirty="0"/>
              <a:t> </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63730">
            <a:off x="8554109" y="191022"/>
            <a:ext cx="3586802" cy="2528584"/>
          </a:xfrm>
          <a:prstGeom prst="rect">
            <a:avLst/>
          </a:prstGeom>
        </p:spPr>
      </p:pic>
    </p:spTree>
    <p:extLst>
      <p:ext uri="{BB962C8B-B14F-4D97-AF65-F5344CB8AC3E}">
        <p14:creationId xmlns:p14="http://schemas.microsoft.com/office/powerpoint/2010/main" val="472538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OBJETIVOS</a:t>
            </a:r>
            <a:endParaRPr lang="es-CO" dirty="0"/>
          </a:p>
        </p:txBody>
      </p:sp>
      <p:sp>
        <p:nvSpPr>
          <p:cNvPr id="3" name="Marcador de contenido 2"/>
          <p:cNvSpPr>
            <a:spLocks noGrp="1"/>
          </p:cNvSpPr>
          <p:nvPr>
            <p:ph idx="1"/>
          </p:nvPr>
        </p:nvSpPr>
        <p:spPr>
          <a:xfrm>
            <a:off x="419757" y="1619676"/>
            <a:ext cx="8596668" cy="3880773"/>
          </a:xfrm>
        </p:spPr>
        <p:txBody>
          <a:bodyPr>
            <a:noAutofit/>
          </a:bodyPr>
          <a:lstStyle/>
          <a:p>
            <a:pPr lvl="0"/>
            <a:r>
              <a:rPr lang="es-CO" sz="2200" dirty="0"/>
              <a:t>Contar con una población capaz de mejorar las condiciones de habitabilidad de sus propias viviendas en sectores periurbanos rescatando la importancia de la salud y del respeto hacia los vecinos. </a:t>
            </a:r>
          </a:p>
          <a:p>
            <a:pPr marL="0" lvl="0" indent="0">
              <a:buNone/>
            </a:pPr>
            <a:endParaRPr lang="es-CO" sz="2200" dirty="0"/>
          </a:p>
          <a:p>
            <a:pPr lvl="0"/>
            <a:r>
              <a:rPr lang="es-CO" sz="2200" dirty="0"/>
              <a:t>Contar con una población que cuente con cultura institucional, siendo capaz de ejercer sus derechos y deberes ciudadanos.</a:t>
            </a:r>
          </a:p>
          <a:p>
            <a:pPr marL="0" lvl="0" indent="0">
              <a:buNone/>
            </a:pPr>
            <a:endParaRPr lang="es-CO" sz="2200" dirty="0"/>
          </a:p>
          <a:p>
            <a:pPr lvl="0"/>
            <a:r>
              <a:rPr lang="es-CO" sz="2200" dirty="0"/>
              <a:t>Identificar el valor fundamental de involucrarse en la búsqueda de soluciones a los problemas que los afectan en cuanto a miembros de una comunidad.</a:t>
            </a:r>
          </a:p>
        </p:txBody>
      </p:sp>
    </p:spTree>
    <p:extLst>
      <p:ext uri="{BB962C8B-B14F-4D97-AF65-F5344CB8AC3E}">
        <p14:creationId xmlns:p14="http://schemas.microsoft.com/office/powerpoint/2010/main" val="138542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FASE INTRODUCCION</a:t>
            </a:r>
            <a:endParaRPr lang="es-CO" dirty="0"/>
          </a:p>
        </p:txBody>
      </p:sp>
      <p:sp>
        <p:nvSpPr>
          <p:cNvPr id="3" name="Marcador de contenido 2"/>
          <p:cNvSpPr>
            <a:spLocks noGrp="1"/>
          </p:cNvSpPr>
          <p:nvPr>
            <p:ph idx="1"/>
          </p:nvPr>
        </p:nvSpPr>
        <p:spPr>
          <a:xfrm>
            <a:off x="528034" y="1455313"/>
            <a:ext cx="8745968" cy="4586049"/>
          </a:xfrm>
        </p:spPr>
        <p:txBody>
          <a:bodyPr>
            <a:noAutofit/>
          </a:bodyPr>
          <a:lstStyle/>
          <a:p>
            <a:pPr marL="0" indent="0" algn="just">
              <a:buNone/>
            </a:pPr>
            <a:r>
              <a:rPr lang="es-ES" sz="2200" dirty="0"/>
              <a:t>La introducción es el primer acercamiento conjunto que tienen todos los actores involucrados. Esta fase  tiene como objetivo informar y sensibilizar acerca de conceptos estratégicos que es necesario abordar y que facultan, en gran medida para el óptimo desarrollo del programa de formación, cuya estrategia principal se sustenta en el módulo como unidad formativa. En su desarrollo se tratan nociones generales acerca de: </a:t>
            </a:r>
          </a:p>
          <a:p>
            <a:pPr algn="just"/>
            <a:r>
              <a:rPr lang="es-ES_tradnl" sz="2200" dirty="0"/>
              <a:t>Convivencia escolar</a:t>
            </a:r>
          </a:p>
          <a:p>
            <a:pPr algn="just"/>
            <a:r>
              <a:rPr lang="es-ES_tradnl" sz="2200" dirty="0"/>
              <a:t>Política y gobernanza</a:t>
            </a:r>
          </a:p>
          <a:p>
            <a:pPr algn="just"/>
            <a:r>
              <a:rPr lang="es-ES_tradnl" sz="2200" dirty="0"/>
              <a:t>Aprovechamiento y manejo de residuos sólidos</a:t>
            </a:r>
          </a:p>
          <a:p>
            <a:pPr algn="just"/>
            <a:r>
              <a:rPr lang="es-ES_tradnl" sz="2200" dirty="0"/>
              <a:t>Movilidad vial</a:t>
            </a:r>
          </a:p>
          <a:p>
            <a:pPr algn="just"/>
            <a:r>
              <a:rPr lang="es-ES_tradnl" sz="2200" dirty="0"/>
              <a:t>Espacio público</a:t>
            </a:r>
          </a:p>
          <a:p>
            <a:pPr algn="just"/>
            <a:r>
              <a:rPr lang="es-ES_tradnl" sz="2200" dirty="0"/>
              <a:t>Convivencia escolar</a:t>
            </a:r>
            <a:endParaRPr lang="es-CO" sz="2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7059" y="101600"/>
            <a:ext cx="1943100" cy="1828800"/>
          </a:xfrm>
          <a:prstGeom prst="rect">
            <a:avLst/>
          </a:prstGeom>
        </p:spPr>
      </p:pic>
    </p:spTree>
    <p:extLst>
      <p:ext uri="{BB962C8B-B14F-4D97-AF65-F5344CB8AC3E}">
        <p14:creationId xmlns:p14="http://schemas.microsoft.com/office/powerpoint/2010/main" val="122980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FASE DE EJECUCIÓN </a:t>
            </a:r>
            <a:endParaRPr lang="es-CO" dirty="0"/>
          </a:p>
        </p:txBody>
      </p:sp>
      <p:sp>
        <p:nvSpPr>
          <p:cNvPr id="3" name="Marcador de contenido 2"/>
          <p:cNvSpPr>
            <a:spLocks noGrp="1"/>
          </p:cNvSpPr>
          <p:nvPr>
            <p:ph idx="1"/>
          </p:nvPr>
        </p:nvSpPr>
        <p:spPr/>
        <p:txBody>
          <a:bodyPr>
            <a:normAutofit/>
          </a:bodyPr>
          <a:lstStyle/>
          <a:p>
            <a:pPr marL="0" indent="0" algn="just">
              <a:buNone/>
            </a:pPr>
            <a:r>
              <a:rPr lang="es-ES" sz="2200" dirty="0" smtClean="0"/>
              <a:t>Esta fase es el componente principal del procedimiento metodológico, pues  involucra el cumplimiento de los contenidos y actividades diseñadas en el módulo del componente de cultura ciudadana. Tiene como objetivo ejecutar la totalidad de los bloques temáticos que van desde la sensibilización en </a:t>
            </a:r>
            <a:r>
              <a:rPr lang="es-ES_tradnl" sz="2200" dirty="0" smtClean="0"/>
              <a:t>aprovechamiento y manejo de residuos sólidos</a:t>
            </a:r>
            <a:r>
              <a:rPr lang="es-ES" sz="2200" dirty="0" smtClean="0"/>
              <a:t>, </a:t>
            </a:r>
            <a:r>
              <a:rPr lang="es-ES_tradnl" sz="2200" dirty="0" smtClean="0"/>
              <a:t>Convivencia escolar, política y gobernanza, </a:t>
            </a:r>
            <a:r>
              <a:rPr lang="es-ES" sz="2200" dirty="0" smtClean="0"/>
              <a:t>sensibilización movilidad vial hasta la ejecución de manejo de espacio público y </a:t>
            </a:r>
            <a:r>
              <a:rPr lang="es-ES_tradnl" sz="2200" dirty="0" smtClean="0"/>
              <a:t>Convivencia escolar</a:t>
            </a:r>
            <a:r>
              <a:rPr lang="es-CO" sz="2200" dirty="0" smtClean="0"/>
              <a:t> </a:t>
            </a:r>
            <a:r>
              <a:rPr lang="es-ES" sz="2200" dirty="0" smtClean="0"/>
              <a:t>hasta la puesta en práctica en los diferentes sectores históricos y barrios aledaños del municipio de Santa Cruz de Lorica.</a:t>
            </a:r>
            <a:endParaRPr lang="es-CO" sz="2200" dirty="0" smtClean="0"/>
          </a:p>
          <a:p>
            <a:pPr marL="0" indent="0">
              <a:buNone/>
            </a:pPr>
            <a:endParaRPr lang="es-CO" dirty="0"/>
          </a:p>
        </p:txBody>
      </p:sp>
    </p:spTree>
    <p:extLst>
      <p:ext uri="{BB962C8B-B14F-4D97-AF65-F5344CB8AC3E}">
        <p14:creationId xmlns:p14="http://schemas.microsoft.com/office/powerpoint/2010/main" val="396857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FASE DE EVALUACIÓN </a:t>
            </a:r>
            <a:endParaRPr lang="es-CO" dirty="0"/>
          </a:p>
        </p:txBody>
      </p:sp>
      <p:sp>
        <p:nvSpPr>
          <p:cNvPr id="3" name="Marcador de contenido 2"/>
          <p:cNvSpPr>
            <a:spLocks noGrp="1"/>
          </p:cNvSpPr>
          <p:nvPr>
            <p:ph idx="1"/>
          </p:nvPr>
        </p:nvSpPr>
        <p:spPr/>
        <p:txBody>
          <a:bodyPr>
            <a:normAutofit/>
          </a:bodyPr>
          <a:lstStyle/>
          <a:p>
            <a:pPr marL="0" indent="0" algn="just">
              <a:buNone/>
            </a:pPr>
            <a:r>
              <a:rPr lang="es-ES" sz="2200" dirty="0"/>
              <a:t>El propósito de la tercera fase es  medir los resultados reales de la implementación del módulo  en comparación con los objetivos originales.</a:t>
            </a:r>
            <a:endParaRPr lang="es-CO" sz="2200" dirty="0"/>
          </a:p>
          <a:p>
            <a:pPr marL="0" indent="0" algn="just">
              <a:buNone/>
            </a:pPr>
            <a:r>
              <a:rPr lang="es-ES" sz="2200" dirty="0"/>
              <a:t>La fase de evaluación incluye actividades de seguimiento, que no son más que, el análisis continuado de la ejecución del módulo en todos sus aspectos, vigilando que se ajuste a lo planeado; las herramientas para lograr este fin son actividades de evaluación que permiten comparar la situación inicial con la final y sacar las conclusiones sobre el éxito o no de su aplicación.</a:t>
            </a:r>
            <a:endParaRPr lang="es-CO" sz="2200" dirty="0"/>
          </a:p>
        </p:txBody>
      </p:sp>
    </p:spTree>
    <p:extLst>
      <p:ext uri="{BB962C8B-B14F-4D97-AF65-F5344CB8AC3E}">
        <p14:creationId xmlns:p14="http://schemas.microsoft.com/office/powerpoint/2010/main" val="3090371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09"/>
            <a:ext cx="7585656" cy="6849792"/>
          </a:xfrm>
        </p:spPr>
      </p:pic>
      <p:sp>
        <p:nvSpPr>
          <p:cNvPr id="5" name="CuadroTexto 4"/>
          <p:cNvSpPr txBox="1"/>
          <p:nvPr/>
        </p:nvSpPr>
        <p:spPr>
          <a:xfrm flipH="1">
            <a:off x="6961675" y="4443212"/>
            <a:ext cx="2182326" cy="646331"/>
          </a:xfrm>
          <a:prstGeom prst="rect">
            <a:avLst/>
          </a:prstGeom>
          <a:noFill/>
        </p:spPr>
        <p:txBody>
          <a:bodyPr wrap="square" rtlCol="0">
            <a:spAutoFit/>
          </a:bodyPr>
          <a:lstStyle/>
          <a:p>
            <a:r>
              <a:rPr lang="es-CO" sz="3600" b="1" dirty="0">
                <a:solidFill>
                  <a:schemeClr val="accent1"/>
                </a:solidFill>
                <a:latin typeface="+mj-lt"/>
                <a:ea typeface="+mj-ea"/>
                <a:cs typeface="+mj-cs"/>
              </a:rPr>
              <a:t>Gracias…  </a:t>
            </a:r>
          </a:p>
        </p:txBody>
      </p:sp>
    </p:spTree>
    <p:extLst>
      <p:ext uri="{BB962C8B-B14F-4D97-AF65-F5344CB8AC3E}">
        <p14:creationId xmlns:p14="http://schemas.microsoft.com/office/powerpoint/2010/main" val="295459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583464" cy="6858000"/>
          </a:xfrm>
        </p:spPr>
      </p:pic>
    </p:spTree>
    <p:extLst>
      <p:ext uri="{BB962C8B-B14F-4D97-AF65-F5344CB8AC3E}">
        <p14:creationId xmlns:p14="http://schemas.microsoft.com/office/powerpoint/2010/main" val="361663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PRESENTACIÓN</a:t>
            </a:r>
            <a:r>
              <a:rPr lang="es-CO" dirty="0"/>
              <a:t/>
            </a:r>
            <a:br>
              <a:rPr lang="es-CO" dirty="0"/>
            </a:br>
            <a:r>
              <a:rPr lang="es-CO" b="1" dirty="0"/>
              <a:t> </a:t>
            </a:r>
            <a:endParaRPr lang="es-CO" dirty="0"/>
          </a:p>
        </p:txBody>
      </p:sp>
      <p:sp>
        <p:nvSpPr>
          <p:cNvPr id="3" name="Marcador de contenido 2"/>
          <p:cNvSpPr>
            <a:spLocks noGrp="1"/>
          </p:cNvSpPr>
          <p:nvPr>
            <p:ph idx="1"/>
          </p:nvPr>
        </p:nvSpPr>
        <p:spPr/>
        <p:txBody>
          <a:bodyPr>
            <a:normAutofit fontScale="92500"/>
          </a:bodyPr>
          <a:lstStyle/>
          <a:p>
            <a:pPr marL="0" indent="0" algn="just">
              <a:buNone/>
            </a:pPr>
            <a:r>
              <a:rPr lang="es-CO" sz="2400" dirty="0"/>
              <a:t>Una de las formas de vivenciar pedagógicamente nuestro proyecto educativo Institucional es la de poder apreciar que estamos conscientes de la importancia de fortalecer la Cultura Ciudadana en Santa Cruz de Lorica en el campo pedagógico. Por ese motivo vemos la necesidad de Identificar, crear e implementar un proyecto pedagógico que permita generar el aumento del sentido de pertenencia por la ciudad, la convivencia urbana, el respeto por el patrimonio común y el reconocimiento y ejercicio los derechos y deberes ciudadanos a través de la promoción de los derechos colectivos en el espacio público en niños, niñas y jóvenes escolarizados de Santa Cruz de Lorica.</a:t>
            </a:r>
          </a:p>
          <a:p>
            <a:endParaRPr lang="es-CO" dirty="0"/>
          </a:p>
        </p:txBody>
      </p:sp>
      <p:pic>
        <p:nvPicPr>
          <p:cNvPr id="4" name="Picture 2" descr="http://barriosyvecinos.com.co/wp-content/uploads/2016/04/cultura-ciudadana-02-400x3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6226">
            <a:off x="9029851" y="214410"/>
            <a:ext cx="3140020" cy="237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8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PROYECTO DE CULTURA CIUDADANA</a:t>
            </a:r>
            <a:endParaRPr lang="es-CO" dirty="0"/>
          </a:p>
        </p:txBody>
      </p:sp>
      <p:sp>
        <p:nvSpPr>
          <p:cNvPr id="3" name="Marcador de contenido 2"/>
          <p:cNvSpPr>
            <a:spLocks noGrp="1"/>
          </p:cNvSpPr>
          <p:nvPr>
            <p:ph idx="1"/>
          </p:nvPr>
        </p:nvSpPr>
        <p:spPr>
          <a:xfrm>
            <a:off x="677334" y="1400735"/>
            <a:ext cx="8596668" cy="4884155"/>
          </a:xfrm>
        </p:spPr>
        <p:txBody>
          <a:bodyPr>
            <a:noAutofit/>
          </a:bodyPr>
          <a:lstStyle/>
          <a:p>
            <a:pPr marL="0" indent="0" algn="just">
              <a:buNone/>
            </a:pPr>
            <a:r>
              <a:rPr lang="es-CO" sz="2000" dirty="0"/>
              <a:t>Informando sobre el proyecto de cultura ciudadana que tiene como objetivo prestación de servicio de apoyo logístico para la implementación de jornadas de cultura ciudadana con estudiantes de grado 9° </a:t>
            </a:r>
            <a:r>
              <a:rPr lang="es-CO" sz="2000" dirty="0" err="1"/>
              <a:t>ó</a:t>
            </a:r>
            <a:r>
              <a:rPr lang="es-CO" sz="2000" dirty="0"/>
              <a:t> 10° </a:t>
            </a:r>
            <a:r>
              <a:rPr lang="es-CO" sz="2000" dirty="0" err="1"/>
              <a:t>ó</a:t>
            </a:r>
            <a:r>
              <a:rPr lang="es-CO" sz="2000" dirty="0"/>
              <a:t> 11 matriculados en los establecimientos educativos de la zona urbana, los temas que se van a capacitar son los siguientes: MEDIO AMBIENTE Y SALUD, MOVILIDDA URBANA, ESPACIOS Y BIENES PUBLICOS, DEMOCRACIA Y GOBERNANZA, SEGURIDAD CIUDADANA, MANEJO DE RESIDUOS SOLIDOS, APROVECHAMIENTO DE LOS RESIDUOS SOLIDOS, FORMAS DE RELACIONARNOS. Lo que se ha venido realizando desde que inicio el proyecto es visitar a todos los planteles educativos como LA INSTITUCIÓN EDUCATIVA ANTONIO DE LA TORRES Y MIRANDA, INSTITUCIÓN EDUCATIVA DAVID SÁNCHEZ JULIAO, INSTITUCIÓN EDUCATIVA LACIDES C BERSAL, INSTITUCIÓN EDUCATIVA ITA, INSTITUCIÓN EDUCATIVA SANTA CRUZ. Se  seleccionó  los alumnos que van hacer parte del proyecto, ya seleccionados los estudiantes se inició las capacitaciones.</a:t>
            </a:r>
          </a:p>
        </p:txBody>
      </p:sp>
    </p:spTree>
    <p:extLst>
      <p:ext uri="{BB962C8B-B14F-4D97-AF65-F5344CB8AC3E}">
        <p14:creationId xmlns:p14="http://schemas.microsoft.com/office/powerpoint/2010/main" val="34548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3792" y="1326525"/>
            <a:ext cx="8720210" cy="4714838"/>
          </a:xfrm>
        </p:spPr>
        <p:txBody>
          <a:bodyPr>
            <a:normAutofit/>
          </a:bodyPr>
          <a:lstStyle/>
          <a:p>
            <a:pPr marL="0" indent="0">
              <a:buNone/>
            </a:pPr>
            <a:r>
              <a:rPr lang="es-CO" sz="2000" dirty="0">
                <a:effectLst>
                  <a:outerShdw blurRad="38100" dist="38100" dir="2700000" algn="tl">
                    <a:srgbClr val="000000">
                      <a:alpha val="43137"/>
                    </a:srgbClr>
                  </a:outerShdw>
                </a:effectLst>
              </a:rPr>
              <a:t>Gestores de la cultura ciudadana; con el fin de profundizar el conocimiento, valoración, difusión y aplicación de nuestra identidad cultural y emprender procesos de búsqueda de la Paz Social y la Convivencia Ciudadana del municipio de santa Cruz de </a:t>
            </a:r>
            <a:r>
              <a:rPr lang="es-CO" sz="2000" dirty="0" smtClean="0">
                <a:effectLst>
                  <a:outerShdw blurRad="38100" dist="38100" dir="2700000" algn="tl">
                    <a:srgbClr val="000000">
                      <a:alpha val="43137"/>
                    </a:srgbClr>
                  </a:outerShdw>
                </a:effectLst>
              </a:rPr>
              <a:t>Lorica. </a:t>
            </a:r>
          </a:p>
          <a:p>
            <a:pPr marL="0" indent="0">
              <a:buNone/>
            </a:pPr>
            <a:r>
              <a:rPr lang="es-CO" sz="2000" dirty="0">
                <a:effectLst>
                  <a:outerShdw blurRad="38100" dist="38100" dir="2700000" algn="tl">
                    <a:srgbClr val="000000">
                      <a:alpha val="43137"/>
                    </a:srgbClr>
                  </a:outerShdw>
                </a:effectLst>
              </a:rPr>
              <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a:t>
            </a:r>
            <a:r>
              <a:rPr lang="es-CO" sz="2000" dirty="0" err="1">
                <a:effectLst>
                  <a:outerShdw blurRad="38100" dist="38100" dir="2700000" algn="tl">
                    <a:srgbClr val="000000">
                      <a:alpha val="43137"/>
                    </a:srgbClr>
                  </a:outerShdw>
                </a:effectLst>
              </a:rPr>
              <a:t>Lacides</a:t>
            </a:r>
            <a:r>
              <a:rPr lang="es-CO" sz="2000" dirty="0">
                <a:effectLst>
                  <a:outerShdw blurRad="38100" dist="38100" dir="2700000" algn="tl">
                    <a:srgbClr val="000000">
                      <a:alpha val="43137"/>
                    </a:srgbClr>
                  </a:outerShdw>
                </a:effectLst>
              </a:rPr>
              <a:t> C. </a:t>
            </a:r>
            <a:r>
              <a:rPr lang="es-CO" sz="2000" dirty="0" err="1">
                <a:effectLst>
                  <a:outerShdw blurRad="38100" dist="38100" dir="2700000" algn="tl">
                    <a:srgbClr val="000000">
                      <a:alpha val="43137"/>
                    </a:srgbClr>
                  </a:outerShdw>
                </a:effectLst>
              </a:rPr>
              <a:t>Bersal</a:t>
            </a:r>
            <a:r>
              <a:rPr lang="es-CO" sz="2000" dirty="0">
                <a:effectLst>
                  <a:outerShdw blurRad="38100" dist="38100" dir="2700000" algn="tl">
                    <a:srgbClr val="000000">
                      <a:alpha val="43137"/>
                    </a:srgbClr>
                  </a:outerShdw>
                </a:effectLst>
              </a:rPr>
              <a:t>.</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Antonio De La Torre Y Miranda.</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Paulo VI</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Santa Cruz.</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David </a:t>
            </a:r>
            <a:r>
              <a:rPr lang="es-CO" sz="2000" dirty="0" err="1">
                <a:effectLst>
                  <a:outerShdw blurRad="38100" dist="38100" dir="2700000" algn="tl">
                    <a:srgbClr val="000000">
                      <a:alpha val="43137"/>
                    </a:srgbClr>
                  </a:outerShdw>
                </a:effectLst>
              </a:rPr>
              <a:t>Sanchez</a:t>
            </a:r>
            <a:r>
              <a:rPr lang="es-CO" sz="2000" dirty="0">
                <a:effectLst>
                  <a:outerShdw blurRad="38100" dist="38100" dir="2700000" algn="tl">
                    <a:srgbClr val="000000">
                      <a:alpha val="43137"/>
                    </a:srgbClr>
                  </a:outerShdw>
                </a:effectLst>
              </a:rPr>
              <a:t> </a:t>
            </a:r>
            <a:r>
              <a:rPr lang="es-CO" sz="2000" dirty="0" err="1">
                <a:effectLst>
                  <a:outerShdw blurRad="38100" dist="38100" dir="2700000" algn="tl">
                    <a:srgbClr val="000000">
                      <a:alpha val="43137"/>
                    </a:srgbClr>
                  </a:outerShdw>
                </a:effectLst>
              </a:rPr>
              <a:t>Juliao</a:t>
            </a:r>
            <a:r>
              <a:rPr lang="es-CO" sz="2000" dirty="0">
                <a:effectLst>
                  <a:outerShdw blurRad="38100" dist="38100" dir="2700000" algn="tl">
                    <a:srgbClr val="000000">
                      <a:alpha val="43137"/>
                    </a:srgbClr>
                  </a:outerShdw>
                </a:effectLst>
              </a:rPr>
              <a:t>.</a:t>
            </a:r>
            <a:br>
              <a:rPr lang="es-CO" sz="2000" dirty="0">
                <a:effectLst>
                  <a:outerShdw blurRad="38100" dist="38100" dir="2700000" algn="tl">
                    <a:srgbClr val="000000">
                      <a:alpha val="43137"/>
                    </a:srgbClr>
                  </a:outerShdw>
                </a:effectLst>
              </a:rPr>
            </a:br>
            <a:r>
              <a:rPr lang="es-CO" sz="2000" dirty="0">
                <a:effectLst>
                  <a:outerShdw blurRad="38100" dist="38100" dir="2700000" algn="tl">
                    <a:srgbClr val="000000">
                      <a:alpha val="43137"/>
                    </a:srgbClr>
                  </a:outerShdw>
                </a:effectLst>
              </a:rPr>
              <a:t>Institución educativa ITA</a:t>
            </a:r>
          </a:p>
        </p:txBody>
      </p:sp>
    </p:spTree>
    <p:extLst>
      <p:ext uri="{BB962C8B-B14F-4D97-AF65-F5344CB8AC3E}">
        <p14:creationId xmlns:p14="http://schemas.microsoft.com/office/powerpoint/2010/main" val="55741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LA INSTITUCIÓN EDUCATIVA ANTONIO DE LA TORRES </a:t>
            </a:r>
          </a:p>
        </p:txBody>
      </p:sp>
      <p:pic>
        <p:nvPicPr>
          <p:cNvPr id="4" name="Marcador de contenido 3" descr="C:\Users\funcolombiasueña\Desktop\evidencia del proyecto\20160427_10565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4760" y="1930400"/>
            <a:ext cx="6985596" cy="3562004"/>
          </a:xfrm>
          <a:prstGeom prst="rect">
            <a:avLst/>
          </a:prstGeom>
          <a:noFill/>
          <a:ln>
            <a:noFill/>
          </a:ln>
        </p:spPr>
      </p:pic>
      <p:sp>
        <p:nvSpPr>
          <p:cNvPr id="5" name="Título 1"/>
          <p:cNvSpPr txBox="1">
            <a:spLocks/>
          </p:cNvSpPr>
          <p:nvPr/>
        </p:nvSpPr>
        <p:spPr>
          <a:xfrm>
            <a:off x="677334" y="55372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dirty="0" smtClean="0">
                <a:solidFill>
                  <a:schemeClr val="tx1">
                    <a:lumMod val="75000"/>
                    <a:lumOff val="25000"/>
                  </a:schemeClr>
                </a:solidFill>
                <a:latin typeface="+mn-lt"/>
                <a:ea typeface="+mn-ea"/>
                <a:cs typeface="+mn-cs"/>
              </a:rPr>
              <a:t>Este es </a:t>
            </a:r>
            <a:r>
              <a:rPr lang="es-CO" sz="2000" dirty="0">
                <a:solidFill>
                  <a:schemeClr val="tx1">
                    <a:lumMod val="75000"/>
                    <a:lumOff val="25000"/>
                  </a:schemeClr>
                </a:solidFill>
                <a:latin typeface="+mn-lt"/>
                <a:ea typeface="+mn-ea"/>
                <a:cs typeface="+mn-cs"/>
              </a:rPr>
              <a:t>el equipo que se va a capacitar en  convivencia escolar y aprovechamiento de los residuos sólidos.</a:t>
            </a:r>
          </a:p>
        </p:txBody>
      </p:sp>
    </p:spTree>
    <p:extLst>
      <p:ext uri="{BB962C8B-B14F-4D97-AF65-F5344CB8AC3E}">
        <p14:creationId xmlns:p14="http://schemas.microsoft.com/office/powerpoint/2010/main" val="58099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24840"/>
          </a:xfrm>
        </p:spPr>
        <p:txBody>
          <a:bodyPr>
            <a:normAutofit fontScale="90000"/>
          </a:bodyPr>
          <a:lstStyle/>
          <a:p>
            <a:r>
              <a:rPr lang="es-CO" dirty="0"/>
              <a:t>INSTITUCIÓN EDUCATIVA SANTA CRUZ</a:t>
            </a:r>
          </a:p>
        </p:txBody>
      </p:sp>
      <p:pic>
        <p:nvPicPr>
          <p:cNvPr id="4" name="Marcador de contenido 3" descr="C:\Users\funcolombiasueña\Desktop\evidencia del proyecto\20160429_11142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1549" y="1599966"/>
            <a:ext cx="4958542" cy="3719945"/>
          </a:xfrm>
          <a:prstGeom prst="rect">
            <a:avLst/>
          </a:prstGeom>
          <a:noFill/>
          <a:ln>
            <a:noFill/>
          </a:ln>
        </p:spPr>
      </p:pic>
      <p:sp>
        <p:nvSpPr>
          <p:cNvPr id="5" name="Título 1"/>
          <p:cNvSpPr txBox="1">
            <a:spLocks/>
          </p:cNvSpPr>
          <p:nvPr/>
        </p:nvSpPr>
        <p:spPr>
          <a:xfrm>
            <a:off x="326814" y="5537916"/>
            <a:ext cx="8596668" cy="1223492"/>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8000" dirty="0">
                <a:solidFill>
                  <a:schemeClr val="tx1">
                    <a:lumMod val="75000"/>
                    <a:lumOff val="25000"/>
                  </a:schemeClr>
                </a:solidFill>
                <a:latin typeface="+mn-lt"/>
                <a:ea typeface="+mn-ea"/>
                <a:cs typeface="+mn-cs"/>
              </a:rPr>
              <a:t>INSTITUCIÓN EDUCATIVA SANTA CRUZ, el cual se llevó a cabo la selección de los estudiantes que van hacer parte del proyecto,  los alumnos que se van a capacitar en medio ambiente y salud y convivencia </a:t>
            </a:r>
            <a:r>
              <a:rPr lang="es-CO" sz="8000" dirty="0" smtClean="0">
                <a:solidFill>
                  <a:schemeClr val="tx1">
                    <a:lumMod val="75000"/>
                    <a:lumOff val="25000"/>
                  </a:schemeClr>
                </a:solidFill>
                <a:latin typeface="+mn-lt"/>
                <a:ea typeface="+mn-ea"/>
                <a:cs typeface="+mn-cs"/>
              </a:rPr>
              <a:t>escolar - </a:t>
            </a:r>
            <a:r>
              <a:rPr lang="es-CO" sz="8000" b="1" u="sng" dirty="0" smtClean="0">
                <a:solidFill>
                  <a:schemeClr val="tx1">
                    <a:lumMod val="75000"/>
                    <a:lumOff val="25000"/>
                  </a:schemeClr>
                </a:solidFill>
                <a:latin typeface="+mn-lt"/>
                <a:ea typeface="+mn-ea"/>
                <a:cs typeface="+mn-cs"/>
              </a:rPr>
              <a:t>Jornada mañana. </a:t>
            </a:r>
            <a:endParaRPr lang="es-CO" sz="8000" b="1" u="sng" dirty="0">
              <a:solidFill>
                <a:schemeClr val="tx1">
                  <a:lumMod val="75000"/>
                  <a:lumOff val="25000"/>
                </a:schemeClr>
              </a:solidFill>
              <a:latin typeface="+mn-lt"/>
              <a:ea typeface="+mn-ea"/>
              <a:cs typeface="+mn-cs"/>
            </a:endParaRPr>
          </a:p>
          <a:p>
            <a:endParaRPr lang="es-CO" dirty="0"/>
          </a:p>
        </p:txBody>
      </p:sp>
    </p:spTree>
    <p:extLst>
      <p:ext uri="{BB962C8B-B14F-4D97-AF65-F5344CB8AC3E}">
        <p14:creationId xmlns:p14="http://schemas.microsoft.com/office/powerpoint/2010/main" val="428118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9140"/>
          </a:xfrm>
        </p:spPr>
        <p:txBody>
          <a:bodyPr/>
          <a:lstStyle/>
          <a:p>
            <a:r>
              <a:rPr lang="es-CO" dirty="0"/>
              <a:t>INSTITUCIÓN EDUCATIVA SANTA CRUZ</a:t>
            </a:r>
          </a:p>
        </p:txBody>
      </p:sp>
      <p:pic>
        <p:nvPicPr>
          <p:cNvPr id="4" name="Marcador de contenido 3" descr="C:\Users\funcolombiasueña\Desktop\evidencia del proyecto\20160429_14455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06245" y="1348740"/>
            <a:ext cx="4958542" cy="3719945"/>
          </a:xfrm>
          <a:prstGeom prst="rect">
            <a:avLst/>
          </a:prstGeom>
          <a:noFill/>
          <a:ln>
            <a:noFill/>
          </a:ln>
        </p:spPr>
      </p:pic>
      <p:sp>
        <p:nvSpPr>
          <p:cNvPr id="5" name="Título 1"/>
          <p:cNvSpPr txBox="1">
            <a:spLocks/>
          </p:cNvSpPr>
          <p:nvPr/>
        </p:nvSpPr>
        <p:spPr>
          <a:xfrm>
            <a:off x="677334" y="5219515"/>
            <a:ext cx="8596668" cy="13744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dirty="0" smtClean="0">
                <a:solidFill>
                  <a:schemeClr val="tx1">
                    <a:lumMod val="75000"/>
                    <a:lumOff val="25000"/>
                  </a:schemeClr>
                </a:solidFill>
                <a:latin typeface="+mn-lt"/>
                <a:ea typeface="+mn-ea"/>
                <a:cs typeface="+mn-cs"/>
              </a:rPr>
              <a:t>Institución Educativa Santa Cruz, </a:t>
            </a:r>
            <a:r>
              <a:rPr lang="es-CO" sz="2000" dirty="0">
                <a:solidFill>
                  <a:schemeClr val="tx1">
                    <a:lumMod val="75000"/>
                    <a:lumOff val="25000"/>
                  </a:schemeClr>
                </a:solidFill>
                <a:latin typeface="+mn-lt"/>
                <a:ea typeface="+mn-ea"/>
                <a:cs typeface="+mn-cs"/>
              </a:rPr>
              <a:t>el cual se llevó a cabo la selección de los estudiantes que van hacer parte del proyecto,  los alumnos que se van a capacitar en medio ambiente y salud  y democracia y gobernanza - </a:t>
            </a:r>
            <a:r>
              <a:rPr lang="es-CO" sz="2000" b="1" u="sng" dirty="0">
                <a:solidFill>
                  <a:schemeClr val="tx1">
                    <a:lumMod val="75000"/>
                    <a:lumOff val="25000"/>
                  </a:schemeClr>
                </a:solidFill>
                <a:effectLst>
                  <a:outerShdw blurRad="38100" dist="38100" dir="2700000" algn="tl">
                    <a:srgbClr val="000000">
                      <a:alpha val="43137"/>
                    </a:srgbClr>
                  </a:outerShdw>
                </a:effectLst>
                <a:latin typeface="+mn-lt"/>
                <a:ea typeface="+mn-ea"/>
                <a:cs typeface="+mn-cs"/>
              </a:rPr>
              <a:t>Jornada tarde</a:t>
            </a:r>
          </a:p>
        </p:txBody>
      </p:sp>
    </p:spTree>
    <p:extLst>
      <p:ext uri="{BB962C8B-B14F-4D97-AF65-F5344CB8AC3E}">
        <p14:creationId xmlns:p14="http://schemas.microsoft.com/office/powerpoint/2010/main" val="216145616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295</TotalTime>
  <Words>1333</Words>
  <Application>Microsoft Office PowerPoint</Application>
  <PresentationFormat>Panorámica</PresentationFormat>
  <Paragraphs>80</Paragraphs>
  <Slides>29</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29</vt:i4>
      </vt:variant>
    </vt:vector>
  </HeadingPairs>
  <TitlesOfParts>
    <vt:vector size="40" baseType="lpstr">
      <vt:lpstr>Arial</vt:lpstr>
      <vt:lpstr>Calibri</vt:lpstr>
      <vt:lpstr>Calibri Light</vt:lpstr>
      <vt:lpstr>Times New Roman</vt:lpstr>
      <vt:lpstr>Trebuchet MS</vt:lpstr>
      <vt:lpstr>Wingdings</vt:lpstr>
      <vt:lpstr>Wingdings 2</vt:lpstr>
      <vt:lpstr>Wingdings 3</vt:lpstr>
      <vt:lpstr>HDOfficeLightV0</vt:lpstr>
      <vt:lpstr>1_HDOfficeLightV0</vt:lpstr>
      <vt:lpstr>Faceta</vt:lpstr>
      <vt:lpstr>Presentación de PowerPoint</vt:lpstr>
      <vt:lpstr>Presentación de PowerPoint</vt:lpstr>
      <vt:lpstr>Presentación de PowerPoint</vt:lpstr>
      <vt:lpstr>PRESENTACIÓN  </vt:lpstr>
      <vt:lpstr>PROYECTO DE CULTURA CIUDADANA</vt:lpstr>
      <vt:lpstr>Presentación de PowerPoint</vt:lpstr>
      <vt:lpstr>LA INSTITUCIÓN EDUCATIVA ANTONIO DE LA TORRES </vt:lpstr>
      <vt:lpstr>INSTITUCIÓN EDUCATIVA SANTA CRUZ</vt:lpstr>
      <vt:lpstr>INSTITUCIÓN EDUCATIVA SANTA CRUZ</vt:lpstr>
      <vt:lpstr>INSTITUCIÓN EDUCATIVA PAULO VI</vt:lpstr>
      <vt:lpstr>INSTITUCIÓN EDUCATIVA PAULO VI</vt:lpstr>
      <vt:lpstr>INSTITUCIÓN EDUCATIVA PAULO VI</vt:lpstr>
      <vt:lpstr>INSTITUCIÓN EDUCATIVA DAVID SÁNCHEZ JULIAO.</vt:lpstr>
      <vt:lpstr>Institución Educativa Lacides C. Bersal.</vt:lpstr>
      <vt:lpstr>Institución Educativa Lacides C. Bersal.</vt:lpstr>
      <vt:lpstr>Institución Educativa Lacides C. Bersal.</vt:lpstr>
      <vt:lpstr>Institución Educativa Lacides C. Bersal.</vt:lpstr>
      <vt:lpstr>Institución Educativa Lacides C. Bersal.</vt:lpstr>
      <vt:lpstr>Institución Educativa Lacides C. Bersal.</vt:lpstr>
      <vt:lpstr>CULTURA CIUDADANA</vt:lpstr>
      <vt:lpstr>FOMENTAR UN MODELO PEDAGÓGICO</vt:lpstr>
      <vt:lpstr>OBJETIVOS </vt:lpstr>
      <vt:lpstr>OBJETIVOS</vt:lpstr>
      <vt:lpstr>OBJETIVOS </vt:lpstr>
      <vt:lpstr>OBJETIVOS</vt:lpstr>
      <vt:lpstr>FASE INTRODUCCION</vt:lpstr>
      <vt:lpstr>FASE DE EJECUCIÓN </vt:lpstr>
      <vt:lpstr>FASE DE EVALUACIÓN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Deiby Vitola Escorcia</dc:creator>
  <cp:lastModifiedBy>Deiby Vitola Escorcia</cp:lastModifiedBy>
  <cp:revision>28</cp:revision>
  <dcterms:created xsi:type="dcterms:W3CDTF">2016-05-14T20:36:11Z</dcterms:created>
  <dcterms:modified xsi:type="dcterms:W3CDTF">2016-05-16T16:20:49Z</dcterms:modified>
</cp:coreProperties>
</file>